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90" r:id="rId3"/>
    <p:sldId id="259" r:id="rId4"/>
    <p:sldId id="260" r:id="rId5"/>
    <p:sldId id="262" r:id="rId6"/>
    <p:sldId id="263" r:id="rId7"/>
    <p:sldId id="264" r:id="rId8"/>
    <p:sldId id="295" r:id="rId9"/>
    <p:sldId id="268" r:id="rId10"/>
    <p:sldId id="271" r:id="rId11"/>
    <p:sldId id="272" r:id="rId12"/>
    <p:sldId id="269" r:id="rId13"/>
    <p:sldId id="267" r:id="rId14"/>
    <p:sldId id="270" r:id="rId15"/>
    <p:sldId id="273" r:id="rId16"/>
    <p:sldId id="275" r:id="rId17"/>
    <p:sldId id="280" r:id="rId18"/>
    <p:sldId id="276" r:id="rId19"/>
    <p:sldId id="284" r:id="rId20"/>
    <p:sldId id="283" r:id="rId21"/>
    <p:sldId id="281" r:id="rId22"/>
    <p:sldId id="282" r:id="rId23"/>
    <p:sldId id="265" r:id="rId24"/>
    <p:sldId id="266" r:id="rId25"/>
    <p:sldId id="291" r:id="rId26"/>
    <p:sldId id="258" r:id="rId27"/>
    <p:sldId id="277" r:id="rId28"/>
    <p:sldId id="279" r:id="rId29"/>
    <p:sldId id="293" r:id="rId30"/>
    <p:sldId id="292" r:id="rId31"/>
    <p:sldId id="278"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674" autoAdjust="0"/>
  </p:normalViewPr>
  <p:slideViewPr>
    <p:cSldViewPr snapToGrid="0">
      <p:cViewPr>
        <p:scale>
          <a:sx n="83" d="100"/>
          <a:sy n="83" d="100"/>
        </p:scale>
        <p:origin x="-468" y="-45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2EFFDB-D459-42C5-89F3-E73D60B73B41}" type="datetimeFigureOut">
              <a:rPr lang="en-US" smtClean="0"/>
              <a:pPr/>
              <a:t>4/21/2009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E5B488-1FB9-418A-AEA4-BC830DC2573B}"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6"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8"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8"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838200"/>
            <a:ext cx="4038600" cy="5287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838200"/>
            <a:ext cx="4038600" cy="5287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9"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838200"/>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57200" y="1676400"/>
            <a:ext cx="4040188" cy="4449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838200"/>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1676400"/>
            <a:ext cx="4041775" cy="4449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11"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txBox="1">
            <a:spLocks/>
          </p:cNvSpPr>
          <p:nvPr userDrawn="1"/>
        </p:nvSpPr>
        <p:spPr>
          <a:xfrm>
            <a:off x="-18288" y="6583680"/>
            <a:ext cx="914400" cy="274320"/>
          </a:xfrm>
          <a:prstGeom prst="rect">
            <a:avLst/>
          </a:prstGeom>
        </p:spPr>
        <p:txBody>
          <a:bodyPr/>
          <a:lstStyle>
            <a:lvl1pPr>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DF21B6E-8274-4523-B2EF-FEE45B22255D}" type="datetime1">
              <a:rPr kumimoji="0" lang="en-US" sz="1200" b="0" i="0" u="none" strike="noStrike" kern="1200" cap="none" spc="0" normalizeH="0" baseline="0" noProof="0" smtClean="0">
                <a:ln>
                  <a:noFill/>
                </a:ln>
                <a:solidFill>
                  <a:schemeClr val="tx1"/>
                </a:solidFill>
                <a:effectLst/>
                <a:uLnTx/>
                <a:uFillTx/>
                <a:latin typeface="+mn-l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4/21/2009</a:t>
            </a:fld>
            <a:endParaRPr kumimoji="0" lang="en-US" sz="12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Slide Number Placeholder 5"/>
          <p:cNvSpPr txBox="1">
            <a:spLocks/>
          </p:cNvSpPr>
          <p:nvPr userDrawn="1"/>
        </p:nvSpPr>
        <p:spPr>
          <a:xfrm>
            <a:off x="8229600" y="6583680"/>
            <a:ext cx="914400" cy="274320"/>
          </a:xfrm>
          <a:prstGeom prst="rect">
            <a:avLst/>
          </a:prstGeom>
        </p:spPr>
        <p:txBody>
          <a:bodyPr/>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chemeClr val="tx1"/>
                </a:solidFill>
                <a:effectLst/>
                <a:uLnTx/>
                <a:uFillTx/>
                <a:latin typeface="+mn-lt"/>
                <a:ea typeface="+mn-ea"/>
                <a:cs typeface="+mn-cs"/>
              </a:rPr>
              <a:t>Page </a:t>
            </a:r>
            <a:fld id="{B6F15528-21DE-4FAA-801E-634DDDAF4B2B}" type="slidenum">
              <a:rPr kumimoji="0" lang="en-US" sz="1200" b="0" i="0" u="none" strike="noStrike" kern="1200" cap="none" spc="0" normalizeH="0" baseline="0" noProof="0" smtClean="0">
                <a:ln>
                  <a:noFill/>
                </a:ln>
                <a:solidFill>
                  <a:schemeClr val="tx1"/>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txBox="1">
            <a:spLocks/>
          </p:cNvSpPr>
          <p:nvPr userDrawn="1"/>
        </p:nvSpPr>
        <p:spPr>
          <a:xfrm>
            <a:off x="-18288" y="6583680"/>
            <a:ext cx="914400" cy="274320"/>
          </a:xfrm>
          <a:prstGeom prst="rect">
            <a:avLst/>
          </a:prstGeom>
        </p:spPr>
        <p:txBody>
          <a:bodyPr/>
          <a:lstStyle>
            <a:lvl1pPr>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DF21B6E-8274-4523-B2EF-FEE45B22255D}" type="datetime1">
              <a:rPr kumimoji="0" lang="en-US" sz="1200" b="0" i="0" u="none" strike="noStrike" kern="1200" cap="none" spc="0" normalizeH="0" baseline="0" noProof="0" smtClean="0">
                <a:ln>
                  <a:noFill/>
                </a:ln>
                <a:solidFill>
                  <a:schemeClr val="tx1"/>
                </a:solidFill>
                <a:effectLst/>
                <a:uLnTx/>
                <a:uFillTx/>
                <a:latin typeface="+mn-l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4/21/2009</a:t>
            </a:fld>
            <a:endParaRPr kumimoji="0" lang="en-US" sz="12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Slide Number Placeholder 5"/>
          <p:cNvSpPr txBox="1">
            <a:spLocks/>
          </p:cNvSpPr>
          <p:nvPr userDrawn="1"/>
        </p:nvSpPr>
        <p:spPr>
          <a:xfrm>
            <a:off x="8229600" y="6583680"/>
            <a:ext cx="914400" cy="274320"/>
          </a:xfrm>
          <a:prstGeom prst="rect">
            <a:avLst/>
          </a:prstGeom>
        </p:spPr>
        <p:txBody>
          <a:bodyPr/>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chemeClr val="tx1"/>
                </a:solidFill>
                <a:effectLst/>
                <a:uLnTx/>
                <a:uFillTx/>
                <a:latin typeface="+mn-lt"/>
                <a:ea typeface="+mn-ea"/>
                <a:cs typeface="+mn-cs"/>
              </a:rPr>
              <a:t>Page </a:t>
            </a:r>
            <a:fld id="{B6F15528-21DE-4FAA-801E-634DDDAF4B2B}" type="slidenum">
              <a:rPr kumimoji="0" lang="en-US" sz="1200" b="0" i="0" u="none" strike="noStrike" kern="1200" cap="none" spc="0" normalizeH="0" baseline="0" noProof="0" smtClean="0">
                <a:ln>
                  <a:noFill/>
                </a:ln>
                <a:solidFill>
                  <a:schemeClr val="tx1"/>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76200"/>
            <a:ext cx="8229600" cy="56356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838200"/>
            <a:ext cx="8229600" cy="5287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3"/>
          <p:cNvSpPr>
            <a:spLocks noGrp="1"/>
          </p:cNvSpPr>
          <p:nvPr>
            <p:ph type="dt" sz="half" idx="2"/>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8" name="Slide Number Placeholder 5"/>
          <p:cNvSpPr>
            <a:spLocks noGrp="1"/>
          </p:cNvSpPr>
          <p:nvPr>
            <p:ph type="sldNum" sz="quarter" idx="4"/>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hdr="0" ftr="0"/>
  <p:txStyles>
    <p:titleStyle>
      <a:lvl1pPr algn="ctr" defTabSz="914400" rtl="0" eaLnBrk="1" latinLnBrk="0" hangingPunct="1">
        <a:spcBef>
          <a:spcPct val="0"/>
        </a:spcBef>
        <a:buNone/>
        <a:defRPr sz="3600" kern="1200">
          <a:solidFill>
            <a:schemeClr val="tx1"/>
          </a:solidFill>
          <a:latin typeface="Arial Black" pitchFamily="34" charset="0"/>
          <a:ea typeface="+mj-ea"/>
          <a:cs typeface="Arial"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Arial"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6.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6.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xm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6.xml"/><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www.plasmaboyracing.com/videos.php"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video" Target="file:///I:\ev_conversion\website\FocusEV\FocusEV_files\FocusEV_first_ride.mpg" TargetMode="External"/><Relationship Id="rId4" Type="http://schemas.openxmlformats.org/officeDocument/2006/relationships/hyperlink" Target="http://www.youtube.com/watch?v=EcNZ5QoW7Yk"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6.xml"/><Relationship Id="rId4" Type="http://schemas.openxmlformats.org/officeDocument/2006/relationships/image" Target="../media/image30.jpeg"/></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6.xml"/><Relationship Id="rId4" Type="http://schemas.openxmlformats.org/officeDocument/2006/relationships/image" Target="../media/image30.jpeg"/></Relationships>
</file>

<file path=ppt/slides/_rels/slide31.xml.rels><?xml version="1.0" encoding="UTF-8" standalone="yes"?>
<Relationships xmlns="http://schemas.openxmlformats.org/package/2006/relationships"><Relationship Id="rId3" Type="http://schemas.openxmlformats.org/officeDocument/2006/relationships/hyperlink" Target="http://www.eaaev.org/" TargetMode="External"/><Relationship Id="rId2" Type="http://schemas.openxmlformats.org/officeDocument/2006/relationships/hyperlink" Target="http://www.simonfamily.us/FocusEV" TargetMode="External"/><Relationship Id="rId1" Type="http://schemas.openxmlformats.org/officeDocument/2006/relationships/slideLayout" Target="../slideLayouts/slideLayout2.xml"/><Relationship Id="rId4" Type="http://schemas.openxmlformats.org/officeDocument/2006/relationships/hyperlink" Target="http://www.evalbum.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447040"/>
            <a:ext cx="7772400" cy="1470025"/>
          </a:xfrm>
        </p:spPr>
        <p:txBody>
          <a:bodyPr/>
          <a:lstStyle/>
          <a:p>
            <a:r>
              <a:rPr lang="en-US" sz="6600" i="1" dirty="0" smtClean="0">
                <a:solidFill>
                  <a:srgbClr val="0070C0"/>
                </a:solidFill>
              </a:rPr>
              <a:t>FocusEV</a:t>
            </a:r>
            <a:endParaRPr lang="en-US" i="1" dirty="0">
              <a:solidFill>
                <a:srgbClr val="0070C0"/>
              </a:solidFill>
            </a:endParaRPr>
          </a:p>
        </p:txBody>
      </p:sp>
      <p:sp>
        <p:nvSpPr>
          <p:cNvPr id="3" name="Subtitle 2"/>
          <p:cNvSpPr>
            <a:spLocks noGrp="1"/>
          </p:cNvSpPr>
          <p:nvPr>
            <p:ph type="subTitle" idx="1"/>
          </p:nvPr>
        </p:nvSpPr>
        <p:spPr>
          <a:xfrm>
            <a:off x="762000" y="3260575"/>
            <a:ext cx="7696200" cy="2051304"/>
          </a:xfrm>
        </p:spPr>
        <p:txBody>
          <a:bodyPr>
            <a:normAutofit fontScale="70000" lnSpcReduction="20000"/>
          </a:bodyPr>
          <a:lstStyle/>
          <a:p>
            <a:r>
              <a:rPr lang="en-US" sz="4500" b="1" dirty="0" smtClean="0">
                <a:solidFill>
                  <a:schemeClr val="tx1"/>
                </a:solidFill>
              </a:rPr>
              <a:t>Conversion of a </a:t>
            </a:r>
          </a:p>
          <a:p>
            <a:r>
              <a:rPr lang="en-US" sz="4500" b="1" dirty="0" smtClean="0">
                <a:solidFill>
                  <a:schemeClr val="tx1"/>
                </a:solidFill>
              </a:rPr>
              <a:t>Gasoline Powered Automobile to a </a:t>
            </a:r>
          </a:p>
          <a:p>
            <a:r>
              <a:rPr lang="en-US" sz="4500" b="1" dirty="0" smtClean="0">
                <a:solidFill>
                  <a:schemeClr val="tx1"/>
                </a:solidFill>
              </a:rPr>
              <a:t>Battery Powered Electric Vehicle</a:t>
            </a:r>
          </a:p>
          <a:p>
            <a:endParaRPr lang="en-US" sz="2400" dirty="0" smtClean="0">
              <a:solidFill>
                <a:schemeClr val="tx1"/>
              </a:solidFill>
            </a:endParaRPr>
          </a:p>
          <a:p>
            <a:r>
              <a:rPr lang="en-US" sz="2900" b="1" dirty="0" smtClean="0">
                <a:solidFill>
                  <a:schemeClr val="tx1"/>
                </a:solidFill>
              </a:rPr>
              <a:t>Chris Simon</a:t>
            </a:r>
            <a:endParaRPr lang="en-US" sz="2900" b="1" dirty="0">
              <a:solidFill>
                <a:schemeClr val="tx1"/>
              </a:solidFill>
            </a:endParaRPr>
          </a:p>
        </p:txBody>
      </p:sp>
      <p:pic>
        <p:nvPicPr>
          <p:cNvPr id="4" name="Picture 3" descr="mneaaev_small.bmp"/>
          <p:cNvPicPr>
            <a:picLocks noChangeAspect="1"/>
          </p:cNvPicPr>
          <p:nvPr/>
        </p:nvPicPr>
        <p:blipFill>
          <a:blip r:embed="rId2"/>
          <a:stretch>
            <a:fillRect/>
          </a:stretch>
        </p:blipFill>
        <p:spPr>
          <a:xfrm>
            <a:off x="134112" y="5557266"/>
            <a:ext cx="3429000" cy="971550"/>
          </a:xfrm>
          <a:prstGeom prst="rect">
            <a:avLst/>
          </a:prstGeom>
        </p:spPr>
      </p:pic>
      <p:sp>
        <p:nvSpPr>
          <p:cNvPr id="5" name="Date Placeholder 4"/>
          <p:cNvSpPr>
            <a:spLocks noGrp="1"/>
          </p:cNvSpPr>
          <p:nvPr>
            <p:ph type="dt" sz="half" idx="10"/>
          </p:nvPr>
        </p:nvSpPr>
        <p:spPr/>
        <p:txBody>
          <a:bodyPr/>
          <a:lstStyle/>
          <a:p>
            <a:fld id="{DA0AF66E-7A1E-42A4-B3C1-B06C736CB12F}" type="datetime1">
              <a:rPr lang="en-US" smtClean="0"/>
              <a:pPr/>
              <a:t>4/21/2009</a:t>
            </a:fld>
            <a:endParaRPr lang="en-US" dirty="0"/>
          </a:p>
        </p:txBody>
      </p:sp>
      <p:sp>
        <p:nvSpPr>
          <p:cNvPr id="6" name="Slide Number Placeholder 5"/>
          <p:cNvSpPr>
            <a:spLocks noGrp="1"/>
          </p:cNvSpPr>
          <p:nvPr>
            <p:ph type="sldNum" sz="quarter" idx="12"/>
          </p:nvPr>
        </p:nvSpPr>
        <p:spPr/>
        <p:txBody>
          <a:bodyPr/>
          <a:lstStyle/>
          <a:p>
            <a:r>
              <a:rPr lang="en-US" dirty="0" smtClean="0"/>
              <a:t>Page </a:t>
            </a:r>
            <a:fld id="{B6F15528-21DE-4FAA-801E-634DDDAF4B2B}" type="slidenum">
              <a:rPr lang="en-US" smtClean="0"/>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un.jpg"/>
          <p:cNvPicPr>
            <a:picLocks noChangeAspect="1"/>
          </p:cNvPicPr>
          <p:nvPr/>
        </p:nvPicPr>
        <p:blipFill>
          <a:blip r:embed="rId2"/>
          <a:stretch>
            <a:fillRect/>
          </a:stretch>
        </p:blipFill>
        <p:spPr>
          <a:xfrm>
            <a:off x="0" y="0"/>
            <a:ext cx="9144000" cy="6858000"/>
          </a:xfrm>
          <a:prstGeom prst="rect">
            <a:avLst/>
          </a:prstGeom>
        </p:spPr>
      </p:pic>
      <p:sp>
        <p:nvSpPr>
          <p:cNvPr id="4" name="TextBox 3"/>
          <p:cNvSpPr txBox="1"/>
          <p:nvPr/>
        </p:nvSpPr>
        <p:spPr>
          <a:xfrm>
            <a:off x="163629" y="221381"/>
            <a:ext cx="8730114" cy="1477328"/>
          </a:xfrm>
          <a:prstGeom prst="rect">
            <a:avLst/>
          </a:prstGeom>
          <a:noFill/>
        </p:spPr>
        <p:txBody>
          <a:bodyPr wrap="square" rtlCol="0">
            <a:spAutoFit/>
          </a:bodyPr>
          <a:lstStyle/>
          <a:p>
            <a:r>
              <a:rPr lang="en-US" dirty="0" smtClean="0"/>
              <a:t>All of the energy that we use ultimately comes from the Sun.  The electricity that powers the screen that you are viewing.  The energy your body is using at this moment to read and think and breath.  The energy that transported you to wherever you are right now. </a:t>
            </a:r>
          </a:p>
          <a:p>
            <a:endParaRPr lang="en-US" dirty="0" smtClean="0"/>
          </a:p>
          <a:p>
            <a:r>
              <a:rPr lang="en-US" dirty="0" smtClean="0"/>
              <a:t>Much of that energy was locked away in fossil fuels (petroleum, or coal) long ago.</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7"/>
          <p:cNvSpPr/>
          <p:nvPr/>
        </p:nvSpPr>
        <p:spPr>
          <a:xfrm>
            <a:off x="363585" y="2446037"/>
            <a:ext cx="5363306" cy="68496"/>
          </a:xfrm>
          <a:custGeom>
            <a:avLst/>
            <a:gdLst>
              <a:gd name="connsiteX0" fmla="*/ 0 w 6467475"/>
              <a:gd name="connsiteY0" fmla="*/ 76200 h 76200"/>
              <a:gd name="connsiteX1" fmla="*/ 3810000 w 6467475"/>
              <a:gd name="connsiteY1" fmla="*/ 0 h 76200"/>
              <a:gd name="connsiteX2" fmla="*/ 6467475 w 6467475"/>
              <a:gd name="connsiteY2" fmla="*/ 76200 h 76200"/>
              <a:gd name="connsiteX3" fmla="*/ 0 w 6467475"/>
              <a:gd name="connsiteY3" fmla="*/ 76200 h 76200"/>
            </a:gdLst>
            <a:ahLst/>
            <a:cxnLst>
              <a:cxn ang="0">
                <a:pos x="connsiteX0" y="connsiteY0"/>
              </a:cxn>
              <a:cxn ang="0">
                <a:pos x="connsiteX1" y="connsiteY1"/>
              </a:cxn>
              <a:cxn ang="0">
                <a:pos x="connsiteX2" y="connsiteY2"/>
              </a:cxn>
              <a:cxn ang="0">
                <a:pos x="connsiteX3" y="connsiteY3"/>
              </a:cxn>
            </a:cxnLst>
            <a:rect l="l" t="t" r="r" b="b"/>
            <a:pathLst>
              <a:path w="6467475" h="76200">
                <a:moveTo>
                  <a:pt x="0" y="76200"/>
                </a:moveTo>
                <a:lnTo>
                  <a:pt x="3810000" y="0"/>
                </a:lnTo>
                <a:lnTo>
                  <a:pt x="6467475" y="76200"/>
                </a:lnTo>
                <a:lnTo>
                  <a:pt x="0" y="76200"/>
                </a:lnTo>
                <a:close/>
              </a:path>
            </a:pathLst>
          </a:cu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reeform 5"/>
          <p:cNvSpPr/>
          <p:nvPr/>
        </p:nvSpPr>
        <p:spPr>
          <a:xfrm>
            <a:off x="8092440" y="2133600"/>
            <a:ext cx="76200" cy="393192"/>
          </a:xfrm>
          <a:custGeom>
            <a:avLst/>
            <a:gdLst>
              <a:gd name="connsiteX0" fmla="*/ 0 w 933450"/>
              <a:gd name="connsiteY0" fmla="*/ 323850 h 333375"/>
              <a:gd name="connsiteX1" fmla="*/ 285750 w 933450"/>
              <a:gd name="connsiteY1" fmla="*/ 295275 h 333375"/>
              <a:gd name="connsiteX2" fmla="*/ 409575 w 933450"/>
              <a:gd name="connsiteY2" fmla="*/ 219075 h 333375"/>
              <a:gd name="connsiteX3" fmla="*/ 466725 w 933450"/>
              <a:gd name="connsiteY3" fmla="*/ 142875 h 333375"/>
              <a:gd name="connsiteX4" fmla="*/ 523875 w 933450"/>
              <a:gd name="connsiteY4" fmla="*/ 47625 h 333375"/>
              <a:gd name="connsiteX5" fmla="*/ 590550 w 933450"/>
              <a:gd name="connsiteY5" fmla="*/ 0 h 333375"/>
              <a:gd name="connsiteX6" fmla="*/ 666750 w 933450"/>
              <a:gd name="connsiteY6" fmla="*/ 19050 h 333375"/>
              <a:gd name="connsiteX7" fmla="*/ 762000 w 933450"/>
              <a:gd name="connsiteY7" fmla="*/ 114300 h 333375"/>
              <a:gd name="connsiteX8" fmla="*/ 828675 w 933450"/>
              <a:gd name="connsiteY8" fmla="*/ 266700 h 333375"/>
              <a:gd name="connsiteX9" fmla="*/ 933450 w 933450"/>
              <a:gd name="connsiteY9" fmla="*/ 333375 h 333375"/>
              <a:gd name="connsiteX10" fmla="*/ 0 w 933450"/>
              <a:gd name="connsiteY10" fmla="*/ 323850 h 3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450" h="333375">
                <a:moveTo>
                  <a:pt x="0" y="323850"/>
                </a:moveTo>
                <a:lnTo>
                  <a:pt x="285750" y="295275"/>
                </a:lnTo>
                <a:lnTo>
                  <a:pt x="409575" y="219075"/>
                </a:lnTo>
                <a:cubicBezTo>
                  <a:pt x="468791" y="149989"/>
                  <a:pt x="466725" y="181672"/>
                  <a:pt x="466725" y="142875"/>
                </a:cubicBezTo>
                <a:lnTo>
                  <a:pt x="523875" y="47625"/>
                </a:lnTo>
                <a:lnTo>
                  <a:pt x="590550" y="0"/>
                </a:lnTo>
                <a:lnTo>
                  <a:pt x="666750" y="19050"/>
                </a:lnTo>
                <a:lnTo>
                  <a:pt x="762000" y="114300"/>
                </a:lnTo>
                <a:lnTo>
                  <a:pt x="828675" y="266700"/>
                </a:lnTo>
                <a:lnTo>
                  <a:pt x="933450" y="333375"/>
                </a:lnTo>
                <a:lnTo>
                  <a:pt x="0" y="323850"/>
                </a:lnTo>
                <a:close/>
              </a:path>
            </a:pathLst>
          </a:cu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fontScale="90000"/>
          </a:bodyPr>
          <a:lstStyle/>
          <a:p>
            <a:r>
              <a:rPr lang="en-US" dirty="0" smtClean="0"/>
              <a:t>Fossil Fuel Timeline</a:t>
            </a:r>
            <a:endParaRPr lang="en-US" dirty="0"/>
          </a:p>
        </p:txBody>
      </p:sp>
      <p:cxnSp>
        <p:nvCxnSpPr>
          <p:cNvPr id="4" name="Straight Arrow Connector 3"/>
          <p:cNvCxnSpPr/>
          <p:nvPr/>
        </p:nvCxnSpPr>
        <p:spPr>
          <a:xfrm>
            <a:off x="311333" y="2526792"/>
            <a:ext cx="8534400" cy="1588"/>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8244840" y="2526792"/>
            <a:ext cx="762000" cy="369332"/>
          </a:xfrm>
          <a:prstGeom prst="rect">
            <a:avLst/>
          </a:prstGeom>
          <a:noFill/>
        </p:spPr>
        <p:txBody>
          <a:bodyPr wrap="square" rtlCol="0">
            <a:spAutoFit/>
          </a:bodyPr>
          <a:lstStyle/>
          <a:p>
            <a:r>
              <a:rPr lang="en-US" dirty="0" smtClean="0"/>
              <a:t>Time</a:t>
            </a:r>
            <a:endParaRPr lang="en-US" dirty="0"/>
          </a:p>
        </p:txBody>
      </p:sp>
      <p:grpSp>
        <p:nvGrpSpPr>
          <p:cNvPr id="13" name="Group 12"/>
          <p:cNvGrpSpPr/>
          <p:nvPr/>
        </p:nvGrpSpPr>
        <p:grpSpPr>
          <a:xfrm>
            <a:off x="6176063" y="2377298"/>
            <a:ext cx="485313" cy="274320"/>
            <a:chOff x="5945632" y="3289554"/>
            <a:chExt cx="170688" cy="274320"/>
          </a:xfrm>
        </p:grpSpPr>
        <p:cxnSp>
          <p:nvCxnSpPr>
            <p:cNvPr id="12" name="Straight Connector 11"/>
            <p:cNvCxnSpPr/>
            <p:nvPr/>
          </p:nvCxnSpPr>
          <p:spPr>
            <a:xfrm rot="16200000" flipH="1">
              <a:off x="5987415" y="3396615"/>
              <a:ext cx="102870" cy="9906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Freeform 8"/>
            <p:cNvSpPr/>
            <p:nvPr/>
          </p:nvSpPr>
          <p:spPr>
            <a:xfrm>
              <a:off x="5945632" y="3289554"/>
              <a:ext cx="91440" cy="274320"/>
            </a:xfrm>
            <a:custGeom>
              <a:avLst/>
              <a:gdLst>
                <a:gd name="connsiteX0" fmla="*/ 89408 w 125984"/>
                <a:gd name="connsiteY0" fmla="*/ 0 h 353568"/>
                <a:gd name="connsiteX1" fmla="*/ 4064 w 125984"/>
                <a:gd name="connsiteY1" fmla="*/ 134112 h 353568"/>
                <a:gd name="connsiteX2" fmla="*/ 113792 w 125984"/>
                <a:gd name="connsiteY2" fmla="*/ 243840 h 353568"/>
                <a:gd name="connsiteX3" fmla="*/ 52832 w 125984"/>
                <a:gd name="connsiteY3" fmla="*/ 353568 h 353568"/>
              </a:gdLst>
              <a:ahLst/>
              <a:cxnLst>
                <a:cxn ang="0">
                  <a:pos x="connsiteX0" y="connsiteY0"/>
                </a:cxn>
                <a:cxn ang="0">
                  <a:pos x="connsiteX1" y="connsiteY1"/>
                </a:cxn>
                <a:cxn ang="0">
                  <a:pos x="connsiteX2" y="connsiteY2"/>
                </a:cxn>
                <a:cxn ang="0">
                  <a:pos x="connsiteX3" y="connsiteY3"/>
                </a:cxn>
              </a:cxnLst>
              <a:rect l="l" t="t" r="r" b="b"/>
              <a:pathLst>
                <a:path w="125984" h="353568">
                  <a:moveTo>
                    <a:pt x="89408" y="0"/>
                  </a:moveTo>
                  <a:cubicBezTo>
                    <a:pt x="44704" y="46736"/>
                    <a:pt x="0" y="93472"/>
                    <a:pt x="4064" y="134112"/>
                  </a:cubicBezTo>
                  <a:cubicBezTo>
                    <a:pt x="8128" y="174752"/>
                    <a:pt x="105664" y="207264"/>
                    <a:pt x="113792" y="243840"/>
                  </a:cubicBezTo>
                  <a:cubicBezTo>
                    <a:pt x="121920" y="280416"/>
                    <a:pt x="125984" y="310896"/>
                    <a:pt x="52832" y="353568"/>
                  </a:cubicBezTo>
                </a:path>
              </a:pathLst>
            </a:cu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0" name="Freeform 9"/>
            <p:cNvSpPr/>
            <p:nvPr/>
          </p:nvSpPr>
          <p:spPr>
            <a:xfrm>
              <a:off x="6024880" y="3289554"/>
              <a:ext cx="91440" cy="274320"/>
            </a:xfrm>
            <a:custGeom>
              <a:avLst/>
              <a:gdLst>
                <a:gd name="connsiteX0" fmla="*/ 89408 w 125984"/>
                <a:gd name="connsiteY0" fmla="*/ 0 h 353568"/>
                <a:gd name="connsiteX1" fmla="*/ 4064 w 125984"/>
                <a:gd name="connsiteY1" fmla="*/ 134112 h 353568"/>
                <a:gd name="connsiteX2" fmla="*/ 113792 w 125984"/>
                <a:gd name="connsiteY2" fmla="*/ 243840 h 353568"/>
                <a:gd name="connsiteX3" fmla="*/ 52832 w 125984"/>
                <a:gd name="connsiteY3" fmla="*/ 353568 h 353568"/>
              </a:gdLst>
              <a:ahLst/>
              <a:cxnLst>
                <a:cxn ang="0">
                  <a:pos x="connsiteX0" y="connsiteY0"/>
                </a:cxn>
                <a:cxn ang="0">
                  <a:pos x="connsiteX1" y="connsiteY1"/>
                </a:cxn>
                <a:cxn ang="0">
                  <a:pos x="connsiteX2" y="connsiteY2"/>
                </a:cxn>
                <a:cxn ang="0">
                  <a:pos x="connsiteX3" y="connsiteY3"/>
                </a:cxn>
              </a:cxnLst>
              <a:rect l="l" t="t" r="r" b="b"/>
              <a:pathLst>
                <a:path w="125984" h="353568">
                  <a:moveTo>
                    <a:pt x="89408" y="0"/>
                  </a:moveTo>
                  <a:cubicBezTo>
                    <a:pt x="44704" y="46736"/>
                    <a:pt x="0" y="93472"/>
                    <a:pt x="4064" y="134112"/>
                  </a:cubicBezTo>
                  <a:cubicBezTo>
                    <a:pt x="8128" y="174752"/>
                    <a:pt x="105664" y="207264"/>
                    <a:pt x="113792" y="243840"/>
                  </a:cubicBezTo>
                  <a:cubicBezTo>
                    <a:pt x="121920" y="280416"/>
                    <a:pt x="125984" y="310896"/>
                    <a:pt x="52832" y="353568"/>
                  </a:cubicBezTo>
                </a:path>
              </a:pathLst>
            </a:cu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sp>
        <p:nvSpPr>
          <p:cNvPr id="14" name="TextBox 13"/>
          <p:cNvSpPr txBox="1"/>
          <p:nvPr/>
        </p:nvSpPr>
        <p:spPr>
          <a:xfrm>
            <a:off x="7764196" y="1674353"/>
            <a:ext cx="762000" cy="523220"/>
          </a:xfrm>
          <a:prstGeom prst="rect">
            <a:avLst/>
          </a:prstGeom>
          <a:noFill/>
        </p:spPr>
        <p:txBody>
          <a:bodyPr wrap="square" rtlCol="0">
            <a:spAutoFit/>
          </a:bodyPr>
          <a:lstStyle/>
          <a:p>
            <a:pPr algn="ctr"/>
            <a:r>
              <a:rPr lang="en-US" sz="1400" dirty="0" smtClean="0"/>
              <a:t>&lt;200 years</a:t>
            </a:r>
            <a:endParaRPr lang="en-US" sz="1400" dirty="0"/>
          </a:p>
        </p:txBody>
      </p:sp>
      <p:sp>
        <p:nvSpPr>
          <p:cNvPr id="16" name="TextBox 15"/>
          <p:cNvSpPr txBox="1"/>
          <p:nvPr/>
        </p:nvSpPr>
        <p:spPr>
          <a:xfrm>
            <a:off x="6037540" y="1674353"/>
            <a:ext cx="762000" cy="523220"/>
          </a:xfrm>
          <a:prstGeom prst="rect">
            <a:avLst/>
          </a:prstGeom>
          <a:noFill/>
        </p:spPr>
        <p:txBody>
          <a:bodyPr wrap="square" rtlCol="0">
            <a:spAutoFit/>
          </a:bodyPr>
          <a:lstStyle/>
          <a:p>
            <a:pPr algn="ctr"/>
            <a:r>
              <a:rPr lang="en-US" sz="1400" dirty="0" smtClean="0"/>
              <a:t>Millions  of Years</a:t>
            </a:r>
            <a:endParaRPr lang="en-US" sz="1400" dirty="0"/>
          </a:p>
        </p:txBody>
      </p:sp>
      <p:sp>
        <p:nvSpPr>
          <p:cNvPr id="17" name="TextBox 16"/>
          <p:cNvSpPr txBox="1"/>
          <p:nvPr/>
        </p:nvSpPr>
        <p:spPr>
          <a:xfrm>
            <a:off x="3165386" y="1674353"/>
            <a:ext cx="762000" cy="523220"/>
          </a:xfrm>
          <a:prstGeom prst="rect">
            <a:avLst/>
          </a:prstGeom>
          <a:noFill/>
        </p:spPr>
        <p:txBody>
          <a:bodyPr wrap="square" rtlCol="0">
            <a:spAutoFit/>
          </a:bodyPr>
          <a:lstStyle/>
          <a:p>
            <a:pPr algn="ctr"/>
            <a:r>
              <a:rPr lang="en-US" sz="1400" dirty="0" smtClean="0"/>
              <a:t>Millions  of Years</a:t>
            </a:r>
            <a:endParaRPr lang="en-US" sz="1400" dirty="0"/>
          </a:p>
        </p:txBody>
      </p:sp>
      <p:cxnSp>
        <p:nvCxnSpPr>
          <p:cNvPr id="19" name="Straight Connector 18"/>
          <p:cNvCxnSpPr/>
          <p:nvPr/>
        </p:nvCxnSpPr>
        <p:spPr>
          <a:xfrm rot="10800000" flipV="1">
            <a:off x="431409" y="2164220"/>
            <a:ext cx="2994408" cy="2696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3538021" y="2164221"/>
            <a:ext cx="2058244" cy="28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Content Placeholder 2"/>
          <p:cNvSpPr txBox="1">
            <a:spLocks/>
          </p:cNvSpPr>
          <p:nvPr/>
        </p:nvSpPr>
        <p:spPr>
          <a:xfrm>
            <a:off x="457200" y="4072128"/>
            <a:ext cx="8229600" cy="2054035"/>
          </a:xfrm>
          <a:prstGeom prst="rect">
            <a:avLst/>
          </a:prstGeom>
        </p:spPr>
        <p:txBody>
          <a:bodyPr>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Oil formation took </a:t>
            </a:r>
            <a:r>
              <a:rPr kumimoji="0" lang="en-US" sz="2000" b="1" i="1"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millions</a:t>
            </a:r>
            <a:r>
              <a:rPr kumimoji="0" lang="en-US" sz="20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 of years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The human race will completely consume it in </a:t>
            </a:r>
            <a:r>
              <a:rPr kumimoji="0" lang="en-US" sz="2000" b="1" i="1"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hundreds</a:t>
            </a:r>
            <a:r>
              <a:rPr kumimoji="0" lang="en-US" sz="20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 of years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The fossil-fuel dependent society is unsustainable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The cost of fuel will increase dramatically as we get nearer to the end of the supply.</a:t>
            </a:r>
            <a:endParaRPr kumimoji="0" lang="en-US" sz="20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Fossil Fuel Timeline</a:t>
            </a:r>
            <a:endParaRPr lang="en-US" dirty="0"/>
          </a:p>
        </p:txBody>
      </p:sp>
      <p:sp>
        <p:nvSpPr>
          <p:cNvPr id="25" name="Content Placeholder 2"/>
          <p:cNvSpPr txBox="1">
            <a:spLocks/>
          </p:cNvSpPr>
          <p:nvPr/>
        </p:nvSpPr>
        <p:spPr>
          <a:xfrm>
            <a:off x="457200" y="5340096"/>
            <a:ext cx="8229600" cy="786067"/>
          </a:xfrm>
          <a:prstGeom prst="rect">
            <a:avLst/>
          </a:prstGeom>
        </p:spPr>
        <p:txBody>
          <a:bodyPr>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(Need to find</a:t>
            </a:r>
            <a:r>
              <a:rPr kumimoji="0" lang="en-US" sz="2000" b="0" i="0" u="none" strike="noStrike" kern="1200" cap="none" spc="0" normalizeH="0" noProof="0" dirty="0" smtClean="0">
                <a:ln>
                  <a:noFill/>
                </a:ln>
                <a:solidFill>
                  <a:schemeClr val="tx1"/>
                </a:solidFill>
                <a:effectLst/>
                <a:uLnTx/>
                <a:uFillTx/>
                <a:latin typeface="Arial" pitchFamily="34" charset="0"/>
                <a:ea typeface="+mn-ea"/>
                <a:cs typeface="Arial" pitchFamily="34" charset="0"/>
              </a:rPr>
              <a:t> a chart from a known reputable source)</a:t>
            </a:r>
            <a:endParaRPr kumimoji="0" lang="en-US" sz="20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pic>
        <p:nvPicPr>
          <p:cNvPr id="18" name="Picture 17" descr="oilprojection.jpg"/>
          <p:cNvPicPr>
            <a:picLocks noChangeAspect="1"/>
          </p:cNvPicPr>
          <p:nvPr/>
        </p:nvPicPr>
        <p:blipFill>
          <a:blip r:embed="rId2"/>
          <a:stretch>
            <a:fillRect/>
          </a:stretch>
        </p:blipFill>
        <p:spPr>
          <a:xfrm>
            <a:off x="1385656" y="1053592"/>
            <a:ext cx="6020476" cy="4115816"/>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Considerations for an EV Conversion</a:t>
            </a:r>
            <a:endParaRPr lang="en-US" b="1" dirty="0">
              <a:latin typeface="+mn-lt"/>
            </a:endParaRPr>
          </a:p>
        </p:txBody>
      </p:sp>
      <p:sp>
        <p:nvSpPr>
          <p:cNvPr id="3" name="Content Placeholder 2"/>
          <p:cNvSpPr>
            <a:spLocks noGrp="1"/>
          </p:cNvSpPr>
          <p:nvPr>
            <p:ph idx="1"/>
          </p:nvPr>
        </p:nvSpPr>
        <p:spPr/>
        <p:txBody>
          <a:bodyPr>
            <a:normAutofit/>
          </a:bodyPr>
          <a:lstStyle/>
          <a:p>
            <a:pPr>
              <a:buNone/>
            </a:pPr>
            <a:r>
              <a:rPr lang="en-US" sz="2400" dirty="0" smtClean="0">
                <a:latin typeface="+mj-lt"/>
              </a:rPr>
              <a:t>What “donor car”? </a:t>
            </a:r>
          </a:p>
          <a:p>
            <a:pPr>
              <a:buNone/>
            </a:pPr>
            <a:r>
              <a:rPr lang="en-US" sz="2400" dirty="0" smtClean="0">
                <a:latin typeface="+mj-lt"/>
              </a:rPr>
              <a:t>How many batteries?  </a:t>
            </a:r>
          </a:p>
          <a:p>
            <a:pPr>
              <a:buNone/>
            </a:pPr>
            <a:r>
              <a:rPr lang="en-US" sz="2400" dirty="0" smtClean="0">
                <a:latin typeface="+mj-lt"/>
              </a:rPr>
              <a:t>What type of motor?  </a:t>
            </a:r>
          </a:p>
          <a:p>
            <a:pPr>
              <a:buNone/>
            </a:pPr>
            <a:r>
              <a:rPr lang="en-US" sz="2400" dirty="0" smtClean="0">
                <a:latin typeface="+mj-lt"/>
              </a:rPr>
              <a:t>What type of battery charger?  </a:t>
            </a:r>
          </a:p>
          <a:p>
            <a:pPr>
              <a:buNone/>
            </a:pPr>
            <a:r>
              <a:rPr lang="en-US" sz="2400" dirty="0" smtClean="0">
                <a:latin typeface="+mj-lt"/>
              </a:rPr>
              <a:t>What type of batteries?  </a:t>
            </a:r>
          </a:p>
          <a:p>
            <a:pPr>
              <a:buNone/>
            </a:pPr>
            <a:r>
              <a:rPr lang="en-US" sz="2400" dirty="0" smtClean="0">
                <a:latin typeface="+mj-lt"/>
              </a:rPr>
              <a:t>How do I keep warm?  </a:t>
            </a:r>
          </a:p>
          <a:p>
            <a:pPr>
              <a:buNone/>
            </a:pPr>
            <a:r>
              <a:rPr lang="en-US" sz="2400" dirty="0" smtClean="0">
                <a:latin typeface="+mj-lt"/>
              </a:rPr>
              <a:t>What electronic controller should I use?</a:t>
            </a:r>
          </a:p>
          <a:p>
            <a:pPr>
              <a:buNone/>
            </a:pPr>
            <a:r>
              <a:rPr lang="en-US" sz="2400" dirty="0" smtClean="0">
                <a:latin typeface="+mj-lt"/>
              </a:rPr>
              <a:t>What high voltage contactor is available?</a:t>
            </a:r>
          </a:p>
          <a:p>
            <a:pPr>
              <a:buNone/>
            </a:pPr>
            <a:r>
              <a:rPr lang="en-US" sz="2400" dirty="0" smtClean="0">
                <a:latin typeface="+mj-lt"/>
              </a:rPr>
              <a:t>What special instrumentation do I need?</a:t>
            </a:r>
          </a:p>
          <a:p>
            <a:pPr>
              <a:buNone/>
            </a:pPr>
            <a:endParaRPr lang="en-US" sz="2400" dirty="0" smtClean="0">
              <a:latin typeface="+mj-lt"/>
            </a:endParaRPr>
          </a:p>
          <a:p>
            <a:pPr>
              <a:buNone/>
            </a:pPr>
            <a:r>
              <a:rPr lang="en-US" sz="2400" dirty="0" smtClean="0">
                <a:latin typeface="+mj-lt"/>
              </a:rPr>
              <a:t>Before answering these you really need to ask:</a:t>
            </a:r>
          </a:p>
          <a:p>
            <a:pPr lvl="1">
              <a:buNone/>
            </a:pPr>
            <a:r>
              <a:rPr lang="en-US" sz="2400" b="1" dirty="0" smtClean="0">
                <a:latin typeface="+mj-lt"/>
              </a:rPr>
              <a:t>What are my goals for an electric vehicle?</a:t>
            </a:r>
          </a:p>
          <a:p>
            <a:pPr>
              <a:buNone/>
            </a:pPr>
            <a:endParaRPr lang="en-US" sz="2400" dirty="0">
              <a:latin typeface="+mj-lt"/>
            </a:endParaRPr>
          </a:p>
        </p:txBody>
      </p:sp>
      <p:sp>
        <p:nvSpPr>
          <p:cNvPr id="6"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7"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5</a:t>
            </a:fld>
            <a:endParaRPr lang="en-US" dirty="0"/>
          </a:p>
        </p:txBody>
      </p:sp>
      <p:pic>
        <p:nvPicPr>
          <p:cNvPr id="8" name="Picture 7" descr="question_marks.gif"/>
          <p:cNvPicPr>
            <a:picLocks noChangeAspect="1"/>
          </p:cNvPicPr>
          <p:nvPr/>
        </p:nvPicPr>
        <p:blipFill>
          <a:blip r:embed="rId2"/>
          <a:stretch>
            <a:fillRect/>
          </a:stretch>
        </p:blipFill>
        <p:spPr>
          <a:xfrm rot="21031957">
            <a:off x="4811429" y="2198770"/>
            <a:ext cx="3429000" cy="342900"/>
          </a:xfrm>
          <a:prstGeom prst="rect">
            <a:avLst/>
          </a:prstGeom>
        </p:spPr>
      </p:pic>
      <p:pic>
        <p:nvPicPr>
          <p:cNvPr id="9" name="Picture 8" descr="question_marks.gif"/>
          <p:cNvPicPr>
            <a:picLocks noChangeAspect="1"/>
          </p:cNvPicPr>
          <p:nvPr/>
        </p:nvPicPr>
        <p:blipFill>
          <a:blip r:embed="rId2"/>
          <a:stretch>
            <a:fillRect/>
          </a:stretch>
        </p:blipFill>
        <p:spPr>
          <a:xfrm rot="407861">
            <a:off x="5339215" y="3409951"/>
            <a:ext cx="3429000" cy="342900"/>
          </a:xfrm>
          <a:prstGeom prst="rect">
            <a:avLst/>
          </a:prstGeom>
        </p:spPr>
      </p:pic>
      <p:pic>
        <p:nvPicPr>
          <p:cNvPr id="11" name="Picture 10" descr="question_marks.gif"/>
          <p:cNvPicPr>
            <a:picLocks noChangeAspect="1"/>
          </p:cNvPicPr>
          <p:nvPr/>
        </p:nvPicPr>
        <p:blipFill>
          <a:blip r:embed="rId2"/>
          <a:stretch>
            <a:fillRect/>
          </a:stretch>
        </p:blipFill>
        <p:spPr>
          <a:xfrm rot="251613">
            <a:off x="4604487" y="1144805"/>
            <a:ext cx="3429000" cy="3429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Considerations for an EV Conversion</a:t>
            </a:r>
            <a:endParaRPr lang="en-US" b="1" dirty="0">
              <a:latin typeface="+mn-lt"/>
            </a:endParaRPr>
          </a:p>
        </p:txBody>
      </p:sp>
      <p:sp>
        <p:nvSpPr>
          <p:cNvPr id="3" name="Content Placeholder 2"/>
          <p:cNvSpPr>
            <a:spLocks noGrp="1"/>
          </p:cNvSpPr>
          <p:nvPr>
            <p:ph idx="1"/>
          </p:nvPr>
        </p:nvSpPr>
        <p:spPr>
          <a:xfrm>
            <a:off x="582325" y="838200"/>
            <a:ext cx="8229600" cy="5287963"/>
          </a:xfrm>
        </p:spPr>
        <p:txBody>
          <a:bodyPr>
            <a:normAutofit fontScale="62500" lnSpcReduction="20000"/>
          </a:bodyPr>
          <a:lstStyle/>
          <a:p>
            <a:pPr>
              <a:buNone/>
            </a:pPr>
            <a:r>
              <a:rPr lang="en-US" b="1" dirty="0" smtClean="0">
                <a:latin typeface="+mn-lt"/>
              </a:rPr>
              <a:t>Here are the goals that I wrote down for an Electric Vehicle: </a:t>
            </a:r>
          </a:p>
          <a:p>
            <a:pPr>
              <a:buNone/>
            </a:pPr>
            <a:r>
              <a:rPr lang="en-US" b="1" dirty="0" smtClean="0">
                <a:latin typeface="+mn-lt"/>
              </a:rPr>
              <a:t>     (in somewhat priority order)</a:t>
            </a:r>
          </a:p>
          <a:p>
            <a:r>
              <a:rPr lang="en-US" sz="2600" dirty="0" smtClean="0">
                <a:latin typeface="+mn-lt"/>
              </a:rPr>
              <a:t>Range that allows for my daily commute (Greater than 35 miles at 40 MPH, even in winter)</a:t>
            </a:r>
          </a:p>
          <a:p>
            <a:r>
              <a:rPr lang="en-US" sz="2600" dirty="0" smtClean="0">
                <a:latin typeface="+mn-lt"/>
              </a:rPr>
              <a:t>Use of an American donor car</a:t>
            </a:r>
          </a:p>
          <a:p>
            <a:r>
              <a:rPr lang="en-US" sz="2600" dirty="0" smtClean="0">
                <a:latin typeface="+mn-lt"/>
              </a:rPr>
              <a:t>A donor car with a manual transmission</a:t>
            </a:r>
          </a:p>
          <a:p>
            <a:r>
              <a:rPr lang="en-US" sz="2600" dirty="0" smtClean="0">
                <a:latin typeface="+mn-lt"/>
              </a:rPr>
              <a:t>Maximize the life of the batteries, which is the largest ongoing expense with an EV.</a:t>
            </a:r>
          </a:p>
          <a:p>
            <a:r>
              <a:rPr lang="en-US" sz="2600" dirty="0" smtClean="0">
                <a:latin typeface="+mn-lt"/>
              </a:rPr>
              <a:t>Ease of use (A vehicle that anyone can drive, with self-management of battery charging)</a:t>
            </a:r>
          </a:p>
          <a:p>
            <a:r>
              <a:rPr lang="en-US" sz="2600" dirty="0" smtClean="0">
                <a:latin typeface="+mn-lt"/>
              </a:rPr>
              <a:t>All components extendable to higher range and performance when better batteries become available)</a:t>
            </a:r>
          </a:p>
          <a:p>
            <a:r>
              <a:rPr lang="en-US" sz="2600" dirty="0" smtClean="0">
                <a:latin typeface="+mn-lt"/>
              </a:rPr>
              <a:t>Parts that are "Made in USA" where possible (Easier to deal with the suppliers if there's a problem.)</a:t>
            </a:r>
          </a:p>
          <a:p>
            <a:r>
              <a:rPr lang="en-US" sz="2600" dirty="0" smtClean="0">
                <a:latin typeface="+mn-lt"/>
              </a:rPr>
              <a:t>A design that prioritizes higher range over faster acceleration.</a:t>
            </a:r>
          </a:p>
          <a:p>
            <a:r>
              <a:rPr lang="en-US" sz="2600" dirty="0" smtClean="0">
                <a:latin typeface="+mn-lt"/>
              </a:rPr>
              <a:t>Quiet operation</a:t>
            </a:r>
          </a:p>
          <a:p>
            <a:r>
              <a:rPr lang="en-US" sz="2600" dirty="0" smtClean="0">
                <a:latin typeface="+mn-lt"/>
              </a:rPr>
              <a:t>Keep the weight down – stay close to the GVWR (Gross Vehicle Weight Rating)</a:t>
            </a:r>
          </a:p>
          <a:p>
            <a:r>
              <a:rPr lang="en-US" sz="2600" dirty="0" smtClean="0">
                <a:latin typeface="+mn-lt"/>
              </a:rPr>
              <a:t>Top speed of at least 65 MPH</a:t>
            </a:r>
          </a:p>
          <a:p>
            <a:r>
              <a:rPr lang="en-US" sz="2600" dirty="0" smtClean="0">
                <a:latin typeface="+mn-lt"/>
              </a:rPr>
              <a:t>Minimize initial cost of battery pack</a:t>
            </a:r>
          </a:p>
          <a:p>
            <a:r>
              <a:rPr lang="en-US" sz="2600" dirty="0" smtClean="0">
                <a:latin typeface="+mn-lt"/>
              </a:rPr>
              <a:t>Total conversion project cost less than $10,000 (not counting donor car)</a:t>
            </a:r>
          </a:p>
          <a:p>
            <a:r>
              <a:rPr lang="en-US" sz="2600" dirty="0" smtClean="0">
                <a:latin typeface="+mn-lt"/>
              </a:rPr>
              <a:t>Include heater and defroster for comfort through the Minnesota winter.</a:t>
            </a:r>
          </a:p>
          <a:p>
            <a:r>
              <a:rPr lang="en-US" sz="2600" dirty="0" smtClean="0">
                <a:latin typeface="+mn-lt"/>
              </a:rPr>
              <a:t>Flexible battery layout (not size specific) to allow an upgrade at a later date.</a:t>
            </a:r>
          </a:p>
          <a:p>
            <a:r>
              <a:rPr lang="en-US" sz="2600" dirty="0" smtClean="0">
                <a:latin typeface="+mn-lt"/>
              </a:rPr>
              <a:t>Suspension modified to compensate for additional weight of the batteries.</a:t>
            </a:r>
          </a:p>
          <a:p>
            <a:r>
              <a:rPr lang="en-US" sz="2600" dirty="0" smtClean="0">
                <a:latin typeface="+mn-lt"/>
              </a:rPr>
              <a:t>Brakes must operate as before conversion using a vacuum pump.</a:t>
            </a:r>
          </a:p>
          <a:p>
            <a:pPr>
              <a:buNone/>
            </a:pPr>
            <a:endParaRPr lang="en-US" sz="2400" dirty="0">
              <a:latin typeface="+mj-lt"/>
            </a:endParaRPr>
          </a:p>
        </p:txBody>
      </p:sp>
      <p:sp>
        <p:nvSpPr>
          <p:cNvPr id="7"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8"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6</a:t>
            </a:fld>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My Choices</a:t>
            </a:r>
            <a:endParaRPr lang="en-US" b="1" dirty="0">
              <a:latin typeface="+mn-lt"/>
            </a:endParaRPr>
          </a:p>
        </p:txBody>
      </p:sp>
      <p:sp>
        <p:nvSpPr>
          <p:cNvPr id="3" name="Content Placeholder 2"/>
          <p:cNvSpPr>
            <a:spLocks noGrp="1"/>
          </p:cNvSpPr>
          <p:nvPr>
            <p:ph idx="1"/>
          </p:nvPr>
        </p:nvSpPr>
        <p:spPr/>
        <p:txBody>
          <a:bodyPr>
            <a:noAutofit/>
          </a:bodyPr>
          <a:lstStyle/>
          <a:p>
            <a:r>
              <a:rPr lang="en-US" sz="1600" b="1" dirty="0" smtClean="0">
                <a:latin typeface="+mn-lt"/>
              </a:rPr>
              <a:t>Donor car - 2001 Ford Focus SE</a:t>
            </a:r>
          </a:p>
          <a:p>
            <a:pPr lvl="1"/>
            <a:r>
              <a:rPr lang="en-US" sz="1400" dirty="0" smtClean="0"/>
              <a:t>American made - </a:t>
            </a:r>
            <a:r>
              <a:rPr lang="en-US" sz="1400" dirty="0" smtClean="0">
                <a:latin typeface="+mn-lt"/>
              </a:rPr>
              <a:t>Car and Driver’s “10 Best” multiple years</a:t>
            </a:r>
          </a:p>
          <a:p>
            <a:pPr lvl="1"/>
            <a:r>
              <a:rPr lang="en-US" sz="1400" dirty="0" smtClean="0"/>
              <a:t>Lightweight </a:t>
            </a:r>
            <a:r>
              <a:rPr lang="en-US" sz="1400" dirty="0" smtClean="0"/>
              <a:t>for efficiency, but </a:t>
            </a:r>
            <a:r>
              <a:rPr lang="en-US" sz="1400" dirty="0" smtClean="0"/>
              <a:t>reasonably </a:t>
            </a:r>
            <a:r>
              <a:rPr lang="en-US" sz="1400" dirty="0" smtClean="0"/>
              <a:t>high GVWR (to carry the weight of the batteries)</a:t>
            </a:r>
            <a:endParaRPr lang="en-US" sz="1400" dirty="0" smtClean="0">
              <a:latin typeface="+mn-lt"/>
            </a:endParaRPr>
          </a:p>
          <a:p>
            <a:r>
              <a:rPr lang="en-US" sz="1600" b="1" dirty="0" smtClean="0">
                <a:latin typeface="+mn-lt"/>
              </a:rPr>
              <a:t>Motor - 9 inch diameter series-wound brushed DC motor (143 lbs.)</a:t>
            </a:r>
          </a:p>
          <a:p>
            <a:pPr lvl="1"/>
            <a:r>
              <a:rPr lang="en-US" sz="1400" dirty="0" smtClean="0"/>
              <a:t>Low cost ($1550) - </a:t>
            </a:r>
            <a:r>
              <a:rPr lang="en-US" sz="1400" dirty="0" smtClean="0">
                <a:latin typeface="+mn-lt"/>
              </a:rPr>
              <a:t>Widely used in on-the-road EVs - </a:t>
            </a:r>
            <a:r>
              <a:rPr lang="en-US" sz="1400" dirty="0" smtClean="0"/>
              <a:t>High reliability</a:t>
            </a:r>
          </a:p>
          <a:p>
            <a:r>
              <a:rPr lang="en-US" sz="1600" b="1" dirty="0" smtClean="0">
                <a:latin typeface="+mn-lt"/>
              </a:rPr>
              <a:t>Batteries - 17 series 8V wet cell lead acid batteries (Golf cart)</a:t>
            </a:r>
          </a:p>
          <a:p>
            <a:pPr lvl="1"/>
            <a:r>
              <a:rPr lang="en-US" sz="1400" dirty="0" smtClean="0"/>
              <a:t>Wet cell Golf Cart batteries have long life for deep cycles (compared AGM or Gel batteries)</a:t>
            </a:r>
          </a:p>
          <a:p>
            <a:pPr lvl="1"/>
            <a:r>
              <a:rPr lang="en-US" sz="1400" dirty="0" smtClean="0"/>
              <a:t>Higher voltage (8V vs. 6V batteries) means higher top speed</a:t>
            </a:r>
          </a:p>
          <a:p>
            <a:pPr lvl="1"/>
            <a:r>
              <a:rPr lang="en-US" sz="1400" dirty="0" smtClean="0">
                <a:latin typeface="+mn-lt"/>
              </a:rPr>
              <a:t>Low cost </a:t>
            </a:r>
            <a:r>
              <a:rPr lang="en-US" sz="1400" dirty="0" smtClean="0"/>
              <a:t> ($1800)</a:t>
            </a:r>
            <a:r>
              <a:rPr lang="en-US" sz="1400" dirty="0" smtClean="0">
                <a:latin typeface="+mn-lt"/>
              </a:rPr>
              <a:t> because I was told “Everyone murders their first pack”</a:t>
            </a:r>
          </a:p>
          <a:p>
            <a:pPr lvl="1"/>
            <a:r>
              <a:rPr lang="en-US" sz="1400" dirty="0" smtClean="0"/>
              <a:t>The downside is </a:t>
            </a:r>
            <a:r>
              <a:rPr lang="en-US" sz="1400" b="1" dirty="0" smtClean="0"/>
              <a:t>WEIGHT</a:t>
            </a:r>
            <a:r>
              <a:rPr lang="en-US" sz="1400" dirty="0" smtClean="0"/>
              <a:t> (1,080 lbs of lead!)</a:t>
            </a:r>
            <a:endParaRPr lang="en-US" sz="1400" dirty="0" smtClean="0">
              <a:latin typeface="+mn-lt"/>
            </a:endParaRPr>
          </a:p>
          <a:p>
            <a:r>
              <a:rPr lang="en-US" sz="1600" b="1" dirty="0" smtClean="0">
                <a:latin typeface="+mn-lt"/>
              </a:rPr>
              <a:t>Controller - Curtis 144V PWM controller with heatsink and fans</a:t>
            </a:r>
          </a:p>
          <a:p>
            <a:pPr lvl="1"/>
            <a:r>
              <a:rPr lang="en-US" sz="1400" dirty="0" smtClean="0"/>
              <a:t>Low cost ($1400) - High reliability (if properly cooled)</a:t>
            </a:r>
          </a:p>
          <a:p>
            <a:r>
              <a:rPr lang="en-US" sz="1600" b="1" dirty="0" smtClean="0">
                <a:latin typeface="+mn-lt"/>
              </a:rPr>
              <a:t>Electric Power Brake Vacuum Pump - MES-DEA 70/6E (with integral vacuum switch)</a:t>
            </a:r>
          </a:p>
          <a:p>
            <a:pPr lvl="1"/>
            <a:r>
              <a:rPr lang="en-US" sz="1400" dirty="0" smtClean="0">
                <a:latin typeface="+mn-lt"/>
              </a:rPr>
              <a:t>Quiet (Relatively)</a:t>
            </a:r>
          </a:p>
          <a:p>
            <a:pPr lvl="1"/>
            <a:r>
              <a:rPr lang="en-US" sz="1400" dirty="0" smtClean="0">
                <a:latin typeface="+mn-lt"/>
              </a:rPr>
              <a:t>Designed specifically for use in EVs</a:t>
            </a:r>
          </a:p>
          <a:p>
            <a:r>
              <a:rPr lang="en-US" sz="1600" b="1" dirty="0" smtClean="0">
                <a:latin typeface="+mn-lt"/>
              </a:rPr>
              <a:t>Electric Power Steering Pump – TBD</a:t>
            </a:r>
          </a:p>
          <a:p>
            <a:r>
              <a:rPr lang="en-US" sz="1600" b="1" dirty="0" smtClean="0">
                <a:latin typeface="+mn-lt"/>
              </a:rPr>
              <a:t>Instrumentation – Voltmeter (180 VDC) and Ammeter (500 ADC)</a:t>
            </a:r>
          </a:p>
          <a:p>
            <a:pPr lvl="1"/>
            <a:r>
              <a:rPr lang="en-US" sz="1400" dirty="0" smtClean="0"/>
              <a:t>Planning to add a </a:t>
            </a:r>
            <a:r>
              <a:rPr lang="en-US" sz="1400" dirty="0" smtClean="0"/>
              <a:t>uprocessor</a:t>
            </a:r>
            <a:r>
              <a:rPr lang="en-US" sz="1400" dirty="0" smtClean="0"/>
              <a:t> battery monitor system with dashboard-mounted display (VFD)</a:t>
            </a:r>
          </a:p>
          <a:p>
            <a:r>
              <a:rPr lang="en-US" sz="1600" b="1" dirty="0" smtClean="0">
                <a:latin typeface="+mn-lt"/>
              </a:rPr>
              <a:t>DC/DC Converter</a:t>
            </a:r>
          </a:p>
          <a:p>
            <a:pPr lvl="1"/>
            <a:r>
              <a:rPr lang="en-US" sz="1400" dirty="0" smtClean="0"/>
              <a:t>IOTA - 55 Ampere power supply – modified with inrush current limiter and power-on relay </a:t>
            </a:r>
          </a:p>
          <a:p>
            <a:pPr>
              <a:buNone/>
            </a:pPr>
            <a:endParaRPr lang="en-US" sz="1400" dirty="0">
              <a:latin typeface="+mj-lt"/>
            </a:endParaRPr>
          </a:p>
        </p:txBody>
      </p:sp>
      <p:sp>
        <p:nvSpPr>
          <p:cNvPr id="7"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8"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7</a:t>
            </a:fld>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j-lt"/>
              </a:rPr>
              <a:t>Removal and Installation</a:t>
            </a:r>
            <a:endParaRPr lang="en-US" dirty="0">
              <a:latin typeface="+mj-lt"/>
            </a:endParaRPr>
          </a:p>
        </p:txBody>
      </p:sp>
      <p:sp>
        <p:nvSpPr>
          <p:cNvPr id="3" name="Text Placeholder 2"/>
          <p:cNvSpPr>
            <a:spLocks noGrp="1"/>
          </p:cNvSpPr>
          <p:nvPr>
            <p:ph type="body" idx="1"/>
          </p:nvPr>
        </p:nvSpPr>
        <p:spPr>
          <a:xfrm>
            <a:off x="457200" y="483870"/>
            <a:ext cx="4040188" cy="639762"/>
          </a:xfrm>
        </p:spPr>
        <p:txBody>
          <a:bodyPr/>
          <a:lstStyle/>
          <a:p>
            <a:pPr algn="ctr"/>
            <a:r>
              <a:rPr lang="en-US" dirty="0" smtClean="0">
                <a:latin typeface="+mj-lt"/>
              </a:rPr>
              <a:t>Removed</a:t>
            </a:r>
            <a:endParaRPr lang="en-US" dirty="0">
              <a:latin typeface="+mj-lt"/>
            </a:endParaRPr>
          </a:p>
        </p:txBody>
      </p:sp>
      <p:sp>
        <p:nvSpPr>
          <p:cNvPr id="4" name="Content Placeholder 3"/>
          <p:cNvSpPr>
            <a:spLocks noGrp="1"/>
          </p:cNvSpPr>
          <p:nvPr>
            <p:ph sz="half" idx="2"/>
          </p:nvPr>
        </p:nvSpPr>
        <p:spPr>
          <a:xfrm>
            <a:off x="457200" y="1108710"/>
            <a:ext cx="4040188" cy="5017453"/>
          </a:xfrm>
        </p:spPr>
        <p:txBody>
          <a:bodyPr>
            <a:normAutofit fontScale="77500" lnSpcReduction="20000"/>
          </a:bodyPr>
          <a:lstStyle/>
          <a:p>
            <a:r>
              <a:rPr lang="en-US" dirty="0" smtClean="0">
                <a:latin typeface="+mn-lt"/>
              </a:rPr>
              <a:t>Internal Combustion Engine (ICE)</a:t>
            </a:r>
          </a:p>
          <a:p>
            <a:r>
              <a:rPr lang="en-US" dirty="0" smtClean="0">
                <a:latin typeface="+mn-lt"/>
              </a:rPr>
              <a:t>Alternator</a:t>
            </a:r>
          </a:p>
          <a:p>
            <a:r>
              <a:rPr lang="en-US" dirty="0" smtClean="0">
                <a:latin typeface="+mn-lt"/>
              </a:rPr>
              <a:t>Gas </a:t>
            </a:r>
            <a:r>
              <a:rPr lang="en-US" dirty="0" smtClean="0">
                <a:latin typeface="+mn-lt"/>
              </a:rPr>
              <a:t>tank</a:t>
            </a:r>
          </a:p>
          <a:p>
            <a:r>
              <a:rPr lang="en-US" dirty="0" smtClean="0">
                <a:latin typeface="+mn-lt"/>
              </a:rPr>
              <a:t>Fuel pump</a:t>
            </a:r>
          </a:p>
          <a:p>
            <a:r>
              <a:rPr lang="en-US" dirty="0" smtClean="0">
                <a:latin typeface="+mn-lt"/>
              </a:rPr>
              <a:t>Fuel </a:t>
            </a:r>
            <a:r>
              <a:rPr lang="en-US" dirty="0" smtClean="0">
                <a:latin typeface="+mn-lt"/>
              </a:rPr>
              <a:t>filler </a:t>
            </a:r>
            <a:r>
              <a:rPr lang="en-US" dirty="0" smtClean="0">
                <a:latin typeface="+mn-lt"/>
              </a:rPr>
              <a:t>tube</a:t>
            </a:r>
          </a:p>
          <a:p>
            <a:r>
              <a:rPr lang="en-US" dirty="0" smtClean="0">
                <a:latin typeface="+mn-lt"/>
              </a:rPr>
              <a:t>Power steering pump</a:t>
            </a:r>
          </a:p>
          <a:p>
            <a:r>
              <a:rPr lang="en-US" dirty="0" smtClean="0">
                <a:latin typeface="+mn-lt"/>
              </a:rPr>
              <a:t>Power steering hoses and cooler</a:t>
            </a:r>
            <a:endParaRPr lang="en-US" dirty="0" smtClean="0">
              <a:latin typeface="+mn-lt"/>
            </a:endParaRPr>
          </a:p>
          <a:p>
            <a:r>
              <a:rPr lang="en-US" dirty="0" smtClean="0">
                <a:latin typeface="+mn-lt"/>
              </a:rPr>
              <a:t>Exhaust </a:t>
            </a:r>
            <a:r>
              <a:rPr lang="en-US" dirty="0" smtClean="0">
                <a:latin typeface="+mn-lt"/>
              </a:rPr>
              <a:t>pipe and muffler</a:t>
            </a:r>
          </a:p>
          <a:p>
            <a:r>
              <a:rPr lang="en-US" dirty="0" smtClean="0">
                <a:latin typeface="+mn-lt"/>
              </a:rPr>
              <a:t>Catalytic converter</a:t>
            </a:r>
            <a:endParaRPr lang="en-US" dirty="0" smtClean="0">
              <a:latin typeface="+mn-lt"/>
            </a:endParaRPr>
          </a:p>
          <a:p>
            <a:r>
              <a:rPr lang="en-US" dirty="0" smtClean="0">
                <a:latin typeface="+mn-lt"/>
              </a:rPr>
              <a:t>Radiator</a:t>
            </a:r>
          </a:p>
          <a:p>
            <a:r>
              <a:rPr lang="en-US" dirty="0" smtClean="0">
                <a:latin typeface="+mn-lt"/>
              </a:rPr>
              <a:t>Coolant hoses and reservoir</a:t>
            </a:r>
            <a:endParaRPr lang="en-US" dirty="0" smtClean="0">
              <a:latin typeface="+mn-lt"/>
            </a:endParaRPr>
          </a:p>
          <a:p>
            <a:r>
              <a:rPr lang="en-US" dirty="0" smtClean="0">
                <a:latin typeface="+mn-lt"/>
              </a:rPr>
              <a:t>Air </a:t>
            </a:r>
            <a:r>
              <a:rPr lang="en-US" dirty="0" smtClean="0">
                <a:latin typeface="+mn-lt"/>
              </a:rPr>
              <a:t>conditioning compressor</a:t>
            </a:r>
          </a:p>
          <a:p>
            <a:r>
              <a:rPr lang="en-US" dirty="0" smtClean="0">
                <a:latin typeface="+mn-lt"/>
              </a:rPr>
              <a:t>Air conditioning </a:t>
            </a:r>
            <a:r>
              <a:rPr lang="en-US" dirty="0" smtClean="0">
                <a:latin typeface="+mn-lt"/>
              </a:rPr>
              <a:t>condenser</a:t>
            </a:r>
          </a:p>
          <a:p>
            <a:r>
              <a:rPr lang="en-US" dirty="0" smtClean="0">
                <a:latin typeface="+mn-lt"/>
              </a:rPr>
              <a:t>Liquid heater core</a:t>
            </a:r>
            <a:endParaRPr lang="en-US" dirty="0" smtClean="0">
              <a:latin typeface="+mn-lt"/>
            </a:endParaRPr>
          </a:p>
          <a:p>
            <a:r>
              <a:rPr lang="en-US" dirty="0" smtClean="0">
                <a:latin typeface="+mn-lt"/>
              </a:rPr>
              <a:t>Floor of the </a:t>
            </a:r>
            <a:r>
              <a:rPr lang="en-US" dirty="0" smtClean="0">
                <a:latin typeface="+mn-lt"/>
              </a:rPr>
              <a:t>trunk</a:t>
            </a:r>
          </a:p>
          <a:p>
            <a:r>
              <a:rPr lang="en-US" dirty="0" smtClean="0">
                <a:latin typeface="+mn-lt"/>
              </a:rPr>
              <a:t>Rear springs</a:t>
            </a:r>
          </a:p>
          <a:p>
            <a:r>
              <a:rPr lang="en-US" dirty="0" smtClean="0">
                <a:latin typeface="+mn-lt"/>
              </a:rPr>
              <a:t>Dashboard “idiot lights”</a:t>
            </a:r>
            <a:endParaRPr lang="en-US" dirty="0" smtClean="0">
              <a:latin typeface="+mn-lt"/>
            </a:endParaRPr>
          </a:p>
          <a:p>
            <a:endParaRPr lang="en-US" dirty="0">
              <a:latin typeface="+mn-lt"/>
            </a:endParaRPr>
          </a:p>
        </p:txBody>
      </p:sp>
      <p:sp>
        <p:nvSpPr>
          <p:cNvPr id="5" name="Text Placeholder 4"/>
          <p:cNvSpPr>
            <a:spLocks noGrp="1"/>
          </p:cNvSpPr>
          <p:nvPr>
            <p:ph type="body" sz="quarter" idx="3"/>
          </p:nvPr>
        </p:nvSpPr>
        <p:spPr>
          <a:xfrm>
            <a:off x="4645025" y="483870"/>
            <a:ext cx="4041775" cy="639762"/>
          </a:xfrm>
        </p:spPr>
        <p:txBody>
          <a:bodyPr/>
          <a:lstStyle/>
          <a:p>
            <a:pPr algn="ctr"/>
            <a:r>
              <a:rPr lang="en-US" dirty="0" smtClean="0">
                <a:latin typeface="+mj-lt"/>
              </a:rPr>
              <a:t>Installed</a:t>
            </a:r>
            <a:endParaRPr lang="en-US" dirty="0">
              <a:latin typeface="+mj-lt"/>
            </a:endParaRPr>
          </a:p>
        </p:txBody>
      </p:sp>
      <p:sp>
        <p:nvSpPr>
          <p:cNvPr id="6" name="Content Placeholder 5"/>
          <p:cNvSpPr>
            <a:spLocks noGrp="1"/>
          </p:cNvSpPr>
          <p:nvPr>
            <p:ph sz="quarter" idx="4"/>
          </p:nvPr>
        </p:nvSpPr>
        <p:spPr>
          <a:xfrm>
            <a:off x="4645025" y="1108710"/>
            <a:ext cx="4041775" cy="5017453"/>
          </a:xfrm>
        </p:spPr>
        <p:txBody>
          <a:bodyPr>
            <a:normAutofit fontScale="85000" lnSpcReduction="20000"/>
          </a:bodyPr>
          <a:lstStyle/>
          <a:p>
            <a:r>
              <a:rPr lang="en-US" sz="2200" dirty="0" smtClean="0">
                <a:latin typeface="+mn-lt"/>
              </a:rPr>
              <a:t>Electric motor with adapter</a:t>
            </a:r>
          </a:p>
          <a:p>
            <a:r>
              <a:rPr lang="en-US" sz="2200" dirty="0" smtClean="0">
                <a:latin typeface="+mn-lt"/>
              </a:rPr>
              <a:t>4 battery racks</a:t>
            </a:r>
          </a:p>
          <a:p>
            <a:r>
              <a:rPr lang="en-US" sz="2200" dirty="0" smtClean="0">
                <a:latin typeface="+mn-lt"/>
              </a:rPr>
              <a:t>Insulation in 4 battery racks</a:t>
            </a:r>
          </a:p>
          <a:p>
            <a:r>
              <a:rPr lang="en-US" sz="2200" dirty="0" smtClean="0">
                <a:latin typeface="+mn-lt"/>
              </a:rPr>
              <a:t>Heaters in 4 battery racks</a:t>
            </a:r>
          </a:p>
          <a:p>
            <a:r>
              <a:rPr lang="en-US" sz="2200" dirty="0" smtClean="0">
                <a:latin typeface="+mn-lt"/>
              </a:rPr>
              <a:t>17 batteries</a:t>
            </a:r>
          </a:p>
          <a:p>
            <a:r>
              <a:rPr lang="en-US" sz="2200" dirty="0" smtClean="0">
                <a:latin typeface="+mn-lt"/>
              </a:rPr>
              <a:t>High-power cables</a:t>
            </a:r>
          </a:p>
          <a:p>
            <a:r>
              <a:rPr lang="en-US" sz="2200" dirty="0" smtClean="0">
                <a:latin typeface="+mn-lt"/>
              </a:rPr>
              <a:t>High-power circuit breaker</a:t>
            </a:r>
          </a:p>
          <a:p>
            <a:r>
              <a:rPr lang="en-US" sz="2200" dirty="0" smtClean="0">
                <a:latin typeface="+mn-lt"/>
              </a:rPr>
              <a:t>Motor Controller</a:t>
            </a:r>
          </a:p>
          <a:p>
            <a:r>
              <a:rPr lang="en-US" sz="2200" dirty="0" smtClean="0">
                <a:latin typeface="+mn-lt"/>
              </a:rPr>
              <a:t>PotBox </a:t>
            </a:r>
            <a:r>
              <a:rPr lang="en-US" sz="2200" dirty="0" smtClean="0">
                <a:latin typeface="+mn-lt"/>
              </a:rPr>
              <a:t>(connected to accelerator)</a:t>
            </a:r>
          </a:p>
          <a:p>
            <a:r>
              <a:rPr lang="en-US" sz="2200" dirty="0" smtClean="0">
                <a:latin typeface="+mn-lt"/>
              </a:rPr>
              <a:t>High-Voltage contactors</a:t>
            </a:r>
          </a:p>
          <a:p>
            <a:r>
              <a:rPr lang="en-US" sz="2200" dirty="0" smtClean="0">
                <a:latin typeface="+mn-lt"/>
              </a:rPr>
              <a:t>Control relays</a:t>
            </a:r>
          </a:p>
          <a:p>
            <a:r>
              <a:rPr lang="en-US" sz="2200" dirty="0" smtClean="0">
                <a:latin typeface="+mn-lt"/>
              </a:rPr>
              <a:t>Vacuum Pump</a:t>
            </a:r>
          </a:p>
          <a:p>
            <a:r>
              <a:rPr lang="en-US" sz="2200" dirty="0" smtClean="0">
                <a:latin typeface="+mn-lt"/>
              </a:rPr>
              <a:t>DC/DC converter</a:t>
            </a:r>
          </a:p>
          <a:p>
            <a:r>
              <a:rPr lang="en-US" sz="2200" dirty="0" smtClean="0">
                <a:latin typeface="+mn-lt"/>
              </a:rPr>
              <a:t>Electric heater element</a:t>
            </a:r>
          </a:p>
          <a:p>
            <a:r>
              <a:rPr lang="en-US" sz="2200" dirty="0" smtClean="0">
                <a:latin typeface="+mn-lt"/>
              </a:rPr>
              <a:t>Heavy duty rear springs</a:t>
            </a:r>
          </a:p>
          <a:p>
            <a:r>
              <a:rPr lang="en-US" sz="2200" dirty="0" smtClean="0">
                <a:latin typeface="+mn-lt"/>
              </a:rPr>
              <a:t>Ammeter and Voltmeter</a:t>
            </a:r>
          </a:p>
          <a:p>
            <a:r>
              <a:rPr lang="en-US" sz="2200" dirty="0" smtClean="0">
                <a:latin typeface="+mn-lt"/>
              </a:rPr>
              <a:t>Lots of wiring</a:t>
            </a:r>
          </a:p>
          <a:p>
            <a:endParaRPr lang="en-US" sz="2200" dirty="0" smtClean="0">
              <a:latin typeface="+mn-lt"/>
            </a:endParaRPr>
          </a:p>
          <a:p>
            <a:endParaRPr lang="en-US" sz="2200" dirty="0">
              <a:latin typeface="+mn-lt"/>
            </a:endParaRPr>
          </a:p>
        </p:txBody>
      </p:sp>
      <p:sp>
        <p:nvSpPr>
          <p:cNvPr id="7" name="Date Placeholder 6"/>
          <p:cNvSpPr>
            <a:spLocks noGrp="1"/>
          </p:cNvSpPr>
          <p:nvPr>
            <p:ph type="dt" sz="half" idx="10"/>
          </p:nvPr>
        </p:nvSpPr>
        <p:spPr/>
        <p:txBody>
          <a:bodyPr/>
          <a:lstStyle/>
          <a:p>
            <a:fld id="{CDF21B6E-8274-4523-B2EF-FEE45B22255D}" type="datetime1">
              <a:rPr lang="en-US" smtClean="0"/>
              <a:pPr/>
              <a:t>4/21/2009</a:t>
            </a:fld>
            <a:endParaRPr lang="en-US" dirty="0"/>
          </a:p>
        </p:txBody>
      </p:sp>
      <p:sp>
        <p:nvSpPr>
          <p:cNvPr id="8" name="Slide Number Placeholder 7"/>
          <p:cNvSpPr>
            <a:spLocks noGrp="1"/>
          </p:cNvSpPr>
          <p:nvPr>
            <p:ph type="sldNum" sz="quarter" idx="12"/>
          </p:nvPr>
        </p:nvSpPr>
        <p:spPr/>
        <p:txBody>
          <a:bodyPr/>
          <a:lstStyle/>
          <a:p>
            <a:r>
              <a:rPr lang="en-US" dirty="0" smtClean="0"/>
              <a:t>Page </a:t>
            </a:r>
            <a:fld id="{B6F15528-21DE-4FAA-801E-634DDDAF4B2B}" type="slidenum">
              <a:rPr lang="en-US" smtClean="0"/>
              <a:pPr/>
              <a:t>8</a:t>
            </a:fld>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dirty="0" smtClean="0">
                <a:latin typeface="+mn-lt"/>
              </a:rPr>
              <a:t>The </a:t>
            </a:r>
            <a:r>
              <a:rPr lang="en-US" sz="2800" b="1" dirty="0" smtClean="0">
                <a:latin typeface="+mn-lt"/>
              </a:rPr>
              <a:t>Internal Combustion Engine (ICE) </a:t>
            </a:r>
            <a:r>
              <a:rPr lang="en-US" sz="2800" b="1" dirty="0" smtClean="0">
                <a:latin typeface="+mn-lt"/>
              </a:rPr>
              <a:t>Comes Out</a:t>
            </a:r>
            <a:endParaRPr lang="en-US" sz="2800" b="1" dirty="0">
              <a:latin typeface="+mn-lt"/>
            </a:endParaRPr>
          </a:p>
        </p:txBody>
      </p:sp>
      <p:pic>
        <p:nvPicPr>
          <p:cNvPr id="13" name="Picture 12" descr="02_engine_coming_out.jpg"/>
          <p:cNvPicPr>
            <a:picLocks noChangeAspect="1"/>
          </p:cNvPicPr>
          <p:nvPr/>
        </p:nvPicPr>
        <p:blipFill>
          <a:blip r:embed="rId2"/>
          <a:stretch>
            <a:fillRect/>
          </a:stretch>
        </p:blipFill>
        <p:spPr>
          <a:xfrm>
            <a:off x="0" y="694944"/>
            <a:ext cx="6640576" cy="4980432"/>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11" name="Picture 10" descr="ICE_destroyed.jpg"/>
          <p:cNvPicPr>
            <a:picLocks noChangeAspect="1"/>
          </p:cNvPicPr>
          <p:nvPr/>
        </p:nvPicPr>
        <p:blipFill>
          <a:blip r:embed="rId3"/>
          <a:srcRect l="3950" t="15114" r="6226"/>
          <a:stretch>
            <a:fillRect/>
          </a:stretch>
        </p:blipFill>
        <p:spPr>
          <a:xfrm>
            <a:off x="4533494" y="3590223"/>
            <a:ext cx="4610501" cy="3267777"/>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Adapter Design</a:t>
            </a:r>
            <a:endParaRPr lang="en-US" b="1" dirty="0">
              <a:latin typeface="+mn-lt"/>
            </a:endParaRPr>
          </a:p>
        </p:txBody>
      </p:sp>
      <p:pic>
        <p:nvPicPr>
          <p:cNvPr id="7" name="Picture 6" descr="DSC02325.JPG"/>
          <p:cNvPicPr>
            <a:picLocks noChangeAspect="1"/>
          </p:cNvPicPr>
          <p:nvPr/>
        </p:nvPicPr>
        <p:blipFill>
          <a:blip r:embed="rId2" cstate="print"/>
          <a:srcRect l="21331" t="5144" r="5825"/>
          <a:stretch>
            <a:fillRect/>
          </a:stretch>
        </p:blipFill>
        <p:spPr>
          <a:xfrm>
            <a:off x="0" y="1719072"/>
            <a:ext cx="3913632" cy="3822192"/>
          </a:xfrm>
          <a:prstGeom prst="rect">
            <a:avLst/>
          </a:prstGeom>
        </p:spPr>
      </p:pic>
      <p:pic>
        <p:nvPicPr>
          <p:cNvPr id="2050" name="Picture 2"/>
          <p:cNvPicPr>
            <a:picLocks noChangeAspect="1" noChangeArrowheads="1"/>
          </p:cNvPicPr>
          <p:nvPr/>
        </p:nvPicPr>
        <p:blipFill>
          <a:blip r:embed="rId3"/>
          <a:srcRect l="5648" t="12404" r="5070" b="5421"/>
          <a:stretch>
            <a:fillRect/>
          </a:stretch>
        </p:blipFill>
        <p:spPr bwMode="auto">
          <a:xfrm>
            <a:off x="3676851" y="621910"/>
            <a:ext cx="5467149" cy="3980570"/>
          </a:xfrm>
          <a:prstGeom prst="rect">
            <a:avLst/>
          </a:prstGeom>
          <a:noFill/>
          <a:ln w="9525">
            <a:noFill/>
            <a:miter lim="800000"/>
            <a:headEnd/>
            <a:tailEnd/>
          </a:ln>
          <a:effectLst/>
        </p:spPr>
      </p:pic>
      <p:pic>
        <p:nvPicPr>
          <p:cNvPr id="9" name="Picture 8" descr="DSC02720.JPG"/>
          <p:cNvPicPr>
            <a:picLocks noChangeAspect="1"/>
          </p:cNvPicPr>
          <p:nvPr/>
        </p:nvPicPr>
        <p:blipFill>
          <a:blip r:embed="rId4" cstate="print"/>
          <a:srcRect l="4267" t="12622" r="4800" b="8800"/>
          <a:stretch>
            <a:fillRect/>
          </a:stretch>
        </p:blipFill>
        <p:spPr>
          <a:xfrm>
            <a:off x="4437246" y="4625902"/>
            <a:ext cx="3465184" cy="2245764"/>
          </a:xfrm>
          <a:prstGeom prst="rect">
            <a:avLst/>
          </a:prstGeom>
        </p:spPr>
      </p:pic>
      <p:sp>
        <p:nvSpPr>
          <p:cNvPr id="6" name="TextBox 5"/>
          <p:cNvSpPr txBox="1"/>
          <p:nvPr/>
        </p:nvSpPr>
        <p:spPr>
          <a:xfrm>
            <a:off x="231005" y="5573028"/>
            <a:ext cx="3012707" cy="369332"/>
          </a:xfrm>
          <a:prstGeom prst="rect">
            <a:avLst/>
          </a:prstGeom>
          <a:noFill/>
        </p:spPr>
        <p:txBody>
          <a:bodyPr wrap="square" rtlCol="0">
            <a:spAutoFit/>
          </a:bodyPr>
          <a:lstStyle/>
          <a:p>
            <a:r>
              <a:rPr lang="en-US" dirty="0" smtClean="0"/>
              <a:t>Mating face of the transaxle</a:t>
            </a:r>
            <a:endParaRPr lang="en-US" dirty="0"/>
          </a:p>
        </p:txBody>
      </p:sp>
      <p:sp>
        <p:nvSpPr>
          <p:cNvPr id="11" name="Oval 10"/>
          <p:cNvSpPr/>
          <p:nvPr/>
        </p:nvSpPr>
        <p:spPr>
          <a:xfrm>
            <a:off x="644893" y="4081112"/>
            <a:ext cx="115503" cy="1732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p:cNvSpPr/>
          <p:nvPr/>
        </p:nvSpPr>
        <p:spPr>
          <a:xfrm>
            <a:off x="1750194" y="3665621"/>
            <a:ext cx="115503" cy="1732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p:cNvSpPr/>
          <p:nvPr/>
        </p:nvSpPr>
        <p:spPr>
          <a:xfrm>
            <a:off x="3019125" y="3548514"/>
            <a:ext cx="115503" cy="1732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5515277" y="3503596"/>
            <a:ext cx="182880" cy="1828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p:cNvSpPr/>
          <p:nvPr/>
        </p:nvSpPr>
        <p:spPr>
          <a:xfrm>
            <a:off x="6572452" y="2395087"/>
            <a:ext cx="182880" cy="1828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p:cNvSpPr/>
          <p:nvPr/>
        </p:nvSpPr>
        <p:spPr>
          <a:xfrm>
            <a:off x="7889509" y="1681213"/>
            <a:ext cx="182880" cy="1828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Flywheel Hub Design</a:t>
            </a:r>
            <a:endParaRPr lang="en-US" b="1" dirty="0">
              <a:latin typeface="+mn-lt"/>
            </a:endParaRPr>
          </a:p>
        </p:txBody>
      </p:sp>
      <p:pic>
        <p:nvPicPr>
          <p:cNvPr id="10" name="Picture 9" descr="DSC02725.JPG"/>
          <p:cNvPicPr>
            <a:picLocks noChangeAspect="1"/>
          </p:cNvPicPr>
          <p:nvPr/>
        </p:nvPicPr>
        <p:blipFill>
          <a:blip r:embed="rId2" cstate="print"/>
          <a:srcRect l="7045" t="9076" r="2177" b="19911"/>
          <a:stretch>
            <a:fillRect/>
          </a:stretch>
        </p:blipFill>
        <p:spPr>
          <a:xfrm>
            <a:off x="144379" y="3580599"/>
            <a:ext cx="5216893" cy="3060833"/>
          </a:xfrm>
          <a:prstGeom prst="rect">
            <a:avLst/>
          </a:prstGeom>
        </p:spPr>
      </p:pic>
      <p:pic>
        <p:nvPicPr>
          <p:cNvPr id="3074" name="Picture 2"/>
          <p:cNvPicPr>
            <a:picLocks noChangeAspect="1" noChangeArrowheads="1"/>
          </p:cNvPicPr>
          <p:nvPr/>
        </p:nvPicPr>
        <p:blipFill>
          <a:blip r:embed="rId3"/>
          <a:srcRect l="8393" t="23257" r="8606" b="11451"/>
          <a:stretch>
            <a:fillRect/>
          </a:stretch>
        </p:blipFill>
        <p:spPr bwMode="auto">
          <a:xfrm>
            <a:off x="3913632" y="614734"/>
            <a:ext cx="5230368" cy="3450336"/>
          </a:xfrm>
          <a:prstGeom prst="rect">
            <a:avLst/>
          </a:prstGeom>
          <a:noFill/>
          <a:ln w="9525">
            <a:noFill/>
            <a:miter lim="800000"/>
            <a:headEnd/>
            <a:tailEnd/>
          </a:ln>
          <a:effectLst/>
        </p:spPr>
      </p:pic>
      <p:pic>
        <p:nvPicPr>
          <p:cNvPr id="7" name="Picture 6" descr="DSC02466.JPG"/>
          <p:cNvPicPr>
            <a:picLocks noChangeAspect="1"/>
          </p:cNvPicPr>
          <p:nvPr/>
        </p:nvPicPr>
        <p:blipFill>
          <a:blip r:embed="rId4" cstate="print">
            <a:lum bright="10000"/>
          </a:blip>
          <a:srcRect l="15474" t="27369" r="21158"/>
          <a:stretch>
            <a:fillRect/>
          </a:stretch>
        </p:blipFill>
        <p:spPr>
          <a:xfrm>
            <a:off x="163630" y="596764"/>
            <a:ext cx="3407343" cy="292907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The Electric Motor Goes In</a:t>
            </a:r>
            <a:endParaRPr lang="en-US" b="1" dirty="0">
              <a:latin typeface="+mn-lt"/>
            </a:endParaRPr>
          </a:p>
        </p:txBody>
      </p:sp>
      <p:pic>
        <p:nvPicPr>
          <p:cNvPr id="10" name="Picture 9" descr="dial_indicator1.jpg"/>
          <p:cNvPicPr>
            <a:picLocks noChangeAspect="1"/>
          </p:cNvPicPr>
          <p:nvPr/>
        </p:nvPicPr>
        <p:blipFill>
          <a:blip r:embed="rId2"/>
          <a:srcRect l="23428"/>
          <a:stretch>
            <a:fillRect/>
          </a:stretch>
        </p:blipFill>
        <p:spPr>
          <a:xfrm>
            <a:off x="0" y="739057"/>
            <a:ext cx="4316182" cy="4227576"/>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12" name="Picture 11" descr="motor_going_in.jpg"/>
          <p:cNvPicPr>
            <a:picLocks noChangeAspect="1"/>
          </p:cNvPicPr>
          <p:nvPr/>
        </p:nvPicPr>
        <p:blipFill>
          <a:blip r:embed="rId3"/>
          <a:srcRect l="10049" r="7104"/>
          <a:stretch>
            <a:fillRect/>
          </a:stretch>
        </p:blipFill>
        <p:spPr>
          <a:xfrm>
            <a:off x="4167739" y="2353056"/>
            <a:ext cx="4976261" cy="4504944"/>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5" name="TextBox 4"/>
          <p:cNvSpPr txBox="1"/>
          <p:nvPr/>
        </p:nvSpPr>
        <p:spPr>
          <a:xfrm>
            <a:off x="202129" y="5082134"/>
            <a:ext cx="3012707" cy="923330"/>
          </a:xfrm>
          <a:prstGeom prst="rect">
            <a:avLst/>
          </a:prstGeom>
          <a:noFill/>
        </p:spPr>
        <p:txBody>
          <a:bodyPr wrap="square" rtlCol="0">
            <a:spAutoFit/>
          </a:bodyPr>
          <a:lstStyle/>
          <a:p>
            <a:r>
              <a:rPr lang="en-US" dirty="0" smtClean="0"/>
              <a:t>Dial Indicator to check flywheel hub alignment and </a:t>
            </a:r>
            <a:r>
              <a:rPr lang="en-US" dirty="0" smtClean="0"/>
              <a:t>runout</a:t>
            </a:r>
            <a:endParaRPr lang="en-US" dirty="0"/>
          </a:p>
        </p:txBody>
      </p:sp>
      <p:sp>
        <p:nvSpPr>
          <p:cNvPr id="6" name="TextBox 5"/>
          <p:cNvSpPr txBox="1"/>
          <p:nvPr/>
        </p:nvSpPr>
        <p:spPr>
          <a:xfrm>
            <a:off x="5609923" y="1596192"/>
            <a:ext cx="3012707" cy="646331"/>
          </a:xfrm>
          <a:prstGeom prst="rect">
            <a:avLst/>
          </a:prstGeom>
          <a:noFill/>
        </p:spPr>
        <p:txBody>
          <a:bodyPr wrap="square" rtlCol="0">
            <a:spAutoFit/>
          </a:bodyPr>
          <a:lstStyle/>
          <a:p>
            <a:r>
              <a:rPr lang="en-US" dirty="0" smtClean="0"/>
              <a:t>Aligning the motor to the already installed transaxle</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895348" y="2446303"/>
            <a:ext cx="4639564" cy="2393921"/>
            <a:chOff x="1590548" y="2543839"/>
            <a:chExt cx="5449824" cy="3027905"/>
          </a:xfrm>
        </p:grpSpPr>
        <p:pic>
          <p:nvPicPr>
            <p:cNvPr id="4" name="Picture 3" descr="battery_layout.jpg"/>
            <p:cNvPicPr>
              <a:picLocks noChangeAspect="1"/>
            </p:cNvPicPr>
            <p:nvPr/>
          </p:nvPicPr>
          <p:blipFill>
            <a:blip r:embed="rId2"/>
            <a:stretch>
              <a:fillRect/>
            </a:stretch>
          </p:blipFill>
          <p:spPr>
            <a:xfrm>
              <a:off x="1699768" y="2543839"/>
              <a:ext cx="5231384" cy="2949418"/>
            </a:xfrm>
            <a:prstGeom prst="rect">
              <a:avLst/>
            </a:prstGeom>
          </p:spPr>
        </p:pic>
        <p:sp>
          <p:nvSpPr>
            <p:cNvPr id="5" name="Rectangle 4"/>
            <p:cNvSpPr/>
            <p:nvPr/>
          </p:nvSpPr>
          <p:spPr>
            <a:xfrm>
              <a:off x="1590548" y="4974336"/>
              <a:ext cx="5449824" cy="5974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title"/>
          </p:nvPr>
        </p:nvSpPr>
        <p:spPr/>
        <p:txBody>
          <a:bodyPr>
            <a:noAutofit/>
          </a:bodyPr>
          <a:lstStyle/>
          <a:p>
            <a:r>
              <a:rPr lang="en-US" b="1" dirty="0" smtClean="0">
                <a:latin typeface="+mn-lt"/>
              </a:rPr>
              <a:t>Battery Layout</a:t>
            </a:r>
            <a:endParaRPr lang="en-US" b="1" dirty="0">
              <a:latin typeface="+mn-lt"/>
            </a:endParaRPr>
          </a:p>
        </p:txBody>
      </p:sp>
      <p:sp>
        <p:nvSpPr>
          <p:cNvPr id="3" name="Content Placeholder 2"/>
          <p:cNvSpPr>
            <a:spLocks noGrp="1"/>
          </p:cNvSpPr>
          <p:nvPr>
            <p:ph idx="4294967295"/>
          </p:nvPr>
        </p:nvSpPr>
        <p:spPr>
          <a:xfrm>
            <a:off x="490900" y="838200"/>
            <a:ext cx="8229600" cy="2078038"/>
          </a:xfrm>
        </p:spPr>
        <p:txBody>
          <a:bodyPr>
            <a:normAutofit/>
          </a:bodyPr>
          <a:lstStyle/>
          <a:p>
            <a:r>
              <a:rPr lang="en-US" sz="1800" dirty="0" smtClean="0">
                <a:latin typeface="+mn-lt"/>
              </a:rPr>
              <a:t>What are the guidelines for adding 1,080 lbs of lead batteries?</a:t>
            </a:r>
          </a:p>
          <a:p>
            <a:pPr marL="800100" lvl="1" indent="-342900">
              <a:buFont typeface="+mj-lt"/>
              <a:buAutoNum type="arabicPeriod"/>
            </a:pPr>
            <a:r>
              <a:rPr lang="en-US" sz="1400" dirty="0" smtClean="0">
                <a:cs typeface="Arial" pitchFamily="34" charset="0"/>
              </a:rPr>
              <a:t>Keep them out of the passenger compartment</a:t>
            </a:r>
          </a:p>
          <a:p>
            <a:pPr marL="1200150" lvl="2" indent="-342900"/>
            <a:r>
              <a:rPr lang="en-US" sz="1400" dirty="0" smtClean="0">
                <a:cs typeface="Arial" pitchFamily="34" charset="0"/>
              </a:rPr>
              <a:t>They are filled with acid and vent hydrogen at the end of charging</a:t>
            </a:r>
          </a:p>
          <a:p>
            <a:pPr marL="800100" lvl="1" indent="-342900">
              <a:buFont typeface="+mj-lt"/>
              <a:buAutoNum type="arabicPeriod"/>
            </a:pPr>
            <a:r>
              <a:rPr lang="en-US" sz="1400" dirty="0" smtClean="0">
                <a:cs typeface="Arial" pitchFamily="34" charset="0"/>
              </a:rPr>
              <a:t>Keep them low and near the center of the car</a:t>
            </a:r>
          </a:p>
          <a:p>
            <a:pPr marL="1200150" lvl="2" indent="-342900"/>
            <a:r>
              <a:rPr lang="en-US" sz="1400" dirty="0" smtClean="0">
                <a:cs typeface="Arial" pitchFamily="34" charset="0"/>
              </a:rPr>
              <a:t>Low center of gravity for better handling</a:t>
            </a:r>
          </a:p>
          <a:p>
            <a:pPr marL="400050"/>
            <a:r>
              <a:rPr lang="en-US" sz="1800" dirty="0" smtClean="0">
                <a:latin typeface="+mn-lt"/>
              </a:rPr>
              <a:t>My car is a compromise based on where they’ll fit and the structure that can support the weight</a:t>
            </a:r>
            <a:endParaRPr lang="en-US" sz="1800" dirty="0">
              <a:latin typeface="+mn-lt"/>
            </a:endParaRPr>
          </a:p>
        </p:txBody>
      </p:sp>
      <p:pic>
        <p:nvPicPr>
          <p:cNvPr id="6" name="Picture 5" descr="front_bat_rack2.jpg"/>
          <p:cNvPicPr>
            <a:picLocks noChangeAspect="1"/>
          </p:cNvPicPr>
          <p:nvPr/>
        </p:nvPicPr>
        <p:blipFill>
          <a:blip r:embed="rId3"/>
          <a:stretch>
            <a:fillRect/>
          </a:stretch>
        </p:blipFill>
        <p:spPr>
          <a:xfrm>
            <a:off x="-195072" y="4334256"/>
            <a:ext cx="3364992" cy="2523744"/>
          </a:xfrm>
          <a:prstGeom prst="rect">
            <a:avLst/>
          </a:prstGeom>
        </p:spPr>
      </p:pic>
      <p:pic>
        <p:nvPicPr>
          <p:cNvPr id="8" name="Picture 7" descr="rbb_step_1.jpg"/>
          <p:cNvPicPr>
            <a:picLocks noChangeAspect="1"/>
          </p:cNvPicPr>
          <p:nvPr/>
        </p:nvPicPr>
        <p:blipFill>
          <a:blip r:embed="rId4"/>
          <a:stretch>
            <a:fillRect/>
          </a:stretch>
        </p:blipFill>
        <p:spPr>
          <a:xfrm>
            <a:off x="5876544" y="4349496"/>
            <a:ext cx="3344672" cy="2508504"/>
          </a:xfrm>
          <a:prstGeom prst="rect">
            <a:avLst/>
          </a:prstGeom>
        </p:spPr>
      </p:pic>
      <p:sp>
        <p:nvSpPr>
          <p:cNvPr id="9" name="TextBox 8"/>
          <p:cNvSpPr txBox="1"/>
          <p:nvPr/>
        </p:nvSpPr>
        <p:spPr>
          <a:xfrm>
            <a:off x="6861202" y="3906246"/>
            <a:ext cx="2080663" cy="369332"/>
          </a:xfrm>
          <a:prstGeom prst="rect">
            <a:avLst/>
          </a:prstGeom>
          <a:noFill/>
        </p:spPr>
        <p:txBody>
          <a:bodyPr wrap="square" rtlCol="0">
            <a:spAutoFit/>
          </a:bodyPr>
          <a:lstStyle/>
          <a:p>
            <a:r>
              <a:rPr lang="en-US" dirty="0" smtClean="0"/>
              <a:t>Rear battery rack</a:t>
            </a:r>
            <a:endParaRPr lang="en-US" dirty="0"/>
          </a:p>
        </p:txBody>
      </p:sp>
      <p:sp>
        <p:nvSpPr>
          <p:cNvPr id="10" name="TextBox 9"/>
          <p:cNvSpPr txBox="1"/>
          <p:nvPr/>
        </p:nvSpPr>
        <p:spPr>
          <a:xfrm>
            <a:off x="150789" y="3664017"/>
            <a:ext cx="2080663" cy="646331"/>
          </a:xfrm>
          <a:prstGeom prst="rect">
            <a:avLst/>
          </a:prstGeom>
          <a:noFill/>
        </p:spPr>
        <p:txBody>
          <a:bodyPr wrap="square" rtlCol="0">
            <a:spAutoFit/>
          </a:bodyPr>
          <a:lstStyle/>
          <a:p>
            <a:r>
              <a:rPr lang="en-US" dirty="0" smtClean="0"/>
              <a:t>Front and mid battery racks</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j-lt"/>
              </a:rPr>
              <a:t>Before and After</a:t>
            </a:r>
            <a:endParaRPr lang="en-US" b="1" dirty="0">
              <a:latin typeface="+mj-lt"/>
            </a:endParaRPr>
          </a:p>
        </p:txBody>
      </p:sp>
      <p:pic>
        <p:nvPicPr>
          <p:cNvPr id="5" name="Picture 4" descr="DSC03344.JPG"/>
          <p:cNvPicPr>
            <a:picLocks noChangeAspect="1"/>
          </p:cNvPicPr>
          <p:nvPr/>
        </p:nvPicPr>
        <p:blipFill>
          <a:blip r:embed="rId2" cstate="print"/>
          <a:stretch>
            <a:fillRect/>
          </a:stretch>
        </p:blipFill>
        <p:spPr>
          <a:xfrm>
            <a:off x="4324096" y="3243072"/>
            <a:ext cx="4819904" cy="3614928"/>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6" name="Picture 5" descr="DSC02282.JPG"/>
          <p:cNvPicPr>
            <a:picLocks noChangeAspect="1"/>
          </p:cNvPicPr>
          <p:nvPr/>
        </p:nvPicPr>
        <p:blipFill>
          <a:blip r:embed="rId3" cstate="print"/>
          <a:srcRect b="11803"/>
          <a:stretch>
            <a:fillRect/>
          </a:stretch>
        </p:blipFill>
        <p:spPr>
          <a:xfrm>
            <a:off x="0" y="741783"/>
            <a:ext cx="4742688" cy="3137198"/>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7" name="TextBox 6"/>
          <p:cNvSpPr txBox="1"/>
          <p:nvPr/>
        </p:nvSpPr>
        <p:spPr>
          <a:xfrm>
            <a:off x="5311535" y="2751215"/>
            <a:ext cx="1118142" cy="369332"/>
          </a:xfrm>
          <a:prstGeom prst="rect">
            <a:avLst/>
          </a:prstGeom>
          <a:noFill/>
        </p:spPr>
        <p:txBody>
          <a:bodyPr wrap="square" rtlCol="0">
            <a:spAutoFit/>
          </a:bodyPr>
          <a:lstStyle/>
          <a:p>
            <a:r>
              <a:rPr lang="en-US" dirty="0" smtClean="0"/>
              <a:t>Batteries</a:t>
            </a:r>
            <a:endParaRPr lang="en-US" dirty="0"/>
          </a:p>
        </p:txBody>
      </p:sp>
      <p:sp>
        <p:nvSpPr>
          <p:cNvPr id="8" name="TextBox 7"/>
          <p:cNvSpPr txBox="1"/>
          <p:nvPr/>
        </p:nvSpPr>
        <p:spPr>
          <a:xfrm>
            <a:off x="7889502" y="2537854"/>
            <a:ext cx="1118142" cy="646331"/>
          </a:xfrm>
          <a:prstGeom prst="rect">
            <a:avLst/>
          </a:prstGeom>
          <a:noFill/>
        </p:spPr>
        <p:txBody>
          <a:bodyPr wrap="square" rtlCol="0">
            <a:spAutoFit/>
          </a:bodyPr>
          <a:lstStyle/>
          <a:p>
            <a:r>
              <a:rPr lang="en-US" dirty="0" smtClean="0"/>
              <a:t>Electronic Controller</a:t>
            </a:r>
            <a:endParaRPr lang="en-US" dirty="0"/>
          </a:p>
        </p:txBody>
      </p:sp>
      <p:sp>
        <p:nvSpPr>
          <p:cNvPr id="9" name="TextBox 8"/>
          <p:cNvSpPr txBox="1"/>
          <p:nvPr/>
        </p:nvSpPr>
        <p:spPr>
          <a:xfrm>
            <a:off x="6482609" y="1804729"/>
            <a:ext cx="1284978" cy="646331"/>
          </a:xfrm>
          <a:prstGeom prst="rect">
            <a:avLst/>
          </a:prstGeom>
          <a:noFill/>
        </p:spPr>
        <p:txBody>
          <a:bodyPr wrap="square" rtlCol="0">
            <a:spAutoFit/>
          </a:bodyPr>
          <a:lstStyle/>
          <a:p>
            <a:r>
              <a:rPr lang="en-US" dirty="0" smtClean="0"/>
              <a:t>Contactors and relays</a:t>
            </a:r>
            <a:endParaRPr lang="en-US" dirty="0"/>
          </a:p>
        </p:txBody>
      </p:sp>
      <p:cxnSp>
        <p:nvCxnSpPr>
          <p:cNvPr id="11" name="Straight Arrow Connector 10"/>
          <p:cNvCxnSpPr>
            <a:stCxn id="8" idx="2"/>
          </p:cNvCxnSpPr>
          <p:nvPr/>
        </p:nvCxnSpPr>
        <p:spPr>
          <a:xfrm rot="5400000">
            <a:off x="7139853" y="4004425"/>
            <a:ext cx="2128960" cy="48848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rot="5400000">
            <a:off x="5035129" y="3691604"/>
            <a:ext cx="1504922" cy="25587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9" idx="2"/>
          </p:cNvCxnSpPr>
          <p:nvPr/>
        </p:nvCxnSpPr>
        <p:spPr>
          <a:xfrm rot="16200000" flipH="1">
            <a:off x="5784294" y="3791864"/>
            <a:ext cx="2736956" cy="5534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rot="16200000" flipH="1">
            <a:off x="4579532" y="4521780"/>
            <a:ext cx="3662586" cy="769222"/>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701484" y="5560188"/>
            <a:ext cx="1118142" cy="646331"/>
          </a:xfrm>
          <a:prstGeom prst="rect">
            <a:avLst/>
          </a:prstGeom>
          <a:noFill/>
        </p:spPr>
        <p:txBody>
          <a:bodyPr wrap="square" rtlCol="0">
            <a:spAutoFit/>
          </a:bodyPr>
          <a:lstStyle/>
          <a:p>
            <a:r>
              <a:rPr lang="en-US" dirty="0" smtClean="0"/>
              <a:t>Electric Motor</a:t>
            </a:r>
            <a:endParaRPr lang="en-US" dirty="0"/>
          </a:p>
        </p:txBody>
      </p:sp>
      <p:cxnSp>
        <p:nvCxnSpPr>
          <p:cNvPr id="15" name="Straight Arrow Connector 14"/>
          <p:cNvCxnSpPr/>
          <p:nvPr/>
        </p:nvCxnSpPr>
        <p:spPr>
          <a:xfrm>
            <a:off x="3455469" y="5909912"/>
            <a:ext cx="1942700" cy="402656"/>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94" name="Straight Connector 293"/>
          <p:cNvCxnSpPr/>
          <p:nvPr/>
        </p:nvCxnSpPr>
        <p:spPr>
          <a:xfrm rot="5400000" flipH="1" flipV="1">
            <a:off x="4354392" y="4296752"/>
            <a:ext cx="144491" cy="13672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noAutofit/>
          </a:bodyPr>
          <a:lstStyle/>
          <a:p>
            <a:r>
              <a:rPr lang="en-US" b="1" dirty="0" smtClean="0">
                <a:latin typeface="+mn-lt"/>
              </a:rPr>
              <a:t>Battery Connections</a:t>
            </a:r>
            <a:endParaRPr lang="en-US" b="1" dirty="0">
              <a:latin typeface="+mn-lt"/>
            </a:endParaRPr>
          </a:p>
        </p:txBody>
      </p:sp>
      <p:sp>
        <p:nvSpPr>
          <p:cNvPr id="292" name="Content Placeholder 2"/>
          <p:cNvSpPr>
            <a:spLocks noGrp="1"/>
          </p:cNvSpPr>
          <p:nvPr>
            <p:ph idx="4294967295"/>
          </p:nvPr>
        </p:nvSpPr>
        <p:spPr>
          <a:xfrm>
            <a:off x="606400" y="838200"/>
            <a:ext cx="8229600" cy="1673994"/>
          </a:xfrm>
        </p:spPr>
        <p:txBody>
          <a:bodyPr>
            <a:normAutofit/>
          </a:bodyPr>
          <a:lstStyle/>
          <a:p>
            <a:r>
              <a:rPr lang="en-US" sz="1600" dirty="0" smtClean="0">
                <a:latin typeface="+mn-lt"/>
              </a:rPr>
              <a:t>Batteries are connected in series with 00 gauge stranded copper cable</a:t>
            </a:r>
          </a:p>
          <a:p>
            <a:r>
              <a:rPr lang="en-US" sz="1600" dirty="0" smtClean="0">
                <a:latin typeface="+mn-lt"/>
              </a:rPr>
              <a:t>Use a</a:t>
            </a:r>
            <a:r>
              <a:rPr lang="en-US" sz="1600" dirty="0" smtClean="0">
                <a:latin typeface="+mn-lt"/>
              </a:rPr>
              <a:t>utomotive </a:t>
            </a:r>
            <a:r>
              <a:rPr lang="en-US" sz="1600" dirty="0" smtClean="0">
                <a:latin typeface="+mn-lt"/>
              </a:rPr>
              <a:t>style lead battery posts with copper terminals for low resistance connections</a:t>
            </a:r>
          </a:p>
          <a:p>
            <a:r>
              <a:rPr lang="en-US" sz="1600" dirty="0" smtClean="0">
                <a:latin typeface="+mn-lt"/>
              </a:rPr>
              <a:t>Keep the wiring short for lower resistive losses (and lower cost!)</a:t>
            </a:r>
          </a:p>
          <a:p>
            <a:r>
              <a:rPr lang="en-US" sz="1600" dirty="0" smtClean="0">
                <a:latin typeface="+mn-lt"/>
              </a:rPr>
              <a:t>Minimize </a:t>
            </a:r>
            <a:r>
              <a:rPr lang="en-US" sz="1600" dirty="0" smtClean="0">
                <a:latin typeface="+mn-lt"/>
              </a:rPr>
              <a:t>the loop area of the current (up to 500A pulse width modulated at 15 KHz)</a:t>
            </a:r>
          </a:p>
          <a:p>
            <a:r>
              <a:rPr lang="en-US" sz="1600" dirty="0" smtClean="0">
                <a:latin typeface="+mn-lt"/>
              </a:rPr>
              <a:t>Circuit breaker in the middle of the pack – emergency shut-off accessible by the driver</a:t>
            </a:r>
            <a:endParaRPr lang="en-US" sz="1600" dirty="0">
              <a:latin typeface="+mn-lt"/>
            </a:endParaRPr>
          </a:p>
        </p:txBody>
      </p:sp>
      <p:grpSp>
        <p:nvGrpSpPr>
          <p:cNvPr id="9" name="Group 276"/>
          <p:cNvGrpSpPr>
            <a:grpSpLocks/>
          </p:cNvGrpSpPr>
          <p:nvPr/>
        </p:nvGrpSpPr>
        <p:grpSpPr bwMode="auto">
          <a:xfrm>
            <a:off x="5068485" y="5193910"/>
            <a:ext cx="227012" cy="901700"/>
            <a:chOff x="3005" y="2584"/>
            <a:chExt cx="143" cy="568"/>
          </a:xfrm>
        </p:grpSpPr>
        <p:sp>
          <p:nvSpPr>
            <p:cNvPr id="10" name="Rectangle 270"/>
            <p:cNvSpPr>
              <a:spLocks noChangeArrowheads="1"/>
            </p:cNvSpPr>
            <p:nvPr/>
          </p:nvSpPr>
          <p:spPr bwMode="auto">
            <a:xfrm>
              <a:off x="3005" y="2584"/>
              <a:ext cx="143" cy="568"/>
            </a:xfrm>
            <a:prstGeom prst="rect">
              <a:avLst/>
            </a:prstGeom>
            <a:solidFill>
              <a:srgbClr val="FF9966"/>
            </a:solidFill>
            <a:ln w="9525">
              <a:solidFill>
                <a:schemeClr val="tx1"/>
              </a:solidFill>
              <a:miter lim="800000"/>
              <a:headEnd/>
              <a:tailEnd/>
            </a:ln>
          </p:spPr>
          <p:txBody>
            <a:bodyPr wrap="none" anchor="ctr"/>
            <a:lstStyle/>
            <a:p>
              <a:pPr eaLnBrk="1" hangingPunct="1"/>
              <a:endParaRPr lang="en-US" dirty="0"/>
            </a:p>
          </p:txBody>
        </p:sp>
        <p:grpSp>
          <p:nvGrpSpPr>
            <p:cNvPr id="11" name="Group 275"/>
            <p:cNvGrpSpPr>
              <a:grpSpLocks/>
            </p:cNvGrpSpPr>
            <p:nvPr/>
          </p:nvGrpSpPr>
          <p:grpSpPr bwMode="auto">
            <a:xfrm>
              <a:off x="3053" y="2701"/>
              <a:ext cx="47" cy="335"/>
              <a:chOff x="3060" y="2716"/>
              <a:chExt cx="47" cy="335"/>
            </a:xfrm>
          </p:grpSpPr>
          <p:sp>
            <p:nvSpPr>
              <p:cNvPr id="12" name="Oval 271"/>
              <p:cNvSpPr>
                <a:spLocks noChangeArrowheads="1"/>
              </p:cNvSpPr>
              <p:nvPr/>
            </p:nvSpPr>
            <p:spPr bwMode="auto">
              <a:xfrm>
                <a:off x="3060" y="2716"/>
                <a:ext cx="47" cy="47"/>
              </a:xfrm>
              <a:prstGeom prst="ellipse">
                <a:avLst/>
              </a:prstGeom>
              <a:solidFill>
                <a:schemeClr val="bg2"/>
              </a:solidFill>
              <a:ln w="9525">
                <a:solidFill>
                  <a:schemeClr val="tx1"/>
                </a:solidFill>
                <a:round/>
                <a:headEnd/>
                <a:tailEnd/>
              </a:ln>
            </p:spPr>
            <p:txBody>
              <a:bodyPr wrap="none" anchor="ctr"/>
              <a:lstStyle/>
              <a:p>
                <a:pPr eaLnBrk="1" hangingPunct="1"/>
                <a:endParaRPr lang="en-US" dirty="0"/>
              </a:p>
            </p:txBody>
          </p:sp>
          <p:sp>
            <p:nvSpPr>
              <p:cNvPr id="13" name="Oval 272"/>
              <p:cNvSpPr>
                <a:spLocks noChangeArrowheads="1"/>
              </p:cNvSpPr>
              <p:nvPr/>
            </p:nvSpPr>
            <p:spPr bwMode="auto">
              <a:xfrm>
                <a:off x="3060" y="2812"/>
                <a:ext cx="47" cy="47"/>
              </a:xfrm>
              <a:prstGeom prst="ellipse">
                <a:avLst/>
              </a:prstGeom>
              <a:solidFill>
                <a:schemeClr val="bg2"/>
              </a:solidFill>
              <a:ln w="9525">
                <a:solidFill>
                  <a:schemeClr val="tx1"/>
                </a:solidFill>
                <a:round/>
                <a:headEnd/>
                <a:tailEnd/>
              </a:ln>
            </p:spPr>
            <p:txBody>
              <a:bodyPr wrap="none" anchor="ctr"/>
              <a:lstStyle/>
              <a:p>
                <a:pPr eaLnBrk="1" hangingPunct="1"/>
                <a:endParaRPr lang="en-US" dirty="0"/>
              </a:p>
            </p:txBody>
          </p:sp>
          <p:sp>
            <p:nvSpPr>
              <p:cNvPr id="14" name="Oval 273"/>
              <p:cNvSpPr>
                <a:spLocks noChangeArrowheads="1"/>
              </p:cNvSpPr>
              <p:nvPr/>
            </p:nvSpPr>
            <p:spPr bwMode="auto">
              <a:xfrm>
                <a:off x="3060" y="2908"/>
                <a:ext cx="47" cy="47"/>
              </a:xfrm>
              <a:prstGeom prst="ellipse">
                <a:avLst/>
              </a:prstGeom>
              <a:solidFill>
                <a:schemeClr val="bg2"/>
              </a:solidFill>
              <a:ln w="9525">
                <a:solidFill>
                  <a:schemeClr val="tx1"/>
                </a:solidFill>
                <a:round/>
                <a:headEnd/>
                <a:tailEnd/>
              </a:ln>
            </p:spPr>
            <p:txBody>
              <a:bodyPr wrap="none" anchor="ctr"/>
              <a:lstStyle/>
              <a:p>
                <a:pPr eaLnBrk="1" hangingPunct="1"/>
                <a:endParaRPr lang="en-US" dirty="0"/>
              </a:p>
            </p:txBody>
          </p:sp>
          <p:sp>
            <p:nvSpPr>
              <p:cNvPr id="15" name="Oval 274"/>
              <p:cNvSpPr>
                <a:spLocks noChangeArrowheads="1"/>
              </p:cNvSpPr>
              <p:nvPr/>
            </p:nvSpPr>
            <p:spPr bwMode="auto">
              <a:xfrm>
                <a:off x="3060" y="3004"/>
                <a:ext cx="47" cy="47"/>
              </a:xfrm>
              <a:prstGeom prst="ellipse">
                <a:avLst/>
              </a:prstGeom>
              <a:solidFill>
                <a:schemeClr val="bg2"/>
              </a:solidFill>
              <a:ln w="9525">
                <a:solidFill>
                  <a:schemeClr val="tx1"/>
                </a:solidFill>
                <a:round/>
                <a:headEnd/>
                <a:tailEnd/>
              </a:ln>
            </p:spPr>
            <p:txBody>
              <a:bodyPr wrap="none" anchor="ctr"/>
              <a:lstStyle/>
              <a:p>
                <a:pPr eaLnBrk="1" hangingPunct="1"/>
                <a:endParaRPr lang="en-US" dirty="0"/>
              </a:p>
            </p:txBody>
          </p:sp>
        </p:grpSp>
      </p:grpSp>
      <p:grpSp>
        <p:nvGrpSpPr>
          <p:cNvPr id="16" name="Group 2"/>
          <p:cNvGrpSpPr>
            <a:grpSpLocks/>
          </p:cNvGrpSpPr>
          <p:nvPr/>
        </p:nvGrpSpPr>
        <p:grpSpPr bwMode="auto">
          <a:xfrm flipH="1" flipV="1">
            <a:off x="5447897" y="2876160"/>
            <a:ext cx="914400" cy="639763"/>
            <a:chOff x="576" y="1008"/>
            <a:chExt cx="576" cy="403"/>
          </a:xfrm>
        </p:grpSpPr>
        <p:grpSp>
          <p:nvGrpSpPr>
            <p:cNvPr id="17" name="Group 3"/>
            <p:cNvGrpSpPr>
              <a:grpSpLocks/>
            </p:cNvGrpSpPr>
            <p:nvPr/>
          </p:nvGrpSpPr>
          <p:grpSpPr bwMode="auto">
            <a:xfrm>
              <a:off x="576" y="1008"/>
              <a:ext cx="576" cy="403"/>
              <a:chOff x="547" y="749"/>
              <a:chExt cx="576" cy="403"/>
            </a:xfrm>
          </p:grpSpPr>
          <p:sp>
            <p:nvSpPr>
              <p:cNvPr id="24" name="Rectangle 4"/>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25" name="Rectangle 5"/>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26" name="Text Box 6"/>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18" name="Group 7"/>
            <p:cNvGrpSpPr>
              <a:grpSpLocks/>
            </p:cNvGrpSpPr>
            <p:nvPr/>
          </p:nvGrpSpPr>
          <p:grpSpPr bwMode="auto">
            <a:xfrm>
              <a:off x="634" y="1094"/>
              <a:ext cx="461" cy="29"/>
              <a:chOff x="605" y="806"/>
              <a:chExt cx="461" cy="29"/>
            </a:xfrm>
          </p:grpSpPr>
          <p:sp>
            <p:nvSpPr>
              <p:cNvPr id="22" name="Oval 8"/>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23" name="Oval 9"/>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19" name="Line 10"/>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20" name="Line 11"/>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21" name="Line 12"/>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27" name="Group 13"/>
          <p:cNvGrpSpPr>
            <a:grpSpLocks/>
          </p:cNvGrpSpPr>
          <p:nvPr/>
        </p:nvGrpSpPr>
        <p:grpSpPr bwMode="auto">
          <a:xfrm rot="10800000" flipH="1" flipV="1">
            <a:off x="5447897" y="3573073"/>
            <a:ext cx="914400" cy="639762"/>
            <a:chOff x="576" y="1008"/>
            <a:chExt cx="576" cy="403"/>
          </a:xfrm>
        </p:grpSpPr>
        <p:grpSp>
          <p:nvGrpSpPr>
            <p:cNvPr id="28" name="Group 14"/>
            <p:cNvGrpSpPr>
              <a:grpSpLocks/>
            </p:cNvGrpSpPr>
            <p:nvPr/>
          </p:nvGrpSpPr>
          <p:grpSpPr bwMode="auto">
            <a:xfrm>
              <a:off x="576" y="1008"/>
              <a:ext cx="576" cy="403"/>
              <a:chOff x="547" y="749"/>
              <a:chExt cx="576" cy="403"/>
            </a:xfrm>
          </p:grpSpPr>
          <p:sp>
            <p:nvSpPr>
              <p:cNvPr id="35" name="Rectangle 15"/>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36" name="Rectangle 16"/>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37" name="Text Box 17"/>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29" name="Group 18"/>
            <p:cNvGrpSpPr>
              <a:grpSpLocks/>
            </p:cNvGrpSpPr>
            <p:nvPr/>
          </p:nvGrpSpPr>
          <p:grpSpPr bwMode="auto">
            <a:xfrm>
              <a:off x="634" y="1094"/>
              <a:ext cx="461" cy="29"/>
              <a:chOff x="605" y="806"/>
              <a:chExt cx="461" cy="29"/>
            </a:xfrm>
          </p:grpSpPr>
          <p:sp>
            <p:nvSpPr>
              <p:cNvPr id="33" name="Oval 19"/>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34" name="Oval 20"/>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30" name="Line 21"/>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31" name="Line 22"/>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32" name="Line 23"/>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38" name="Group 24"/>
          <p:cNvGrpSpPr>
            <a:grpSpLocks/>
          </p:cNvGrpSpPr>
          <p:nvPr/>
        </p:nvGrpSpPr>
        <p:grpSpPr bwMode="auto">
          <a:xfrm flipH="1" flipV="1">
            <a:off x="5447897" y="4269985"/>
            <a:ext cx="914400" cy="639763"/>
            <a:chOff x="576" y="1008"/>
            <a:chExt cx="576" cy="403"/>
          </a:xfrm>
        </p:grpSpPr>
        <p:grpSp>
          <p:nvGrpSpPr>
            <p:cNvPr id="39" name="Group 25"/>
            <p:cNvGrpSpPr>
              <a:grpSpLocks/>
            </p:cNvGrpSpPr>
            <p:nvPr/>
          </p:nvGrpSpPr>
          <p:grpSpPr bwMode="auto">
            <a:xfrm>
              <a:off x="576" y="1008"/>
              <a:ext cx="576" cy="403"/>
              <a:chOff x="547" y="749"/>
              <a:chExt cx="576" cy="403"/>
            </a:xfrm>
          </p:grpSpPr>
          <p:sp>
            <p:nvSpPr>
              <p:cNvPr id="46" name="Rectangle 26"/>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47" name="Rectangle 27"/>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48" name="Text Box 28"/>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40" name="Group 29"/>
            <p:cNvGrpSpPr>
              <a:grpSpLocks/>
            </p:cNvGrpSpPr>
            <p:nvPr/>
          </p:nvGrpSpPr>
          <p:grpSpPr bwMode="auto">
            <a:xfrm>
              <a:off x="634" y="1094"/>
              <a:ext cx="461" cy="29"/>
              <a:chOff x="605" y="806"/>
              <a:chExt cx="461" cy="29"/>
            </a:xfrm>
          </p:grpSpPr>
          <p:sp>
            <p:nvSpPr>
              <p:cNvPr id="44" name="Oval 30"/>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45" name="Oval 31"/>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41" name="Line 32"/>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42" name="Line 33"/>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43" name="Line 34"/>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49" name="Group 35"/>
          <p:cNvGrpSpPr>
            <a:grpSpLocks/>
          </p:cNvGrpSpPr>
          <p:nvPr/>
        </p:nvGrpSpPr>
        <p:grpSpPr bwMode="auto">
          <a:xfrm rot="10800000" flipH="1" flipV="1">
            <a:off x="5447897" y="4968485"/>
            <a:ext cx="914400" cy="639763"/>
            <a:chOff x="576" y="1008"/>
            <a:chExt cx="576" cy="403"/>
          </a:xfrm>
        </p:grpSpPr>
        <p:grpSp>
          <p:nvGrpSpPr>
            <p:cNvPr id="50" name="Group 36"/>
            <p:cNvGrpSpPr>
              <a:grpSpLocks/>
            </p:cNvGrpSpPr>
            <p:nvPr/>
          </p:nvGrpSpPr>
          <p:grpSpPr bwMode="auto">
            <a:xfrm>
              <a:off x="576" y="1008"/>
              <a:ext cx="576" cy="403"/>
              <a:chOff x="547" y="749"/>
              <a:chExt cx="576" cy="403"/>
            </a:xfrm>
          </p:grpSpPr>
          <p:sp>
            <p:nvSpPr>
              <p:cNvPr id="57" name="Rectangle 37"/>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58" name="Rectangle 38"/>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59" name="Text Box 39"/>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51" name="Group 40"/>
            <p:cNvGrpSpPr>
              <a:grpSpLocks/>
            </p:cNvGrpSpPr>
            <p:nvPr/>
          </p:nvGrpSpPr>
          <p:grpSpPr bwMode="auto">
            <a:xfrm>
              <a:off x="634" y="1094"/>
              <a:ext cx="461" cy="29"/>
              <a:chOff x="605" y="806"/>
              <a:chExt cx="461" cy="29"/>
            </a:xfrm>
          </p:grpSpPr>
          <p:sp>
            <p:nvSpPr>
              <p:cNvPr id="55" name="Oval 41"/>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56" name="Oval 42"/>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52" name="Line 43"/>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53" name="Line 44"/>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54" name="Line 45"/>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60" name="Group 46"/>
          <p:cNvGrpSpPr>
            <a:grpSpLocks/>
          </p:cNvGrpSpPr>
          <p:nvPr/>
        </p:nvGrpSpPr>
        <p:grpSpPr bwMode="auto">
          <a:xfrm rot="10800000" flipH="1" flipV="1">
            <a:off x="5447897" y="5665398"/>
            <a:ext cx="914400" cy="639762"/>
            <a:chOff x="576" y="1008"/>
            <a:chExt cx="576" cy="403"/>
          </a:xfrm>
        </p:grpSpPr>
        <p:grpSp>
          <p:nvGrpSpPr>
            <p:cNvPr id="61" name="Group 47"/>
            <p:cNvGrpSpPr>
              <a:grpSpLocks/>
            </p:cNvGrpSpPr>
            <p:nvPr/>
          </p:nvGrpSpPr>
          <p:grpSpPr bwMode="auto">
            <a:xfrm>
              <a:off x="576" y="1008"/>
              <a:ext cx="576" cy="403"/>
              <a:chOff x="547" y="749"/>
              <a:chExt cx="576" cy="403"/>
            </a:xfrm>
          </p:grpSpPr>
          <p:sp>
            <p:nvSpPr>
              <p:cNvPr id="68" name="Rectangle 48"/>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69" name="Rectangle 49"/>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70" name="Text Box 50"/>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62" name="Group 51"/>
            <p:cNvGrpSpPr>
              <a:grpSpLocks/>
            </p:cNvGrpSpPr>
            <p:nvPr/>
          </p:nvGrpSpPr>
          <p:grpSpPr bwMode="auto">
            <a:xfrm>
              <a:off x="634" y="1094"/>
              <a:ext cx="461" cy="29"/>
              <a:chOff x="605" y="806"/>
              <a:chExt cx="461" cy="29"/>
            </a:xfrm>
          </p:grpSpPr>
          <p:sp>
            <p:nvSpPr>
              <p:cNvPr id="66" name="Oval 52"/>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67" name="Oval 53"/>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63" name="Line 54"/>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64" name="Line 55"/>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65" name="Line 56"/>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71" name="Group 57"/>
          <p:cNvGrpSpPr>
            <a:grpSpLocks/>
          </p:cNvGrpSpPr>
          <p:nvPr/>
        </p:nvGrpSpPr>
        <p:grpSpPr bwMode="auto">
          <a:xfrm flipH="1" flipV="1">
            <a:off x="6454372" y="3241285"/>
            <a:ext cx="914400" cy="639763"/>
            <a:chOff x="576" y="1008"/>
            <a:chExt cx="576" cy="403"/>
          </a:xfrm>
        </p:grpSpPr>
        <p:grpSp>
          <p:nvGrpSpPr>
            <p:cNvPr id="72" name="Group 58"/>
            <p:cNvGrpSpPr>
              <a:grpSpLocks/>
            </p:cNvGrpSpPr>
            <p:nvPr/>
          </p:nvGrpSpPr>
          <p:grpSpPr bwMode="auto">
            <a:xfrm>
              <a:off x="576" y="1008"/>
              <a:ext cx="576" cy="403"/>
              <a:chOff x="547" y="749"/>
              <a:chExt cx="576" cy="403"/>
            </a:xfrm>
          </p:grpSpPr>
          <p:sp>
            <p:nvSpPr>
              <p:cNvPr id="79" name="Rectangle 59"/>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80" name="Rectangle 60"/>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81" name="Text Box 61"/>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73" name="Group 62"/>
            <p:cNvGrpSpPr>
              <a:grpSpLocks/>
            </p:cNvGrpSpPr>
            <p:nvPr/>
          </p:nvGrpSpPr>
          <p:grpSpPr bwMode="auto">
            <a:xfrm>
              <a:off x="634" y="1094"/>
              <a:ext cx="461" cy="29"/>
              <a:chOff x="605" y="806"/>
              <a:chExt cx="461" cy="29"/>
            </a:xfrm>
          </p:grpSpPr>
          <p:sp>
            <p:nvSpPr>
              <p:cNvPr id="77" name="Oval 63"/>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78" name="Oval 64"/>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74" name="Line 65"/>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75" name="Line 66"/>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76" name="Line 67"/>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82" name="Group 68"/>
          <p:cNvGrpSpPr>
            <a:grpSpLocks/>
          </p:cNvGrpSpPr>
          <p:nvPr/>
        </p:nvGrpSpPr>
        <p:grpSpPr bwMode="auto">
          <a:xfrm rot="10800000" flipH="1" flipV="1">
            <a:off x="6454372" y="3942960"/>
            <a:ext cx="914400" cy="639763"/>
            <a:chOff x="576" y="1008"/>
            <a:chExt cx="576" cy="403"/>
          </a:xfrm>
        </p:grpSpPr>
        <p:grpSp>
          <p:nvGrpSpPr>
            <p:cNvPr id="83" name="Group 69"/>
            <p:cNvGrpSpPr>
              <a:grpSpLocks/>
            </p:cNvGrpSpPr>
            <p:nvPr/>
          </p:nvGrpSpPr>
          <p:grpSpPr bwMode="auto">
            <a:xfrm>
              <a:off x="576" y="1008"/>
              <a:ext cx="576" cy="403"/>
              <a:chOff x="547" y="749"/>
              <a:chExt cx="576" cy="403"/>
            </a:xfrm>
          </p:grpSpPr>
          <p:sp>
            <p:nvSpPr>
              <p:cNvPr id="90" name="Rectangle 70"/>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91" name="Rectangle 71"/>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92" name="Text Box 72"/>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84" name="Group 73"/>
            <p:cNvGrpSpPr>
              <a:grpSpLocks/>
            </p:cNvGrpSpPr>
            <p:nvPr/>
          </p:nvGrpSpPr>
          <p:grpSpPr bwMode="auto">
            <a:xfrm>
              <a:off x="634" y="1094"/>
              <a:ext cx="461" cy="29"/>
              <a:chOff x="605" y="806"/>
              <a:chExt cx="461" cy="29"/>
            </a:xfrm>
          </p:grpSpPr>
          <p:sp>
            <p:nvSpPr>
              <p:cNvPr id="88" name="Oval 74"/>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89" name="Oval 75"/>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85" name="Line 76"/>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86" name="Line 77"/>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87" name="Line 78"/>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93" name="Group 79"/>
          <p:cNvGrpSpPr>
            <a:grpSpLocks/>
          </p:cNvGrpSpPr>
          <p:nvPr/>
        </p:nvGrpSpPr>
        <p:grpSpPr bwMode="auto">
          <a:xfrm flipH="1" flipV="1">
            <a:off x="6454372" y="4643048"/>
            <a:ext cx="914400" cy="639762"/>
            <a:chOff x="576" y="1008"/>
            <a:chExt cx="576" cy="403"/>
          </a:xfrm>
        </p:grpSpPr>
        <p:grpSp>
          <p:nvGrpSpPr>
            <p:cNvPr id="94" name="Group 80"/>
            <p:cNvGrpSpPr>
              <a:grpSpLocks/>
            </p:cNvGrpSpPr>
            <p:nvPr/>
          </p:nvGrpSpPr>
          <p:grpSpPr bwMode="auto">
            <a:xfrm>
              <a:off x="576" y="1008"/>
              <a:ext cx="576" cy="403"/>
              <a:chOff x="547" y="749"/>
              <a:chExt cx="576" cy="403"/>
            </a:xfrm>
          </p:grpSpPr>
          <p:sp>
            <p:nvSpPr>
              <p:cNvPr id="101" name="Rectangle 81"/>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02" name="Rectangle 82"/>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03" name="Text Box 83"/>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95" name="Group 84"/>
            <p:cNvGrpSpPr>
              <a:grpSpLocks/>
            </p:cNvGrpSpPr>
            <p:nvPr/>
          </p:nvGrpSpPr>
          <p:grpSpPr bwMode="auto">
            <a:xfrm>
              <a:off x="634" y="1094"/>
              <a:ext cx="461" cy="29"/>
              <a:chOff x="605" y="806"/>
              <a:chExt cx="461" cy="29"/>
            </a:xfrm>
          </p:grpSpPr>
          <p:sp>
            <p:nvSpPr>
              <p:cNvPr id="99" name="Oval 85"/>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100" name="Oval 86"/>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96" name="Line 87"/>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97" name="Line 88"/>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98" name="Line 89"/>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104" name="Group 90"/>
          <p:cNvGrpSpPr>
            <a:grpSpLocks/>
          </p:cNvGrpSpPr>
          <p:nvPr/>
        </p:nvGrpSpPr>
        <p:grpSpPr bwMode="auto">
          <a:xfrm rot="10800000" flipH="1" flipV="1">
            <a:off x="6454372" y="5344723"/>
            <a:ext cx="914400" cy="639762"/>
            <a:chOff x="576" y="1008"/>
            <a:chExt cx="576" cy="403"/>
          </a:xfrm>
        </p:grpSpPr>
        <p:grpSp>
          <p:nvGrpSpPr>
            <p:cNvPr id="105" name="Group 91"/>
            <p:cNvGrpSpPr>
              <a:grpSpLocks/>
            </p:cNvGrpSpPr>
            <p:nvPr/>
          </p:nvGrpSpPr>
          <p:grpSpPr bwMode="auto">
            <a:xfrm>
              <a:off x="576" y="1008"/>
              <a:ext cx="576" cy="403"/>
              <a:chOff x="547" y="749"/>
              <a:chExt cx="576" cy="403"/>
            </a:xfrm>
          </p:grpSpPr>
          <p:sp>
            <p:nvSpPr>
              <p:cNvPr id="112" name="Rectangle 92"/>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13" name="Rectangle 93"/>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14" name="Text Box 94"/>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106" name="Group 95"/>
            <p:cNvGrpSpPr>
              <a:grpSpLocks/>
            </p:cNvGrpSpPr>
            <p:nvPr/>
          </p:nvGrpSpPr>
          <p:grpSpPr bwMode="auto">
            <a:xfrm>
              <a:off x="634" y="1094"/>
              <a:ext cx="461" cy="29"/>
              <a:chOff x="605" y="806"/>
              <a:chExt cx="461" cy="29"/>
            </a:xfrm>
          </p:grpSpPr>
          <p:sp>
            <p:nvSpPr>
              <p:cNvPr id="110" name="Oval 96"/>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111" name="Oval 97"/>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107" name="Line 98"/>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108" name="Line 99"/>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109" name="Line 100"/>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sp>
        <p:nvSpPr>
          <p:cNvPr id="115" name="Freeform 103"/>
          <p:cNvSpPr>
            <a:spLocks/>
          </p:cNvSpPr>
          <p:nvPr/>
        </p:nvSpPr>
        <p:spPr bwMode="auto">
          <a:xfrm>
            <a:off x="6238472" y="5498710"/>
            <a:ext cx="342900" cy="314325"/>
          </a:xfrm>
          <a:custGeom>
            <a:avLst/>
            <a:gdLst>
              <a:gd name="T0" fmla="*/ 0 w 216"/>
              <a:gd name="T1" fmla="*/ 2147483647 h 198"/>
              <a:gd name="T2" fmla="*/ 2147483647 w 216"/>
              <a:gd name="T3" fmla="*/ 2147483647 h 198"/>
              <a:gd name="T4" fmla="*/ 2147483647 w 216"/>
              <a:gd name="T5" fmla="*/ 0 h 198"/>
              <a:gd name="T6" fmla="*/ 0 60000 65536"/>
              <a:gd name="T7" fmla="*/ 0 60000 65536"/>
              <a:gd name="T8" fmla="*/ 0 60000 65536"/>
              <a:gd name="T9" fmla="*/ 0 w 216"/>
              <a:gd name="T10" fmla="*/ 0 h 198"/>
              <a:gd name="T11" fmla="*/ 216 w 216"/>
              <a:gd name="T12" fmla="*/ 198 h 198"/>
            </a:gdLst>
            <a:ahLst/>
            <a:cxnLst>
              <a:cxn ang="T6">
                <a:pos x="T0" y="T1"/>
              </a:cxn>
              <a:cxn ang="T7">
                <a:pos x="T2" y="T3"/>
              </a:cxn>
              <a:cxn ang="T8">
                <a:pos x="T4" y="T5"/>
              </a:cxn>
            </a:cxnLst>
            <a:rect l="T9" t="T10" r="T11" b="T12"/>
            <a:pathLst>
              <a:path w="216" h="198">
                <a:moveTo>
                  <a:pt x="0" y="198"/>
                </a:moveTo>
                <a:lnTo>
                  <a:pt x="102" y="30"/>
                </a:lnTo>
                <a:lnTo>
                  <a:pt x="216" y="0"/>
                </a:lnTo>
              </a:path>
            </a:pathLst>
          </a:custGeom>
          <a:noFill/>
          <a:ln w="28575">
            <a:solidFill>
              <a:srgbClr val="0000FF"/>
            </a:solidFill>
            <a:round/>
            <a:headEnd/>
            <a:tailEnd/>
          </a:ln>
        </p:spPr>
        <p:txBody>
          <a:bodyPr/>
          <a:lstStyle/>
          <a:p>
            <a:pPr eaLnBrk="1" hangingPunct="1"/>
            <a:endParaRPr lang="en-US" dirty="0"/>
          </a:p>
        </p:txBody>
      </p:sp>
      <p:grpSp>
        <p:nvGrpSpPr>
          <p:cNvPr id="116" name="Group 107"/>
          <p:cNvGrpSpPr>
            <a:grpSpLocks/>
          </p:cNvGrpSpPr>
          <p:nvPr/>
        </p:nvGrpSpPr>
        <p:grpSpPr bwMode="auto">
          <a:xfrm flipH="1" flipV="1">
            <a:off x="875897" y="3241285"/>
            <a:ext cx="914400" cy="639763"/>
            <a:chOff x="576" y="1008"/>
            <a:chExt cx="576" cy="403"/>
          </a:xfrm>
        </p:grpSpPr>
        <p:grpSp>
          <p:nvGrpSpPr>
            <p:cNvPr id="117" name="Group 108"/>
            <p:cNvGrpSpPr>
              <a:grpSpLocks/>
            </p:cNvGrpSpPr>
            <p:nvPr/>
          </p:nvGrpSpPr>
          <p:grpSpPr bwMode="auto">
            <a:xfrm>
              <a:off x="576" y="1008"/>
              <a:ext cx="576" cy="403"/>
              <a:chOff x="547" y="749"/>
              <a:chExt cx="576" cy="403"/>
            </a:xfrm>
          </p:grpSpPr>
          <p:sp>
            <p:nvSpPr>
              <p:cNvPr id="124" name="Rectangle 109"/>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25" name="Rectangle 110"/>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26" name="Text Box 111"/>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118" name="Group 112"/>
            <p:cNvGrpSpPr>
              <a:grpSpLocks/>
            </p:cNvGrpSpPr>
            <p:nvPr/>
          </p:nvGrpSpPr>
          <p:grpSpPr bwMode="auto">
            <a:xfrm>
              <a:off x="634" y="1094"/>
              <a:ext cx="461" cy="29"/>
              <a:chOff x="605" y="806"/>
              <a:chExt cx="461" cy="29"/>
            </a:xfrm>
          </p:grpSpPr>
          <p:sp>
            <p:nvSpPr>
              <p:cNvPr id="122" name="Oval 113"/>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123" name="Oval 114"/>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119" name="Line 115"/>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120" name="Line 116"/>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121" name="Line 117"/>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127" name="Group 118"/>
          <p:cNvGrpSpPr>
            <a:grpSpLocks/>
          </p:cNvGrpSpPr>
          <p:nvPr/>
        </p:nvGrpSpPr>
        <p:grpSpPr bwMode="auto">
          <a:xfrm rot="10800000" flipH="1" flipV="1">
            <a:off x="875897" y="3942960"/>
            <a:ext cx="914400" cy="639763"/>
            <a:chOff x="576" y="1008"/>
            <a:chExt cx="576" cy="403"/>
          </a:xfrm>
        </p:grpSpPr>
        <p:grpSp>
          <p:nvGrpSpPr>
            <p:cNvPr id="128" name="Group 119"/>
            <p:cNvGrpSpPr>
              <a:grpSpLocks/>
            </p:cNvGrpSpPr>
            <p:nvPr/>
          </p:nvGrpSpPr>
          <p:grpSpPr bwMode="auto">
            <a:xfrm>
              <a:off x="576" y="1008"/>
              <a:ext cx="576" cy="403"/>
              <a:chOff x="547" y="749"/>
              <a:chExt cx="576" cy="403"/>
            </a:xfrm>
          </p:grpSpPr>
          <p:sp>
            <p:nvSpPr>
              <p:cNvPr id="135" name="Rectangle 120"/>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36" name="Rectangle 121"/>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37" name="Text Box 122"/>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129" name="Group 123"/>
            <p:cNvGrpSpPr>
              <a:grpSpLocks/>
            </p:cNvGrpSpPr>
            <p:nvPr/>
          </p:nvGrpSpPr>
          <p:grpSpPr bwMode="auto">
            <a:xfrm>
              <a:off x="634" y="1094"/>
              <a:ext cx="461" cy="29"/>
              <a:chOff x="605" y="806"/>
              <a:chExt cx="461" cy="29"/>
            </a:xfrm>
          </p:grpSpPr>
          <p:sp>
            <p:nvSpPr>
              <p:cNvPr id="133" name="Oval 124"/>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134" name="Oval 125"/>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130" name="Line 126"/>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131" name="Line 127"/>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132" name="Line 128"/>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138" name="Group 129"/>
          <p:cNvGrpSpPr>
            <a:grpSpLocks/>
          </p:cNvGrpSpPr>
          <p:nvPr/>
        </p:nvGrpSpPr>
        <p:grpSpPr bwMode="auto">
          <a:xfrm flipH="1" flipV="1">
            <a:off x="875897" y="4643048"/>
            <a:ext cx="914400" cy="639762"/>
            <a:chOff x="576" y="1008"/>
            <a:chExt cx="576" cy="403"/>
          </a:xfrm>
        </p:grpSpPr>
        <p:grpSp>
          <p:nvGrpSpPr>
            <p:cNvPr id="139" name="Group 130"/>
            <p:cNvGrpSpPr>
              <a:grpSpLocks/>
            </p:cNvGrpSpPr>
            <p:nvPr/>
          </p:nvGrpSpPr>
          <p:grpSpPr bwMode="auto">
            <a:xfrm>
              <a:off x="576" y="1008"/>
              <a:ext cx="576" cy="403"/>
              <a:chOff x="547" y="749"/>
              <a:chExt cx="576" cy="403"/>
            </a:xfrm>
          </p:grpSpPr>
          <p:sp>
            <p:nvSpPr>
              <p:cNvPr id="146" name="Rectangle 131"/>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47" name="Rectangle 132"/>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48" name="Text Box 133"/>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140" name="Group 134"/>
            <p:cNvGrpSpPr>
              <a:grpSpLocks/>
            </p:cNvGrpSpPr>
            <p:nvPr/>
          </p:nvGrpSpPr>
          <p:grpSpPr bwMode="auto">
            <a:xfrm>
              <a:off x="634" y="1094"/>
              <a:ext cx="461" cy="29"/>
              <a:chOff x="605" y="806"/>
              <a:chExt cx="461" cy="29"/>
            </a:xfrm>
          </p:grpSpPr>
          <p:sp>
            <p:nvSpPr>
              <p:cNvPr id="144" name="Oval 135"/>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145" name="Oval 136"/>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141" name="Line 137"/>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142" name="Line 138"/>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143" name="Line 139"/>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149" name="Group 140"/>
          <p:cNvGrpSpPr>
            <a:grpSpLocks/>
          </p:cNvGrpSpPr>
          <p:nvPr/>
        </p:nvGrpSpPr>
        <p:grpSpPr bwMode="auto">
          <a:xfrm rot="10800000" flipH="1" flipV="1">
            <a:off x="875897" y="5344723"/>
            <a:ext cx="914400" cy="639762"/>
            <a:chOff x="576" y="1008"/>
            <a:chExt cx="576" cy="403"/>
          </a:xfrm>
        </p:grpSpPr>
        <p:grpSp>
          <p:nvGrpSpPr>
            <p:cNvPr id="150" name="Group 141"/>
            <p:cNvGrpSpPr>
              <a:grpSpLocks/>
            </p:cNvGrpSpPr>
            <p:nvPr/>
          </p:nvGrpSpPr>
          <p:grpSpPr bwMode="auto">
            <a:xfrm>
              <a:off x="576" y="1008"/>
              <a:ext cx="576" cy="403"/>
              <a:chOff x="547" y="749"/>
              <a:chExt cx="576" cy="403"/>
            </a:xfrm>
          </p:grpSpPr>
          <p:sp>
            <p:nvSpPr>
              <p:cNvPr id="157" name="Rectangle 142"/>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58" name="Rectangle 143"/>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59" name="Text Box 144"/>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151" name="Group 145"/>
            <p:cNvGrpSpPr>
              <a:grpSpLocks/>
            </p:cNvGrpSpPr>
            <p:nvPr/>
          </p:nvGrpSpPr>
          <p:grpSpPr bwMode="auto">
            <a:xfrm>
              <a:off x="634" y="1094"/>
              <a:ext cx="461" cy="29"/>
              <a:chOff x="605" y="806"/>
              <a:chExt cx="461" cy="29"/>
            </a:xfrm>
          </p:grpSpPr>
          <p:sp>
            <p:nvSpPr>
              <p:cNvPr id="155" name="Oval 146"/>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156" name="Oval 147"/>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152" name="Line 148"/>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153" name="Line 149"/>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154" name="Line 150"/>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160" name="Group 151"/>
          <p:cNvGrpSpPr>
            <a:grpSpLocks/>
          </p:cNvGrpSpPr>
          <p:nvPr/>
        </p:nvGrpSpPr>
        <p:grpSpPr bwMode="auto">
          <a:xfrm flipH="1" flipV="1">
            <a:off x="2430060" y="3561960"/>
            <a:ext cx="914400" cy="639763"/>
            <a:chOff x="576" y="1008"/>
            <a:chExt cx="576" cy="403"/>
          </a:xfrm>
        </p:grpSpPr>
        <p:grpSp>
          <p:nvGrpSpPr>
            <p:cNvPr id="161" name="Group 152"/>
            <p:cNvGrpSpPr>
              <a:grpSpLocks/>
            </p:cNvGrpSpPr>
            <p:nvPr/>
          </p:nvGrpSpPr>
          <p:grpSpPr bwMode="auto">
            <a:xfrm>
              <a:off x="576" y="1008"/>
              <a:ext cx="576" cy="403"/>
              <a:chOff x="547" y="749"/>
              <a:chExt cx="576" cy="403"/>
            </a:xfrm>
          </p:grpSpPr>
          <p:sp>
            <p:nvSpPr>
              <p:cNvPr id="168" name="Rectangle 153"/>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69" name="Rectangle 154"/>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70" name="Text Box 155"/>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162" name="Group 156"/>
            <p:cNvGrpSpPr>
              <a:grpSpLocks/>
            </p:cNvGrpSpPr>
            <p:nvPr/>
          </p:nvGrpSpPr>
          <p:grpSpPr bwMode="auto">
            <a:xfrm>
              <a:off x="634" y="1094"/>
              <a:ext cx="461" cy="29"/>
              <a:chOff x="605" y="806"/>
              <a:chExt cx="461" cy="29"/>
            </a:xfrm>
          </p:grpSpPr>
          <p:sp>
            <p:nvSpPr>
              <p:cNvPr id="166" name="Oval 157"/>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167" name="Oval 158"/>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163" name="Line 159"/>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164" name="Line 160"/>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165" name="Line 161"/>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171" name="Group 162"/>
          <p:cNvGrpSpPr>
            <a:grpSpLocks/>
          </p:cNvGrpSpPr>
          <p:nvPr/>
        </p:nvGrpSpPr>
        <p:grpSpPr bwMode="auto">
          <a:xfrm flipH="1" flipV="1">
            <a:off x="2430060" y="4247760"/>
            <a:ext cx="914400" cy="639763"/>
            <a:chOff x="576" y="1008"/>
            <a:chExt cx="576" cy="403"/>
          </a:xfrm>
        </p:grpSpPr>
        <p:grpSp>
          <p:nvGrpSpPr>
            <p:cNvPr id="172" name="Group 163"/>
            <p:cNvGrpSpPr>
              <a:grpSpLocks/>
            </p:cNvGrpSpPr>
            <p:nvPr/>
          </p:nvGrpSpPr>
          <p:grpSpPr bwMode="auto">
            <a:xfrm>
              <a:off x="576" y="1008"/>
              <a:ext cx="576" cy="403"/>
              <a:chOff x="547" y="749"/>
              <a:chExt cx="576" cy="403"/>
            </a:xfrm>
          </p:grpSpPr>
          <p:sp>
            <p:nvSpPr>
              <p:cNvPr id="179" name="Rectangle 164"/>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80" name="Rectangle 165"/>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81" name="Text Box 166"/>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173" name="Group 167"/>
            <p:cNvGrpSpPr>
              <a:grpSpLocks/>
            </p:cNvGrpSpPr>
            <p:nvPr/>
          </p:nvGrpSpPr>
          <p:grpSpPr bwMode="auto">
            <a:xfrm>
              <a:off x="634" y="1094"/>
              <a:ext cx="461" cy="29"/>
              <a:chOff x="605" y="806"/>
              <a:chExt cx="461" cy="29"/>
            </a:xfrm>
          </p:grpSpPr>
          <p:sp>
            <p:nvSpPr>
              <p:cNvPr id="177" name="Oval 168"/>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178" name="Oval 169"/>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174" name="Line 170"/>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175" name="Line 171"/>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176" name="Line 172"/>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sp>
        <p:nvSpPr>
          <p:cNvPr id="182" name="Text Box 174"/>
          <p:cNvSpPr txBox="1">
            <a:spLocks noChangeArrowheads="1"/>
          </p:cNvSpPr>
          <p:nvPr/>
        </p:nvSpPr>
        <p:spPr bwMode="auto">
          <a:xfrm>
            <a:off x="2068110" y="4943085"/>
            <a:ext cx="958850" cy="1270000"/>
          </a:xfrm>
          <a:prstGeom prst="rect">
            <a:avLst/>
          </a:prstGeom>
          <a:solidFill>
            <a:srgbClr val="E6E6E6"/>
          </a:solidFill>
          <a:ln w="25400">
            <a:solidFill>
              <a:srgbClr val="000000"/>
            </a:solidFill>
            <a:miter lim="800000"/>
            <a:headEnd/>
            <a:tailEnd/>
          </a:ln>
        </p:spPr>
        <p:txBody>
          <a:bodyPr>
            <a:spAutoFit/>
          </a:bodyPr>
          <a:lstStyle/>
          <a:p>
            <a:pPr algn="ctr" eaLnBrk="1" hangingPunct="1">
              <a:spcBef>
                <a:spcPct val="10000"/>
              </a:spcBef>
            </a:pPr>
            <a:endParaRPr lang="en-US" sz="1800" dirty="0">
              <a:solidFill>
                <a:srgbClr val="000000"/>
              </a:solidFill>
              <a:latin typeface="Arial" charset="0"/>
            </a:endParaRPr>
          </a:p>
          <a:p>
            <a:pPr algn="ctr" eaLnBrk="1" hangingPunct="1">
              <a:spcBef>
                <a:spcPct val="10000"/>
              </a:spcBef>
            </a:pPr>
            <a:r>
              <a:rPr lang="en-US" sz="1800" dirty="0">
                <a:solidFill>
                  <a:srgbClr val="000000"/>
                </a:solidFill>
                <a:latin typeface="Arial" charset="0"/>
              </a:rPr>
              <a:t>Control Box</a:t>
            </a:r>
          </a:p>
          <a:p>
            <a:pPr algn="ctr" eaLnBrk="1" hangingPunct="1">
              <a:spcBef>
                <a:spcPct val="10000"/>
              </a:spcBef>
            </a:pPr>
            <a:endParaRPr lang="en-US" sz="1800" dirty="0">
              <a:solidFill>
                <a:srgbClr val="000000"/>
              </a:solidFill>
              <a:latin typeface="Arial" charset="0"/>
            </a:endParaRPr>
          </a:p>
        </p:txBody>
      </p:sp>
      <p:sp>
        <p:nvSpPr>
          <p:cNvPr id="183" name="Line 175"/>
          <p:cNvSpPr>
            <a:spLocks noChangeShapeType="1"/>
          </p:cNvSpPr>
          <p:nvPr/>
        </p:nvSpPr>
        <p:spPr bwMode="auto">
          <a:xfrm>
            <a:off x="2241147" y="4619235"/>
            <a:ext cx="6350" cy="466725"/>
          </a:xfrm>
          <a:prstGeom prst="line">
            <a:avLst/>
          </a:prstGeom>
          <a:noFill/>
          <a:ln w="28575">
            <a:solidFill>
              <a:srgbClr val="0000FF"/>
            </a:solidFill>
            <a:round/>
            <a:headEnd/>
            <a:tailEnd/>
          </a:ln>
        </p:spPr>
        <p:txBody>
          <a:bodyPr/>
          <a:lstStyle/>
          <a:p>
            <a:endParaRPr lang="en-US" dirty="0"/>
          </a:p>
        </p:txBody>
      </p:sp>
      <p:sp>
        <p:nvSpPr>
          <p:cNvPr id="184" name="Oval 176"/>
          <p:cNvSpPr>
            <a:spLocks noChangeArrowheads="1"/>
          </p:cNvSpPr>
          <p:nvPr/>
        </p:nvSpPr>
        <p:spPr bwMode="auto">
          <a:xfrm>
            <a:off x="2120497" y="4982773"/>
            <a:ext cx="247650" cy="247650"/>
          </a:xfrm>
          <a:prstGeom prst="ellipse">
            <a:avLst/>
          </a:prstGeom>
          <a:noFill/>
          <a:ln w="38100">
            <a:solidFill>
              <a:srgbClr val="FF0000"/>
            </a:solidFill>
            <a:round/>
            <a:headEnd/>
            <a:tailEnd/>
          </a:ln>
        </p:spPr>
        <p:txBody>
          <a:bodyPr wrap="none" anchor="ctr"/>
          <a:lstStyle/>
          <a:p>
            <a:pPr eaLnBrk="1" hangingPunct="1"/>
            <a:endParaRPr lang="en-US" dirty="0"/>
          </a:p>
        </p:txBody>
      </p:sp>
      <p:sp>
        <p:nvSpPr>
          <p:cNvPr id="185" name="Oval 177"/>
          <p:cNvSpPr>
            <a:spLocks noChangeArrowheads="1"/>
          </p:cNvSpPr>
          <p:nvPr/>
        </p:nvSpPr>
        <p:spPr bwMode="auto">
          <a:xfrm>
            <a:off x="2744385" y="4976423"/>
            <a:ext cx="247650" cy="247650"/>
          </a:xfrm>
          <a:prstGeom prst="ellipse">
            <a:avLst/>
          </a:prstGeom>
          <a:noFill/>
          <a:ln w="38100">
            <a:solidFill>
              <a:schemeClr val="tx1"/>
            </a:solidFill>
            <a:round/>
            <a:headEnd/>
            <a:tailEnd/>
          </a:ln>
        </p:spPr>
        <p:txBody>
          <a:bodyPr wrap="none" anchor="ctr"/>
          <a:lstStyle/>
          <a:p>
            <a:pPr eaLnBrk="1" hangingPunct="1"/>
            <a:endParaRPr lang="en-US" dirty="0"/>
          </a:p>
        </p:txBody>
      </p:sp>
      <p:sp>
        <p:nvSpPr>
          <p:cNvPr id="186" name="Freeform 178"/>
          <p:cNvSpPr>
            <a:spLocks/>
          </p:cNvSpPr>
          <p:nvPr/>
        </p:nvSpPr>
        <p:spPr bwMode="auto">
          <a:xfrm>
            <a:off x="2295122" y="4609710"/>
            <a:ext cx="862013" cy="485775"/>
          </a:xfrm>
          <a:custGeom>
            <a:avLst/>
            <a:gdLst>
              <a:gd name="T0" fmla="*/ 0 w 543"/>
              <a:gd name="T1" fmla="*/ 0 h 306"/>
              <a:gd name="T2" fmla="*/ 0 w 543"/>
              <a:gd name="T3" fmla="*/ 2147483647 h 306"/>
              <a:gd name="T4" fmla="*/ 2147483647 w 543"/>
              <a:gd name="T5" fmla="*/ 2147483647 h 306"/>
              <a:gd name="T6" fmla="*/ 2147483647 w 543"/>
              <a:gd name="T7" fmla="*/ 2147483647 h 306"/>
              <a:gd name="T8" fmla="*/ 2147483647 w 543"/>
              <a:gd name="T9" fmla="*/ 2147483647 h 306"/>
              <a:gd name="T10" fmla="*/ 2147483647 w 543"/>
              <a:gd name="T11" fmla="*/ 2147483647 h 306"/>
              <a:gd name="T12" fmla="*/ 2147483647 w 543"/>
              <a:gd name="T13" fmla="*/ 2147483647 h 306"/>
              <a:gd name="T14" fmla="*/ 0 60000 65536"/>
              <a:gd name="T15" fmla="*/ 0 60000 65536"/>
              <a:gd name="T16" fmla="*/ 0 60000 65536"/>
              <a:gd name="T17" fmla="*/ 0 60000 65536"/>
              <a:gd name="T18" fmla="*/ 0 60000 65536"/>
              <a:gd name="T19" fmla="*/ 0 60000 65536"/>
              <a:gd name="T20" fmla="*/ 0 60000 65536"/>
              <a:gd name="T21" fmla="*/ 0 w 543"/>
              <a:gd name="T22" fmla="*/ 0 h 306"/>
              <a:gd name="T23" fmla="*/ 543 w 543"/>
              <a:gd name="T24" fmla="*/ 306 h 30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43" h="306">
                <a:moveTo>
                  <a:pt x="0" y="0"/>
                </a:moveTo>
                <a:lnTo>
                  <a:pt x="0" y="185"/>
                </a:lnTo>
                <a:lnTo>
                  <a:pt x="78" y="252"/>
                </a:lnTo>
                <a:lnTo>
                  <a:pt x="513" y="252"/>
                </a:lnTo>
                <a:lnTo>
                  <a:pt x="543" y="276"/>
                </a:lnTo>
                <a:lnTo>
                  <a:pt x="516" y="306"/>
                </a:lnTo>
                <a:lnTo>
                  <a:pt x="345" y="306"/>
                </a:lnTo>
              </a:path>
            </a:pathLst>
          </a:custGeom>
          <a:noFill/>
          <a:ln w="28575">
            <a:solidFill>
              <a:srgbClr val="0000FF"/>
            </a:solidFill>
            <a:round/>
            <a:headEnd/>
            <a:tailEnd/>
          </a:ln>
        </p:spPr>
        <p:txBody>
          <a:bodyPr/>
          <a:lstStyle/>
          <a:p>
            <a:pPr eaLnBrk="1" hangingPunct="1"/>
            <a:endParaRPr lang="en-US" dirty="0"/>
          </a:p>
        </p:txBody>
      </p:sp>
      <p:sp>
        <p:nvSpPr>
          <p:cNvPr id="187" name="Freeform 179"/>
          <p:cNvSpPr>
            <a:spLocks/>
          </p:cNvSpPr>
          <p:nvPr/>
        </p:nvSpPr>
        <p:spPr bwMode="auto">
          <a:xfrm>
            <a:off x="982260" y="3738173"/>
            <a:ext cx="85725" cy="352425"/>
          </a:xfrm>
          <a:custGeom>
            <a:avLst/>
            <a:gdLst>
              <a:gd name="T0" fmla="*/ 0 w 54"/>
              <a:gd name="T1" fmla="*/ 0 h 222"/>
              <a:gd name="T2" fmla="*/ 2147483647 w 54"/>
              <a:gd name="T3" fmla="*/ 2147483647 h 222"/>
              <a:gd name="T4" fmla="*/ 0 w 54"/>
              <a:gd name="T5" fmla="*/ 2147483647 h 222"/>
              <a:gd name="T6" fmla="*/ 0 60000 65536"/>
              <a:gd name="T7" fmla="*/ 0 60000 65536"/>
              <a:gd name="T8" fmla="*/ 0 60000 65536"/>
              <a:gd name="T9" fmla="*/ 0 w 54"/>
              <a:gd name="T10" fmla="*/ 0 h 222"/>
              <a:gd name="T11" fmla="*/ 54 w 54"/>
              <a:gd name="T12" fmla="*/ 222 h 222"/>
            </a:gdLst>
            <a:ahLst/>
            <a:cxnLst>
              <a:cxn ang="T6">
                <a:pos x="T0" y="T1"/>
              </a:cxn>
              <a:cxn ang="T7">
                <a:pos x="T2" y="T3"/>
              </a:cxn>
              <a:cxn ang="T8">
                <a:pos x="T4" y="T5"/>
              </a:cxn>
            </a:cxnLst>
            <a:rect l="T9" t="T10" r="T11" b="T12"/>
            <a:pathLst>
              <a:path w="54" h="222">
                <a:moveTo>
                  <a:pt x="0" y="0"/>
                </a:moveTo>
                <a:cubicBezTo>
                  <a:pt x="27" y="35"/>
                  <a:pt x="54" y="71"/>
                  <a:pt x="54" y="108"/>
                </a:cubicBezTo>
                <a:cubicBezTo>
                  <a:pt x="54" y="145"/>
                  <a:pt x="27" y="183"/>
                  <a:pt x="0" y="222"/>
                </a:cubicBezTo>
              </a:path>
            </a:pathLst>
          </a:custGeom>
          <a:noFill/>
          <a:ln w="28575">
            <a:solidFill>
              <a:srgbClr val="0000FF"/>
            </a:solidFill>
            <a:round/>
            <a:headEnd/>
            <a:tailEnd/>
          </a:ln>
        </p:spPr>
        <p:txBody>
          <a:bodyPr/>
          <a:lstStyle/>
          <a:p>
            <a:pPr eaLnBrk="1" hangingPunct="1"/>
            <a:endParaRPr lang="en-US" dirty="0"/>
          </a:p>
        </p:txBody>
      </p:sp>
      <p:sp>
        <p:nvSpPr>
          <p:cNvPr id="188" name="Freeform 180"/>
          <p:cNvSpPr>
            <a:spLocks/>
          </p:cNvSpPr>
          <p:nvPr/>
        </p:nvSpPr>
        <p:spPr bwMode="auto">
          <a:xfrm>
            <a:off x="993372" y="5139935"/>
            <a:ext cx="85725" cy="352425"/>
          </a:xfrm>
          <a:custGeom>
            <a:avLst/>
            <a:gdLst>
              <a:gd name="T0" fmla="*/ 0 w 54"/>
              <a:gd name="T1" fmla="*/ 0 h 222"/>
              <a:gd name="T2" fmla="*/ 2147483647 w 54"/>
              <a:gd name="T3" fmla="*/ 2147483647 h 222"/>
              <a:gd name="T4" fmla="*/ 0 w 54"/>
              <a:gd name="T5" fmla="*/ 2147483647 h 222"/>
              <a:gd name="T6" fmla="*/ 0 60000 65536"/>
              <a:gd name="T7" fmla="*/ 0 60000 65536"/>
              <a:gd name="T8" fmla="*/ 0 60000 65536"/>
              <a:gd name="T9" fmla="*/ 0 w 54"/>
              <a:gd name="T10" fmla="*/ 0 h 222"/>
              <a:gd name="T11" fmla="*/ 54 w 54"/>
              <a:gd name="T12" fmla="*/ 222 h 222"/>
            </a:gdLst>
            <a:ahLst/>
            <a:cxnLst>
              <a:cxn ang="T6">
                <a:pos x="T0" y="T1"/>
              </a:cxn>
              <a:cxn ang="T7">
                <a:pos x="T2" y="T3"/>
              </a:cxn>
              <a:cxn ang="T8">
                <a:pos x="T4" y="T5"/>
              </a:cxn>
            </a:cxnLst>
            <a:rect l="T9" t="T10" r="T11" b="T12"/>
            <a:pathLst>
              <a:path w="54" h="222">
                <a:moveTo>
                  <a:pt x="0" y="0"/>
                </a:moveTo>
                <a:cubicBezTo>
                  <a:pt x="27" y="35"/>
                  <a:pt x="54" y="71"/>
                  <a:pt x="54" y="108"/>
                </a:cubicBezTo>
                <a:cubicBezTo>
                  <a:pt x="54" y="145"/>
                  <a:pt x="27" y="183"/>
                  <a:pt x="0" y="222"/>
                </a:cubicBezTo>
              </a:path>
            </a:pathLst>
          </a:custGeom>
          <a:noFill/>
          <a:ln w="28575">
            <a:solidFill>
              <a:srgbClr val="0000FF"/>
            </a:solidFill>
            <a:round/>
            <a:headEnd/>
            <a:tailEnd/>
          </a:ln>
        </p:spPr>
        <p:txBody>
          <a:bodyPr/>
          <a:lstStyle/>
          <a:p>
            <a:pPr eaLnBrk="1" hangingPunct="1"/>
            <a:endParaRPr lang="en-US" dirty="0"/>
          </a:p>
        </p:txBody>
      </p:sp>
      <p:sp>
        <p:nvSpPr>
          <p:cNvPr id="189" name="Freeform 184"/>
          <p:cNvSpPr>
            <a:spLocks/>
          </p:cNvSpPr>
          <p:nvPr/>
        </p:nvSpPr>
        <p:spPr bwMode="auto">
          <a:xfrm flipV="1">
            <a:off x="3203172" y="4598598"/>
            <a:ext cx="976313" cy="122237"/>
          </a:xfrm>
          <a:custGeom>
            <a:avLst/>
            <a:gdLst>
              <a:gd name="T0" fmla="*/ 2147483647 w 670"/>
              <a:gd name="T1" fmla="*/ 2147483647 h 390"/>
              <a:gd name="T2" fmla="*/ 2147483647 w 670"/>
              <a:gd name="T3" fmla="*/ 2147483647 h 390"/>
              <a:gd name="T4" fmla="*/ 2147483647 w 670"/>
              <a:gd name="T5" fmla="*/ 2147483647 h 390"/>
              <a:gd name="T6" fmla="*/ 2147483647 w 670"/>
              <a:gd name="T7" fmla="*/ 2147483647 h 390"/>
              <a:gd name="T8" fmla="*/ 2147483647 w 670"/>
              <a:gd name="T9" fmla="*/ 0 h 390"/>
              <a:gd name="T10" fmla="*/ 0 w 670"/>
              <a:gd name="T11" fmla="*/ 2147483647 h 390"/>
              <a:gd name="T12" fmla="*/ 0 60000 65536"/>
              <a:gd name="T13" fmla="*/ 0 60000 65536"/>
              <a:gd name="T14" fmla="*/ 0 60000 65536"/>
              <a:gd name="T15" fmla="*/ 0 60000 65536"/>
              <a:gd name="T16" fmla="*/ 0 60000 65536"/>
              <a:gd name="T17" fmla="*/ 0 60000 65536"/>
              <a:gd name="T18" fmla="*/ 0 w 670"/>
              <a:gd name="T19" fmla="*/ 0 h 390"/>
              <a:gd name="T20" fmla="*/ 670 w 670"/>
              <a:gd name="T21" fmla="*/ 390 h 390"/>
            </a:gdLst>
            <a:ahLst/>
            <a:cxnLst>
              <a:cxn ang="T12">
                <a:pos x="T0" y="T1"/>
              </a:cxn>
              <a:cxn ang="T13">
                <a:pos x="T2" y="T3"/>
              </a:cxn>
              <a:cxn ang="T14">
                <a:pos x="T4" y="T5"/>
              </a:cxn>
              <a:cxn ang="T15">
                <a:pos x="T6" y="T7"/>
              </a:cxn>
              <a:cxn ang="T16">
                <a:pos x="T8" y="T9"/>
              </a:cxn>
              <a:cxn ang="T17">
                <a:pos x="T10" y="T11"/>
              </a:cxn>
            </a:cxnLst>
            <a:rect l="T18" t="T19" r="T20" b="T21"/>
            <a:pathLst>
              <a:path w="670" h="390">
                <a:moveTo>
                  <a:pt x="670" y="390"/>
                </a:moveTo>
                <a:lnTo>
                  <a:pt x="187" y="390"/>
                </a:lnTo>
                <a:lnTo>
                  <a:pt x="140" y="320"/>
                </a:lnTo>
                <a:lnTo>
                  <a:pt x="132" y="94"/>
                </a:lnTo>
                <a:lnTo>
                  <a:pt x="101" y="0"/>
                </a:lnTo>
                <a:lnTo>
                  <a:pt x="0" y="1"/>
                </a:lnTo>
              </a:path>
            </a:pathLst>
          </a:custGeom>
          <a:noFill/>
          <a:ln w="28575">
            <a:solidFill>
              <a:srgbClr val="0000FF"/>
            </a:solidFill>
            <a:round/>
            <a:headEnd/>
            <a:tailEnd/>
          </a:ln>
        </p:spPr>
        <p:txBody>
          <a:bodyPr wrap="none" anchor="ctr"/>
          <a:lstStyle/>
          <a:p>
            <a:pPr eaLnBrk="1" hangingPunct="1"/>
            <a:endParaRPr lang="en-US" dirty="0"/>
          </a:p>
        </p:txBody>
      </p:sp>
      <p:sp>
        <p:nvSpPr>
          <p:cNvPr id="190" name="Text Box 191"/>
          <p:cNvSpPr txBox="1">
            <a:spLocks noChangeArrowheads="1"/>
          </p:cNvSpPr>
          <p:nvPr/>
        </p:nvSpPr>
        <p:spPr bwMode="auto">
          <a:xfrm>
            <a:off x="1248960" y="3634985"/>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14</a:t>
            </a:r>
          </a:p>
        </p:txBody>
      </p:sp>
      <p:sp>
        <p:nvSpPr>
          <p:cNvPr id="191" name="Text Box 192"/>
          <p:cNvSpPr txBox="1">
            <a:spLocks noChangeArrowheads="1"/>
          </p:cNvSpPr>
          <p:nvPr/>
        </p:nvSpPr>
        <p:spPr bwMode="auto">
          <a:xfrm>
            <a:off x="1248960" y="4346185"/>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15</a:t>
            </a:r>
          </a:p>
        </p:txBody>
      </p:sp>
      <p:sp>
        <p:nvSpPr>
          <p:cNvPr id="192" name="Text Box 193"/>
          <p:cNvSpPr txBox="1">
            <a:spLocks noChangeArrowheads="1"/>
          </p:cNvSpPr>
          <p:nvPr/>
        </p:nvSpPr>
        <p:spPr bwMode="auto">
          <a:xfrm>
            <a:off x="1248960" y="5057385"/>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16</a:t>
            </a:r>
          </a:p>
        </p:txBody>
      </p:sp>
      <p:sp>
        <p:nvSpPr>
          <p:cNvPr id="193" name="Text Box 194"/>
          <p:cNvSpPr txBox="1">
            <a:spLocks noChangeArrowheads="1"/>
          </p:cNvSpPr>
          <p:nvPr/>
        </p:nvSpPr>
        <p:spPr bwMode="auto">
          <a:xfrm>
            <a:off x="1248960" y="5768585"/>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17</a:t>
            </a:r>
          </a:p>
        </p:txBody>
      </p:sp>
      <p:sp>
        <p:nvSpPr>
          <p:cNvPr id="194" name="Text Box 195"/>
          <p:cNvSpPr txBox="1">
            <a:spLocks noChangeArrowheads="1"/>
          </p:cNvSpPr>
          <p:nvPr/>
        </p:nvSpPr>
        <p:spPr bwMode="auto">
          <a:xfrm>
            <a:off x="2796772" y="3949310"/>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13</a:t>
            </a:r>
          </a:p>
        </p:txBody>
      </p:sp>
      <p:sp>
        <p:nvSpPr>
          <p:cNvPr id="195" name="Text Box 196"/>
          <p:cNvSpPr txBox="1">
            <a:spLocks noChangeArrowheads="1"/>
          </p:cNvSpPr>
          <p:nvPr/>
        </p:nvSpPr>
        <p:spPr bwMode="auto">
          <a:xfrm>
            <a:off x="2796772" y="4655748"/>
            <a:ext cx="149225" cy="258762"/>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12</a:t>
            </a:r>
          </a:p>
        </p:txBody>
      </p:sp>
      <p:grpSp>
        <p:nvGrpSpPr>
          <p:cNvPr id="196" name="Group 197"/>
          <p:cNvGrpSpPr>
            <a:grpSpLocks/>
          </p:cNvGrpSpPr>
          <p:nvPr/>
        </p:nvGrpSpPr>
        <p:grpSpPr bwMode="auto">
          <a:xfrm rot="10800000">
            <a:off x="736197" y="4457310"/>
            <a:ext cx="119063" cy="311150"/>
            <a:chOff x="5513" y="2869"/>
            <a:chExt cx="75" cy="196"/>
          </a:xfrm>
        </p:grpSpPr>
        <p:sp>
          <p:nvSpPr>
            <p:cNvPr id="197" name="Rectangle 198"/>
            <p:cNvSpPr>
              <a:spLocks noChangeArrowheads="1"/>
            </p:cNvSpPr>
            <p:nvPr/>
          </p:nvSpPr>
          <p:spPr bwMode="auto">
            <a:xfrm rot="-5400000">
              <a:off x="5483" y="2929"/>
              <a:ext cx="135" cy="75"/>
            </a:xfrm>
            <a:prstGeom prst="rect">
              <a:avLst/>
            </a:prstGeom>
            <a:solidFill>
              <a:schemeClr val="bg2"/>
            </a:solidFill>
            <a:ln w="9525">
              <a:solidFill>
                <a:schemeClr val="tx1"/>
              </a:solidFill>
              <a:miter lim="800000"/>
              <a:headEnd/>
              <a:tailEnd/>
            </a:ln>
          </p:spPr>
          <p:txBody>
            <a:bodyPr wrap="none" anchor="ctr"/>
            <a:lstStyle/>
            <a:p>
              <a:pPr eaLnBrk="1" hangingPunct="1"/>
              <a:endParaRPr lang="en-US" dirty="0"/>
            </a:p>
          </p:txBody>
        </p:sp>
        <p:grpSp>
          <p:nvGrpSpPr>
            <p:cNvPr id="198" name="Group 199"/>
            <p:cNvGrpSpPr>
              <a:grpSpLocks/>
            </p:cNvGrpSpPr>
            <p:nvPr/>
          </p:nvGrpSpPr>
          <p:grpSpPr bwMode="auto">
            <a:xfrm>
              <a:off x="5525" y="2869"/>
              <a:ext cx="52" cy="196"/>
              <a:chOff x="5527" y="2869"/>
              <a:chExt cx="52" cy="196"/>
            </a:xfrm>
          </p:grpSpPr>
          <p:sp>
            <p:nvSpPr>
              <p:cNvPr id="199" name="Freeform 200"/>
              <p:cNvSpPr>
                <a:spLocks/>
              </p:cNvSpPr>
              <p:nvPr/>
            </p:nvSpPr>
            <p:spPr bwMode="auto">
              <a:xfrm rot="-5400000">
                <a:off x="5511" y="2939"/>
                <a:ext cx="83" cy="52"/>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solidFill>
                <a:schemeClr val="bg2"/>
              </a:solidFill>
              <a:ln w="12700">
                <a:solidFill>
                  <a:schemeClr val="tx1"/>
                </a:solidFill>
                <a:round/>
                <a:headEnd/>
                <a:tailEnd/>
              </a:ln>
            </p:spPr>
            <p:txBody>
              <a:bodyPr wrap="none" anchor="ctr"/>
              <a:lstStyle/>
              <a:p>
                <a:pPr eaLnBrk="1" hangingPunct="1"/>
                <a:endParaRPr lang="en-US" dirty="0"/>
              </a:p>
            </p:txBody>
          </p:sp>
          <p:sp>
            <p:nvSpPr>
              <p:cNvPr id="200" name="Line 201"/>
              <p:cNvSpPr>
                <a:spLocks noChangeShapeType="1"/>
              </p:cNvSpPr>
              <p:nvPr/>
            </p:nvSpPr>
            <p:spPr bwMode="auto">
              <a:xfrm rot="-5400000">
                <a:off x="5524" y="3036"/>
                <a:ext cx="58" cy="0"/>
              </a:xfrm>
              <a:prstGeom prst="line">
                <a:avLst/>
              </a:prstGeom>
              <a:noFill/>
              <a:ln w="12700">
                <a:solidFill>
                  <a:schemeClr val="tx1"/>
                </a:solidFill>
                <a:round/>
                <a:headEnd/>
                <a:tailEnd/>
              </a:ln>
            </p:spPr>
            <p:txBody>
              <a:bodyPr wrap="none" anchor="ctr"/>
              <a:lstStyle/>
              <a:p>
                <a:endParaRPr lang="en-US" dirty="0"/>
              </a:p>
            </p:txBody>
          </p:sp>
          <p:sp>
            <p:nvSpPr>
              <p:cNvPr id="201" name="Line 202"/>
              <p:cNvSpPr>
                <a:spLocks noChangeShapeType="1"/>
              </p:cNvSpPr>
              <p:nvPr/>
            </p:nvSpPr>
            <p:spPr bwMode="auto">
              <a:xfrm rot="-5400000">
                <a:off x="5524" y="2898"/>
                <a:ext cx="58" cy="0"/>
              </a:xfrm>
              <a:prstGeom prst="line">
                <a:avLst/>
              </a:prstGeom>
              <a:noFill/>
              <a:ln w="12700">
                <a:solidFill>
                  <a:schemeClr val="tx1"/>
                </a:solidFill>
                <a:round/>
                <a:headEnd/>
                <a:tailEnd/>
              </a:ln>
            </p:spPr>
            <p:txBody>
              <a:bodyPr wrap="none" anchor="ctr"/>
              <a:lstStyle/>
              <a:p>
                <a:endParaRPr lang="en-US" dirty="0"/>
              </a:p>
            </p:txBody>
          </p:sp>
        </p:grpSp>
      </p:grpSp>
      <p:grpSp>
        <p:nvGrpSpPr>
          <p:cNvPr id="202" name="Group 204"/>
          <p:cNvGrpSpPr>
            <a:grpSpLocks/>
          </p:cNvGrpSpPr>
          <p:nvPr/>
        </p:nvGrpSpPr>
        <p:grpSpPr bwMode="auto">
          <a:xfrm rot="5400000" flipH="1" flipV="1">
            <a:off x="7321941" y="3808817"/>
            <a:ext cx="914400" cy="639762"/>
            <a:chOff x="576" y="1008"/>
            <a:chExt cx="576" cy="403"/>
          </a:xfrm>
        </p:grpSpPr>
        <p:grpSp>
          <p:nvGrpSpPr>
            <p:cNvPr id="203" name="Group 205"/>
            <p:cNvGrpSpPr>
              <a:grpSpLocks/>
            </p:cNvGrpSpPr>
            <p:nvPr/>
          </p:nvGrpSpPr>
          <p:grpSpPr bwMode="auto">
            <a:xfrm>
              <a:off x="576" y="1008"/>
              <a:ext cx="576" cy="403"/>
              <a:chOff x="547" y="749"/>
              <a:chExt cx="576" cy="403"/>
            </a:xfrm>
          </p:grpSpPr>
          <p:sp>
            <p:nvSpPr>
              <p:cNvPr id="210" name="Rectangle 206"/>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vert="eaVert" wrap="none" anchor="ctr"/>
              <a:lstStyle/>
              <a:p>
                <a:pPr eaLnBrk="1" hangingPunct="1"/>
                <a:endParaRPr lang="en-US" sz="2000" dirty="0">
                  <a:latin typeface="Arial" charset="0"/>
                </a:endParaRPr>
              </a:p>
            </p:txBody>
          </p:sp>
          <p:sp>
            <p:nvSpPr>
              <p:cNvPr id="211" name="Rectangle 207"/>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vert="eaVert" wrap="none" anchor="ctr"/>
              <a:lstStyle/>
              <a:p>
                <a:pPr eaLnBrk="1" hangingPunct="1"/>
                <a:endParaRPr lang="en-US" sz="2000" dirty="0">
                  <a:latin typeface="Arial" charset="0"/>
                </a:endParaRPr>
              </a:p>
            </p:txBody>
          </p:sp>
          <p:sp>
            <p:nvSpPr>
              <p:cNvPr id="212" name="Text Box 208"/>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204" name="Group 209"/>
            <p:cNvGrpSpPr>
              <a:grpSpLocks/>
            </p:cNvGrpSpPr>
            <p:nvPr/>
          </p:nvGrpSpPr>
          <p:grpSpPr bwMode="auto">
            <a:xfrm>
              <a:off x="634" y="1094"/>
              <a:ext cx="461" cy="29"/>
              <a:chOff x="605" y="806"/>
              <a:chExt cx="461" cy="29"/>
            </a:xfrm>
          </p:grpSpPr>
          <p:sp>
            <p:nvSpPr>
              <p:cNvPr id="208" name="Oval 210"/>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vert="eaVert" wrap="none" anchor="ctr"/>
              <a:lstStyle/>
              <a:p>
                <a:pPr eaLnBrk="1" hangingPunct="1"/>
                <a:endParaRPr lang="en-US" sz="2000" dirty="0">
                  <a:latin typeface="Arial" charset="0"/>
                </a:endParaRPr>
              </a:p>
            </p:txBody>
          </p:sp>
          <p:sp>
            <p:nvSpPr>
              <p:cNvPr id="209" name="Oval 211"/>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vert="eaVert" wrap="none" anchor="ctr"/>
              <a:lstStyle/>
              <a:p>
                <a:pPr eaLnBrk="1" hangingPunct="1"/>
                <a:endParaRPr lang="en-US" sz="2000" dirty="0">
                  <a:latin typeface="Arial" charset="0"/>
                </a:endParaRPr>
              </a:p>
            </p:txBody>
          </p:sp>
        </p:grpSp>
        <p:sp>
          <p:nvSpPr>
            <p:cNvPr id="205" name="Line 212"/>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206" name="Line 213"/>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207" name="Line 214"/>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213" name="Group 215"/>
          <p:cNvGrpSpPr>
            <a:grpSpLocks/>
          </p:cNvGrpSpPr>
          <p:nvPr/>
        </p:nvGrpSpPr>
        <p:grpSpPr bwMode="auto">
          <a:xfrm rot="5400000" flipH="1" flipV="1">
            <a:off x="7321941" y="4781954"/>
            <a:ext cx="914400" cy="639762"/>
            <a:chOff x="576" y="1008"/>
            <a:chExt cx="576" cy="403"/>
          </a:xfrm>
        </p:grpSpPr>
        <p:grpSp>
          <p:nvGrpSpPr>
            <p:cNvPr id="214" name="Group 216"/>
            <p:cNvGrpSpPr>
              <a:grpSpLocks/>
            </p:cNvGrpSpPr>
            <p:nvPr/>
          </p:nvGrpSpPr>
          <p:grpSpPr bwMode="auto">
            <a:xfrm>
              <a:off x="576" y="1008"/>
              <a:ext cx="576" cy="403"/>
              <a:chOff x="547" y="749"/>
              <a:chExt cx="576" cy="403"/>
            </a:xfrm>
          </p:grpSpPr>
          <p:sp>
            <p:nvSpPr>
              <p:cNvPr id="221" name="Rectangle 217"/>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vert="eaVert" wrap="none" anchor="ctr"/>
              <a:lstStyle/>
              <a:p>
                <a:pPr eaLnBrk="1" hangingPunct="1"/>
                <a:endParaRPr lang="en-US" sz="2000" dirty="0">
                  <a:latin typeface="Arial" charset="0"/>
                </a:endParaRPr>
              </a:p>
            </p:txBody>
          </p:sp>
          <p:sp>
            <p:nvSpPr>
              <p:cNvPr id="222" name="Rectangle 218"/>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vert="eaVert" wrap="none" anchor="ctr"/>
              <a:lstStyle/>
              <a:p>
                <a:pPr eaLnBrk="1" hangingPunct="1"/>
                <a:endParaRPr lang="en-US" sz="2000" dirty="0">
                  <a:latin typeface="Arial" charset="0"/>
                </a:endParaRPr>
              </a:p>
            </p:txBody>
          </p:sp>
          <p:sp>
            <p:nvSpPr>
              <p:cNvPr id="223" name="Text Box 219"/>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215" name="Group 220"/>
            <p:cNvGrpSpPr>
              <a:grpSpLocks/>
            </p:cNvGrpSpPr>
            <p:nvPr/>
          </p:nvGrpSpPr>
          <p:grpSpPr bwMode="auto">
            <a:xfrm>
              <a:off x="634" y="1094"/>
              <a:ext cx="461" cy="29"/>
              <a:chOff x="605" y="806"/>
              <a:chExt cx="461" cy="29"/>
            </a:xfrm>
          </p:grpSpPr>
          <p:sp>
            <p:nvSpPr>
              <p:cNvPr id="219" name="Oval 221"/>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vert="eaVert" wrap="none" anchor="ctr"/>
              <a:lstStyle/>
              <a:p>
                <a:pPr eaLnBrk="1" hangingPunct="1"/>
                <a:endParaRPr lang="en-US" sz="2000" dirty="0">
                  <a:latin typeface="Arial" charset="0"/>
                </a:endParaRPr>
              </a:p>
            </p:txBody>
          </p:sp>
          <p:sp>
            <p:nvSpPr>
              <p:cNvPr id="220" name="Oval 222"/>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vert="eaVert" wrap="none" anchor="ctr"/>
              <a:lstStyle/>
              <a:p>
                <a:pPr eaLnBrk="1" hangingPunct="1"/>
                <a:endParaRPr lang="en-US" sz="2000" dirty="0">
                  <a:latin typeface="Arial" charset="0"/>
                </a:endParaRPr>
              </a:p>
            </p:txBody>
          </p:sp>
        </p:grpSp>
        <p:sp>
          <p:nvSpPr>
            <p:cNvPr id="216" name="Line 223"/>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217" name="Line 224"/>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218" name="Line 225"/>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sp>
        <p:nvSpPr>
          <p:cNvPr id="224" name="Freeform 228"/>
          <p:cNvSpPr>
            <a:spLocks/>
          </p:cNvSpPr>
          <p:nvPr/>
        </p:nvSpPr>
        <p:spPr bwMode="auto">
          <a:xfrm>
            <a:off x="7476722" y="4447785"/>
            <a:ext cx="153988" cy="319088"/>
          </a:xfrm>
          <a:custGeom>
            <a:avLst/>
            <a:gdLst>
              <a:gd name="T0" fmla="*/ 2147483647 w 97"/>
              <a:gd name="T1" fmla="*/ 0 h 445"/>
              <a:gd name="T2" fmla="*/ 2147483647 w 97"/>
              <a:gd name="T3" fmla="*/ 2147483647 h 445"/>
              <a:gd name="T4" fmla="*/ 2147483647 w 97"/>
              <a:gd name="T5" fmla="*/ 2147483647 h 445"/>
              <a:gd name="T6" fmla="*/ 2147483647 w 97"/>
              <a:gd name="T7" fmla="*/ 2147483647 h 445"/>
              <a:gd name="T8" fmla="*/ 0 60000 65536"/>
              <a:gd name="T9" fmla="*/ 0 60000 65536"/>
              <a:gd name="T10" fmla="*/ 0 60000 65536"/>
              <a:gd name="T11" fmla="*/ 0 60000 65536"/>
              <a:gd name="T12" fmla="*/ 0 w 97"/>
              <a:gd name="T13" fmla="*/ 0 h 445"/>
              <a:gd name="T14" fmla="*/ 97 w 97"/>
              <a:gd name="T15" fmla="*/ 445 h 445"/>
            </a:gdLst>
            <a:ahLst/>
            <a:cxnLst>
              <a:cxn ang="T8">
                <a:pos x="T0" y="T1"/>
              </a:cxn>
              <a:cxn ang="T9">
                <a:pos x="T2" y="T3"/>
              </a:cxn>
              <a:cxn ang="T10">
                <a:pos x="T4" y="T5"/>
              </a:cxn>
              <a:cxn ang="T11">
                <a:pos x="T6" y="T7"/>
              </a:cxn>
            </a:cxnLst>
            <a:rect l="T12" t="T13" r="T14" b="T15"/>
            <a:pathLst>
              <a:path w="97" h="445">
                <a:moveTo>
                  <a:pt x="97" y="0"/>
                </a:moveTo>
                <a:cubicBezTo>
                  <a:pt x="65" y="52"/>
                  <a:pt x="33" y="105"/>
                  <a:pt x="19" y="156"/>
                </a:cubicBezTo>
                <a:cubicBezTo>
                  <a:pt x="5" y="207"/>
                  <a:pt x="0" y="256"/>
                  <a:pt x="12" y="304"/>
                </a:cubicBezTo>
                <a:cubicBezTo>
                  <a:pt x="24" y="352"/>
                  <a:pt x="57" y="398"/>
                  <a:pt x="90" y="445"/>
                </a:cubicBezTo>
              </a:path>
            </a:pathLst>
          </a:custGeom>
          <a:noFill/>
          <a:ln w="28575">
            <a:solidFill>
              <a:srgbClr val="0000FF"/>
            </a:solidFill>
            <a:round/>
            <a:headEnd/>
            <a:tailEnd/>
          </a:ln>
        </p:spPr>
        <p:txBody>
          <a:bodyPr wrap="none" anchor="ctr"/>
          <a:lstStyle/>
          <a:p>
            <a:pPr eaLnBrk="1" hangingPunct="1"/>
            <a:endParaRPr lang="en-US" dirty="0"/>
          </a:p>
        </p:txBody>
      </p:sp>
      <p:sp>
        <p:nvSpPr>
          <p:cNvPr id="225" name="Freeform 235"/>
          <p:cNvSpPr>
            <a:spLocks/>
          </p:cNvSpPr>
          <p:nvPr/>
        </p:nvSpPr>
        <p:spPr bwMode="auto">
          <a:xfrm>
            <a:off x="7243360" y="4100123"/>
            <a:ext cx="127000" cy="1019175"/>
          </a:xfrm>
          <a:custGeom>
            <a:avLst/>
            <a:gdLst>
              <a:gd name="T0" fmla="*/ 0 w 102"/>
              <a:gd name="T1" fmla="*/ 2147483647 h 642"/>
              <a:gd name="T2" fmla="*/ 2147483647 w 102"/>
              <a:gd name="T3" fmla="*/ 2147483647 h 642"/>
              <a:gd name="T4" fmla="*/ 2147483647 w 102"/>
              <a:gd name="T5" fmla="*/ 2147483647 h 642"/>
              <a:gd name="T6" fmla="*/ 2147483647 w 102"/>
              <a:gd name="T7" fmla="*/ 0 h 642"/>
              <a:gd name="T8" fmla="*/ 0 60000 65536"/>
              <a:gd name="T9" fmla="*/ 0 60000 65536"/>
              <a:gd name="T10" fmla="*/ 0 60000 65536"/>
              <a:gd name="T11" fmla="*/ 0 60000 65536"/>
              <a:gd name="T12" fmla="*/ 0 w 102"/>
              <a:gd name="T13" fmla="*/ 0 h 642"/>
              <a:gd name="T14" fmla="*/ 102 w 102"/>
              <a:gd name="T15" fmla="*/ 642 h 642"/>
            </a:gdLst>
            <a:ahLst/>
            <a:cxnLst>
              <a:cxn ang="T8">
                <a:pos x="T0" y="T1"/>
              </a:cxn>
              <a:cxn ang="T9">
                <a:pos x="T2" y="T3"/>
              </a:cxn>
              <a:cxn ang="T10">
                <a:pos x="T4" y="T5"/>
              </a:cxn>
              <a:cxn ang="T11">
                <a:pos x="T6" y="T7"/>
              </a:cxn>
            </a:cxnLst>
            <a:rect l="T12" t="T13" r="T14" b="T15"/>
            <a:pathLst>
              <a:path w="102" h="642">
                <a:moveTo>
                  <a:pt x="0" y="642"/>
                </a:moveTo>
                <a:lnTo>
                  <a:pt x="102" y="618"/>
                </a:lnTo>
                <a:lnTo>
                  <a:pt x="102" y="54"/>
                </a:lnTo>
                <a:lnTo>
                  <a:pt x="6" y="0"/>
                </a:lnTo>
              </a:path>
            </a:pathLst>
          </a:custGeom>
          <a:noFill/>
          <a:ln w="28575">
            <a:solidFill>
              <a:srgbClr val="0000FF"/>
            </a:solidFill>
            <a:round/>
            <a:headEnd/>
            <a:tailEnd/>
          </a:ln>
        </p:spPr>
        <p:txBody>
          <a:bodyPr/>
          <a:lstStyle/>
          <a:p>
            <a:pPr eaLnBrk="1" hangingPunct="1"/>
            <a:endParaRPr lang="en-US" dirty="0"/>
          </a:p>
        </p:txBody>
      </p:sp>
      <p:sp>
        <p:nvSpPr>
          <p:cNvPr id="226" name="Freeform 236"/>
          <p:cNvSpPr>
            <a:spLocks/>
          </p:cNvSpPr>
          <p:nvPr/>
        </p:nvSpPr>
        <p:spPr bwMode="auto">
          <a:xfrm flipH="1">
            <a:off x="5471710" y="3368285"/>
            <a:ext cx="85725" cy="352425"/>
          </a:xfrm>
          <a:custGeom>
            <a:avLst/>
            <a:gdLst>
              <a:gd name="T0" fmla="*/ 0 w 54"/>
              <a:gd name="T1" fmla="*/ 0 h 222"/>
              <a:gd name="T2" fmla="*/ 2147483647 w 54"/>
              <a:gd name="T3" fmla="*/ 2147483647 h 222"/>
              <a:gd name="T4" fmla="*/ 0 w 54"/>
              <a:gd name="T5" fmla="*/ 2147483647 h 222"/>
              <a:gd name="T6" fmla="*/ 0 60000 65536"/>
              <a:gd name="T7" fmla="*/ 0 60000 65536"/>
              <a:gd name="T8" fmla="*/ 0 60000 65536"/>
              <a:gd name="T9" fmla="*/ 0 w 54"/>
              <a:gd name="T10" fmla="*/ 0 h 222"/>
              <a:gd name="T11" fmla="*/ 54 w 54"/>
              <a:gd name="T12" fmla="*/ 222 h 222"/>
            </a:gdLst>
            <a:ahLst/>
            <a:cxnLst>
              <a:cxn ang="T6">
                <a:pos x="T0" y="T1"/>
              </a:cxn>
              <a:cxn ang="T7">
                <a:pos x="T2" y="T3"/>
              </a:cxn>
              <a:cxn ang="T8">
                <a:pos x="T4" y="T5"/>
              </a:cxn>
            </a:cxnLst>
            <a:rect l="T9" t="T10" r="T11" b="T12"/>
            <a:pathLst>
              <a:path w="54" h="222">
                <a:moveTo>
                  <a:pt x="0" y="0"/>
                </a:moveTo>
                <a:cubicBezTo>
                  <a:pt x="27" y="35"/>
                  <a:pt x="54" y="71"/>
                  <a:pt x="54" y="108"/>
                </a:cubicBezTo>
                <a:cubicBezTo>
                  <a:pt x="54" y="145"/>
                  <a:pt x="27" y="183"/>
                  <a:pt x="0" y="222"/>
                </a:cubicBezTo>
              </a:path>
            </a:pathLst>
          </a:custGeom>
          <a:noFill/>
          <a:ln w="28575">
            <a:solidFill>
              <a:srgbClr val="0000FF"/>
            </a:solidFill>
            <a:round/>
            <a:headEnd/>
            <a:tailEnd/>
          </a:ln>
        </p:spPr>
        <p:txBody>
          <a:bodyPr/>
          <a:lstStyle/>
          <a:p>
            <a:pPr eaLnBrk="1" hangingPunct="1"/>
            <a:endParaRPr lang="en-US" dirty="0"/>
          </a:p>
        </p:txBody>
      </p:sp>
      <p:sp>
        <p:nvSpPr>
          <p:cNvPr id="227" name="Freeform 237"/>
          <p:cNvSpPr>
            <a:spLocks/>
          </p:cNvSpPr>
          <p:nvPr/>
        </p:nvSpPr>
        <p:spPr bwMode="auto">
          <a:xfrm rot="5400000" flipV="1">
            <a:off x="6440878" y="2981730"/>
            <a:ext cx="187325" cy="588962"/>
          </a:xfrm>
          <a:custGeom>
            <a:avLst/>
            <a:gdLst>
              <a:gd name="T0" fmla="*/ 0 w 216"/>
              <a:gd name="T1" fmla="*/ 2147483647 h 198"/>
              <a:gd name="T2" fmla="*/ 2147483647 w 216"/>
              <a:gd name="T3" fmla="*/ 2147483647 h 198"/>
              <a:gd name="T4" fmla="*/ 2147483647 w 216"/>
              <a:gd name="T5" fmla="*/ 0 h 198"/>
              <a:gd name="T6" fmla="*/ 0 60000 65536"/>
              <a:gd name="T7" fmla="*/ 0 60000 65536"/>
              <a:gd name="T8" fmla="*/ 0 60000 65536"/>
              <a:gd name="T9" fmla="*/ 0 w 216"/>
              <a:gd name="T10" fmla="*/ 0 h 198"/>
              <a:gd name="T11" fmla="*/ 216 w 216"/>
              <a:gd name="T12" fmla="*/ 198 h 198"/>
            </a:gdLst>
            <a:ahLst/>
            <a:cxnLst>
              <a:cxn ang="T6">
                <a:pos x="T0" y="T1"/>
              </a:cxn>
              <a:cxn ang="T7">
                <a:pos x="T2" y="T3"/>
              </a:cxn>
              <a:cxn ang="T8">
                <a:pos x="T4" y="T5"/>
              </a:cxn>
            </a:cxnLst>
            <a:rect l="T9" t="T10" r="T11" b="T12"/>
            <a:pathLst>
              <a:path w="216" h="198">
                <a:moveTo>
                  <a:pt x="0" y="198"/>
                </a:moveTo>
                <a:lnTo>
                  <a:pt x="102" y="30"/>
                </a:lnTo>
                <a:lnTo>
                  <a:pt x="216" y="0"/>
                </a:lnTo>
              </a:path>
            </a:pathLst>
          </a:custGeom>
          <a:noFill/>
          <a:ln w="28575">
            <a:solidFill>
              <a:srgbClr val="0000FF"/>
            </a:solidFill>
            <a:round/>
            <a:headEnd/>
            <a:tailEnd/>
          </a:ln>
        </p:spPr>
        <p:txBody>
          <a:bodyPr/>
          <a:lstStyle/>
          <a:p>
            <a:pPr eaLnBrk="1" hangingPunct="1"/>
            <a:endParaRPr lang="en-US" dirty="0"/>
          </a:p>
        </p:txBody>
      </p:sp>
      <p:sp>
        <p:nvSpPr>
          <p:cNvPr id="228" name="Freeform 238"/>
          <p:cNvSpPr>
            <a:spLocks/>
          </p:cNvSpPr>
          <p:nvPr/>
        </p:nvSpPr>
        <p:spPr bwMode="auto">
          <a:xfrm flipH="1">
            <a:off x="6230535" y="3744523"/>
            <a:ext cx="342900" cy="350837"/>
          </a:xfrm>
          <a:custGeom>
            <a:avLst/>
            <a:gdLst>
              <a:gd name="T0" fmla="*/ 0 w 216"/>
              <a:gd name="T1" fmla="*/ 2147483647 h 198"/>
              <a:gd name="T2" fmla="*/ 2147483647 w 216"/>
              <a:gd name="T3" fmla="*/ 2147483647 h 198"/>
              <a:gd name="T4" fmla="*/ 2147483647 w 216"/>
              <a:gd name="T5" fmla="*/ 0 h 198"/>
              <a:gd name="T6" fmla="*/ 0 60000 65536"/>
              <a:gd name="T7" fmla="*/ 0 60000 65536"/>
              <a:gd name="T8" fmla="*/ 0 60000 65536"/>
              <a:gd name="T9" fmla="*/ 0 w 216"/>
              <a:gd name="T10" fmla="*/ 0 h 198"/>
              <a:gd name="T11" fmla="*/ 216 w 216"/>
              <a:gd name="T12" fmla="*/ 198 h 198"/>
            </a:gdLst>
            <a:ahLst/>
            <a:cxnLst>
              <a:cxn ang="T6">
                <a:pos x="T0" y="T1"/>
              </a:cxn>
              <a:cxn ang="T7">
                <a:pos x="T2" y="T3"/>
              </a:cxn>
              <a:cxn ang="T8">
                <a:pos x="T4" y="T5"/>
              </a:cxn>
            </a:cxnLst>
            <a:rect l="T9" t="T10" r="T11" b="T12"/>
            <a:pathLst>
              <a:path w="216" h="198">
                <a:moveTo>
                  <a:pt x="0" y="198"/>
                </a:moveTo>
                <a:lnTo>
                  <a:pt x="102" y="30"/>
                </a:lnTo>
                <a:lnTo>
                  <a:pt x="216" y="0"/>
                </a:lnTo>
              </a:path>
            </a:pathLst>
          </a:custGeom>
          <a:noFill/>
          <a:ln w="28575">
            <a:solidFill>
              <a:srgbClr val="0000FF"/>
            </a:solidFill>
            <a:round/>
            <a:headEnd/>
            <a:tailEnd/>
          </a:ln>
        </p:spPr>
        <p:txBody>
          <a:bodyPr/>
          <a:lstStyle/>
          <a:p>
            <a:pPr eaLnBrk="1" hangingPunct="1"/>
            <a:endParaRPr lang="en-US" dirty="0"/>
          </a:p>
        </p:txBody>
      </p:sp>
      <p:sp>
        <p:nvSpPr>
          <p:cNvPr id="229" name="Freeform 239"/>
          <p:cNvSpPr>
            <a:spLocks/>
          </p:cNvSpPr>
          <p:nvPr/>
        </p:nvSpPr>
        <p:spPr bwMode="auto">
          <a:xfrm flipV="1">
            <a:off x="6238472" y="4760523"/>
            <a:ext cx="342900" cy="350837"/>
          </a:xfrm>
          <a:custGeom>
            <a:avLst/>
            <a:gdLst>
              <a:gd name="T0" fmla="*/ 0 w 216"/>
              <a:gd name="T1" fmla="*/ 2147483647 h 198"/>
              <a:gd name="T2" fmla="*/ 2147483647 w 216"/>
              <a:gd name="T3" fmla="*/ 2147483647 h 198"/>
              <a:gd name="T4" fmla="*/ 2147483647 w 216"/>
              <a:gd name="T5" fmla="*/ 0 h 198"/>
              <a:gd name="T6" fmla="*/ 0 60000 65536"/>
              <a:gd name="T7" fmla="*/ 0 60000 65536"/>
              <a:gd name="T8" fmla="*/ 0 60000 65536"/>
              <a:gd name="T9" fmla="*/ 0 w 216"/>
              <a:gd name="T10" fmla="*/ 0 h 198"/>
              <a:gd name="T11" fmla="*/ 216 w 216"/>
              <a:gd name="T12" fmla="*/ 198 h 198"/>
            </a:gdLst>
            <a:ahLst/>
            <a:cxnLst>
              <a:cxn ang="T6">
                <a:pos x="T0" y="T1"/>
              </a:cxn>
              <a:cxn ang="T7">
                <a:pos x="T2" y="T3"/>
              </a:cxn>
              <a:cxn ang="T8">
                <a:pos x="T4" y="T5"/>
              </a:cxn>
            </a:cxnLst>
            <a:rect l="T9" t="T10" r="T11" b="T12"/>
            <a:pathLst>
              <a:path w="216" h="198">
                <a:moveTo>
                  <a:pt x="0" y="198"/>
                </a:moveTo>
                <a:lnTo>
                  <a:pt x="102" y="30"/>
                </a:lnTo>
                <a:lnTo>
                  <a:pt x="216" y="0"/>
                </a:lnTo>
              </a:path>
            </a:pathLst>
          </a:custGeom>
          <a:noFill/>
          <a:ln w="28575">
            <a:solidFill>
              <a:srgbClr val="0000FF"/>
            </a:solidFill>
            <a:round/>
            <a:headEnd/>
            <a:tailEnd/>
          </a:ln>
        </p:spPr>
        <p:txBody>
          <a:bodyPr/>
          <a:lstStyle/>
          <a:p>
            <a:pPr eaLnBrk="1" hangingPunct="1"/>
            <a:endParaRPr lang="en-US" dirty="0"/>
          </a:p>
        </p:txBody>
      </p:sp>
      <p:sp>
        <p:nvSpPr>
          <p:cNvPr id="230" name="Text Box 240"/>
          <p:cNvSpPr txBox="1">
            <a:spLocks noChangeArrowheads="1"/>
          </p:cNvSpPr>
          <p:nvPr/>
        </p:nvSpPr>
        <p:spPr bwMode="auto">
          <a:xfrm>
            <a:off x="5836835" y="5363773"/>
            <a:ext cx="149225" cy="258762"/>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a:t>
            </a:r>
          </a:p>
        </p:txBody>
      </p:sp>
      <p:sp>
        <p:nvSpPr>
          <p:cNvPr id="231" name="Text Box 241"/>
          <p:cNvSpPr txBox="1">
            <a:spLocks noChangeArrowheads="1"/>
          </p:cNvSpPr>
          <p:nvPr/>
        </p:nvSpPr>
        <p:spPr bwMode="auto">
          <a:xfrm>
            <a:off x="6838547" y="5747948"/>
            <a:ext cx="149225" cy="258762"/>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3</a:t>
            </a:r>
          </a:p>
        </p:txBody>
      </p:sp>
      <p:sp>
        <p:nvSpPr>
          <p:cNvPr id="232" name="Text Box 242"/>
          <p:cNvSpPr txBox="1">
            <a:spLocks noChangeArrowheads="1"/>
          </p:cNvSpPr>
          <p:nvPr/>
        </p:nvSpPr>
        <p:spPr bwMode="auto">
          <a:xfrm>
            <a:off x="5836835" y="6060685"/>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2</a:t>
            </a:r>
          </a:p>
        </p:txBody>
      </p:sp>
      <p:sp>
        <p:nvSpPr>
          <p:cNvPr id="233" name="Text Box 243"/>
          <p:cNvSpPr txBox="1">
            <a:spLocks noChangeArrowheads="1"/>
          </p:cNvSpPr>
          <p:nvPr/>
        </p:nvSpPr>
        <p:spPr bwMode="auto">
          <a:xfrm>
            <a:off x="7906935" y="5174860"/>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4</a:t>
            </a:r>
          </a:p>
        </p:txBody>
      </p:sp>
      <p:sp>
        <p:nvSpPr>
          <p:cNvPr id="234" name="Text Box 244"/>
          <p:cNvSpPr txBox="1">
            <a:spLocks noChangeArrowheads="1"/>
          </p:cNvSpPr>
          <p:nvPr/>
        </p:nvSpPr>
        <p:spPr bwMode="auto">
          <a:xfrm>
            <a:off x="7906935" y="3817548"/>
            <a:ext cx="149225" cy="258762"/>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5</a:t>
            </a:r>
          </a:p>
        </p:txBody>
      </p:sp>
      <p:sp>
        <p:nvSpPr>
          <p:cNvPr id="235" name="Text Box 245"/>
          <p:cNvSpPr txBox="1">
            <a:spLocks noChangeArrowheads="1"/>
          </p:cNvSpPr>
          <p:nvPr/>
        </p:nvSpPr>
        <p:spPr bwMode="auto">
          <a:xfrm>
            <a:off x="6838547" y="4347773"/>
            <a:ext cx="149225" cy="258762"/>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9</a:t>
            </a:r>
          </a:p>
        </p:txBody>
      </p:sp>
      <p:sp>
        <p:nvSpPr>
          <p:cNvPr id="236" name="Text Box 246"/>
          <p:cNvSpPr txBox="1">
            <a:spLocks noChangeArrowheads="1"/>
          </p:cNvSpPr>
          <p:nvPr/>
        </p:nvSpPr>
        <p:spPr bwMode="auto">
          <a:xfrm>
            <a:off x="5836835" y="3277798"/>
            <a:ext cx="149225" cy="258762"/>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7</a:t>
            </a:r>
          </a:p>
        </p:txBody>
      </p:sp>
      <p:sp>
        <p:nvSpPr>
          <p:cNvPr id="237" name="Text Box 247"/>
          <p:cNvSpPr txBox="1">
            <a:spLocks noChangeArrowheads="1"/>
          </p:cNvSpPr>
          <p:nvPr/>
        </p:nvSpPr>
        <p:spPr bwMode="auto">
          <a:xfrm>
            <a:off x="5836835" y="3573073"/>
            <a:ext cx="149225" cy="258762"/>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8</a:t>
            </a:r>
          </a:p>
        </p:txBody>
      </p:sp>
      <p:sp>
        <p:nvSpPr>
          <p:cNvPr id="238" name="Text Box 248"/>
          <p:cNvSpPr txBox="1">
            <a:spLocks noChangeArrowheads="1"/>
          </p:cNvSpPr>
          <p:nvPr/>
        </p:nvSpPr>
        <p:spPr bwMode="auto">
          <a:xfrm>
            <a:off x="5836835" y="4668448"/>
            <a:ext cx="149225" cy="258762"/>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11</a:t>
            </a:r>
          </a:p>
        </p:txBody>
      </p:sp>
      <p:sp>
        <p:nvSpPr>
          <p:cNvPr id="239" name="Text Box 249"/>
          <p:cNvSpPr txBox="1">
            <a:spLocks noChangeArrowheads="1"/>
          </p:cNvSpPr>
          <p:nvPr/>
        </p:nvSpPr>
        <p:spPr bwMode="auto">
          <a:xfrm>
            <a:off x="6838547" y="3647685"/>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6</a:t>
            </a:r>
          </a:p>
        </p:txBody>
      </p:sp>
      <p:sp>
        <p:nvSpPr>
          <p:cNvPr id="240" name="Text Box 250"/>
          <p:cNvSpPr txBox="1">
            <a:spLocks noChangeArrowheads="1"/>
          </p:cNvSpPr>
          <p:nvPr/>
        </p:nvSpPr>
        <p:spPr bwMode="auto">
          <a:xfrm>
            <a:off x="6838547" y="5047860"/>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10</a:t>
            </a:r>
          </a:p>
        </p:txBody>
      </p:sp>
      <p:sp>
        <p:nvSpPr>
          <p:cNvPr id="241" name="Freeform 252"/>
          <p:cNvSpPr>
            <a:spLocks/>
          </p:cNvSpPr>
          <p:nvPr/>
        </p:nvSpPr>
        <p:spPr bwMode="auto">
          <a:xfrm>
            <a:off x="5551085" y="5135173"/>
            <a:ext cx="828675" cy="693737"/>
          </a:xfrm>
          <a:custGeom>
            <a:avLst/>
            <a:gdLst>
              <a:gd name="T0" fmla="*/ 2147483647 w 522"/>
              <a:gd name="T1" fmla="*/ 0 h 437"/>
              <a:gd name="T2" fmla="*/ 2147483647 w 522"/>
              <a:gd name="T3" fmla="*/ 2147483647 h 437"/>
              <a:gd name="T4" fmla="*/ 2147483647 w 522"/>
              <a:gd name="T5" fmla="*/ 2147483647 h 437"/>
              <a:gd name="T6" fmla="*/ 2147483647 w 522"/>
              <a:gd name="T7" fmla="*/ 2147483647 h 437"/>
              <a:gd name="T8" fmla="*/ 2147483647 w 522"/>
              <a:gd name="T9" fmla="*/ 2147483647 h 437"/>
              <a:gd name="T10" fmla="*/ 0 w 522"/>
              <a:gd name="T11" fmla="*/ 2147483647 h 437"/>
              <a:gd name="T12" fmla="*/ 0 60000 65536"/>
              <a:gd name="T13" fmla="*/ 0 60000 65536"/>
              <a:gd name="T14" fmla="*/ 0 60000 65536"/>
              <a:gd name="T15" fmla="*/ 0 60000 65536"/>
              <a:gd name="T16" fmla="*/ 0 60000 65536"/>
              <a:gd name="T17" fmla="*/ 0 60000 65536"/>
              <a:gd name="T18" fmla="*/ 0 w 522"/>
              <a:gd name="T19" fmla="*/ 0 h 437"/>
              <a:gd name="T20" fmla="*/ 522 w 522"/>
              <a:gd name="T21" fmla="*/ 437 h 437"/>
            </a:gdLst>
            <a:ahLst/>
            <a:cxnLst>
              <a:cxn ang="T12">
                <a:pos x="T0" y="T1"/>
              </a:cxn>
              <a:cxn ang="T13">
                <a:pos x="T2" y="T3"/>
              </a:cxn>
              <a:cxn ang="T14">
                <a:pos x="T4" y="T5"/>
              </a:cxn>
              <a:cxn ang="T15">
                <a:pos x="T6" y="T7"/>
              </a:cxn>
              <a:cxn ang="T16">
                <a:pos x="T8" y="T9"/>
              </a:cxn>
              <a:cxn ang="T17">
                <a:pos x="T10" y="T11"/>
              </a:cxn>
            </a:cxnLst>
            <a:rect l="T18" t="T19" r="T20" b="T21"/>
            <a:pathLst>
              <a:path w="522" h="437">
                <a:moveTo>
                  <a:pt x="444" y="0"/>
                </a:moveTo>
                <a:lnTo>
                  <a:pt x="522" y="55"/>
                </a:lnTo>
                <a:lnTo>
                  <a:pt x="522" y="185"/>
                </a:lnTo>
                <a:lnTo>
                  <a:pt x="427" y="274"/>
                </a:lnTo>
                <a:lnTo>
                  <a:pt x="132" y="274"/>
                </a:lnTo>
                <a:lnTo>
                  <a:pt x="0" y="437"/>
                </a:lnTo>
              </a:path>
            </a:pathLst>
          </a:custGeom>
          <a:noFill/>
          <a:ln w="28575">
            <a:solidFill>
              <a:srgbClr val="0000FF"/>
            </a:solidFill>
            <a:round/>
            <a:headEnd/>
            <a:tailEnd/>
          </a:ln>
        </p:spPr>
        <p:txBody>
          <a:bodyPr wrap="none" anchor="ctr"/>
          <a:lstStyle/>
          <a:p>
            <a:pPr eaLnBrk="1" hangingPunct="1"/>
            <a:endParaRPr lang="en-US" dirty="0"/>
          </a:p>
        </p:txBody>
      </p:sp>
      <p:sp>
        <p:nvSpPr>
          <p:cNvPr id="242" name="Freeform 253"/>
          <p:cNvSpPr>
            <a:spLocks noChangeArrowheads="1"/>
          </p:cNvSpPr>
          <p:nvPr/>
        </p:nvSpPr>
        <p:spPr bwMode="auto">
          <a:xfrm>
            <a:off x="1679172" y="3723885"/>
            <a:ext cx="868363" cy="314325"/>
          </a:xfrm>
          <a:custGeom>
            <a:avLst/>
            <a:gdLst>
              <a:gd name="T0" fmla="*/ 0 w 868218"/>
              <a:gd name="T1" fmla="*/ 9253 h 314036"/>
              <a:gd name="T2" fmla="*/ 212506 w 868218"/>
              <a:gd name="T3" fmla="*/ 0 h 314036"/>
              <a:gd name="T4" fmla="*/ 683719 w 868218"/>
              <a:gd name="T5" fmla="*/ 314614 h 314036"/>
              <a:gd name="T6" fmla="*/ 868508 w 868218"/>
              <a:gd name="T7" fmla="*/ 314614 h 314036"/>
              <a:gd name="T8" fmla="*/ 0 60000 65536"/>
              <a:gd name="T9" fmla="*/ 0 60000 65536"/>
              <a:gd name="T10" fmla="*/ 0 60000 65536"/>
              <a:gd name="T11" fmla="*/ 0 60000 65536"/>
              <a:gd name="T12" fmla="*/ 0 w 868218"/>
              <a:gd name="T13" fmla="*/ 0 h 314036"/>
              <a:gd name="T14" fmla="*/ 868218 w 868218"/>
              <a:gd name="T15" fmla="*/ 314036 h 314036"/>
            </a:gdLst>
            <a:ahLst/>
            <a:cxnLst>
              <a:cxn ang="T8">
                <a:pos x="T0" y="T1"/>
              </a:cxn>
              <a:cxn ang="T9">
                <a:pos x="T2" y="T3"/>
              </a:cxn>
              <a:cxn ang="T10">
                <a:pos x="T4" y="T5"/>
              </a:cxn>
              <a:cxn ang="T11">
                <a:pos x="T6" y="T7"/>
              </a:cxn>
            </a:cxnLst>
            <a:rect l="T12" t="T13" r="T14" b="T15"/>
            <a:pathLst>
              <a:path w="868218" h="314036">
                <a:moveTo>
                  <a:pt x="0" y="9236"/>
                </a:moveTo>
                <a:lnTo>
                  <a:pt x="212436" y="0"/>
                </a:lnTo>
                <a:lnTo>
                  <a:pt x="683491" y="314036"/>
                </a:lnTo>
                <a:lnTo>
                  <a:pt x="868218" y="314036"/>
                </a:lnTo>
              </a:path>
            </a:pathLst>
          </a:custGeom>
          <a:noFill/>
          <a:ln w="31750">
            <a:solidFill>
              <a:srgbClr val="0000FF"/>
            </a:solidFill>
            <a:miter lim="800000"/>
            <a:headEnd/>
            <a:tailEnd/>
          </a:ln>
        </p:spPr>
        <p:txBody>
          <a:bodyPr anchor="ctr"/>
          <a:lstStyle/>
          <a:p>
            <a:pPr eaLnBrk="1" hangingPunct="1"/>
            <a:endParaRPr lang="en-US" dirty="0"/>
          </a:p>
        </p:txBody>
      </p:sp>
      <p:sp>
        <p:nvSpPr>
          <p:cNvPr id="243" name="Freeform 252"/>
          <p:cNvSpPr>
            <a:spLocks/>
          </p:cNvSpPr>
          <p:nvPr/>
        </p:nvSpPr>
        <p:spPr bwMode="auto">
          <a:xfrm flipH="1" flipV="1">
            <a:off x="2415772" y="4041385"/>
            <a:ext cx="828675" cy="693738"/>
          </a:xfrm>
          <a:custGeom>
            <a:avLst/>
            <a:gdLst>
              <a:gd name="T0" fmla="*/ 2147483647 w 522"/>
              <a:gd name="T1" fmla="*/ 0 h 437"/>
              <a:gd name="T2" fmla="*/ 2147483647 w 522"/>
              <a:gd name="T3" fmla="*/ 2147483647 h 437"/>
              <a:gd name="T4" fmla="*/ 2147483647 w 522"/>
              <a:gd name="T5" fmla="*/ 2147483647 h 437"/>
              <a:gd name="T6" fmla="*/ 2147483647 w 522"/>
              <a:gd name="T7" fmla="*/ 2147483647 h 437"/>
              <a:gd name="T8" fmla="*/ 2147483647 w 522"/>
              <a:gd name="T9" fmla="*/ 2147483647 h 437"/>
              <a:gd name="T10" fmla="*/ 0 w 522"/>
              <a:gd name="T11" fmla="*/ 2147483647 h 437"/>
              <a:gd name="T12" fmla="*/ 0 60000 65536"/>
              <a:gd name="T13" fmla="*/ 0 60000 65536"/>
              <a:gd name="T14" fmla="*/ 0 60000 65536"/>
              <a:gd name="T15" fmla="*/ 0 60000 65536"/>
              <a:gd name="T16" fmla="*/ 0 60000 65536"/>
              <a:gd name="T17" fmla="*/ 0 60000 65536"/>
              <a:gd name="T18" fmla="*/ 0 w 522"/>
              <a:gd name="T19" fmla="*/ 0 h 437"/>
              <a:gd name="T20" fmla="*/ 522 w 522"/>
              <a:gd name="T21" fmla="*/ 437 h 437"/>
            </a:gdLst>
            <a:ahLst/>
            <a:cxnLst>
              <a:cxn ang="T12">
                <a:pos x="T0" y="T1"/>
              </a:cxn>
              <a:cxn ang="T13">
                <a:pos x="T2" y="T3"/>
              </a:cxn>
              <a:cxn ang="T14">
                <a:pos x="T4" y="T5"/>
              </a:cxn>
              <a:cxn ang="T15">
                <a:pos x="T6" y="T7"/>
              </a:cxn>
              <a:cxn ang="T16">
                <a:pos x="T8" y="T9"/>
              </a:cxn>
              <a:cxn ang="T17">
                <a:pos x="T10" y="T11"/>
              </a:cxn>
            </a:cxnLst>
            <a:rect l="T18" t="T19" r="T20" b="T21"/>
            <a:pathLst>
              <a:path w="522" h="437">
                <a:moveTo>
                  <a:pt x="444" y="0"/>
                </a:moveTo>
                <a:lnTo>
                  <a:pt x="522" y="55"/>
                </a:lnTo>
                <a:lnTo>
                  <a:pt x="522" y="185"/>
                </a:lnTo>
                <a:lnTo>
                  <a:pt x="427" y="274"/>
                </a:lnTo>
                <a:lnTo>
                  <a:pt x="132" y="274"/>
                </a:lnTo>
                <a:lnTo>
                  <a:pt x="0" y="437"/>
                </a:lnTo>
              </a:path>
            </a:pathLst>
          </a:custGeom>
          <a:noFill/>
          <a:ln w="28575">
            <a:solidFill>
              <a:srgbClr val="0000FF"/>
            </a:solidFill>
            <a:round/>
            <a:headEnd/>
            <a:tailEnd/>
          </a:ln>
        </p:spPr>
        <p:txBody>
          <a:bodyPr wrap="none" anchor="ctr"/>
          <a:lstStyle/>
          <a:p>
            <a:pPr eaLnBrk="1" hangingPunct="1"/>
            <a:endParaRPr lang="en-US" dirty="0"/>
          </a:p>
        </p:txBody>
      </p:sp>
      <p:sp>
        <p:nvSpPr>
          <p:cNvPr id="244" name="Freeform 250"/>
          <p:cNvSpPr>
            <a:spLocks/>
          </p:cNvSpPr>
          <p:nvPr/>
        </p:nvSpPr>
        <p:spPr bwMode="auto">
          <a:xfrm>
            <a:off x="2285597" y="4193785"/>
            <a:ext cx="3263900" cy="927100"/>
          </a:xfrm>
          <a:custGeom>
            <a:avLst/>
            <a:gdLst>
              <a:gd name="T0" fmla="*/ 2147483647 w 2056"/>
              <a:gd name="T1" fmla="*/ 2147483647 h 584"/>
              <a:gd name="T2" fmla="*/ 2147483647 w 2056"/>
              <a:gd name="T3" fmla="*/ 2147483647 h 584"/>
              <a:gd name="T4" fmla="*/ 2147483647 w 2056"/>
              <a:gd name="T5" fmla="*/ 2147483647 h 584"/>
              <a:gd name="T6" fmla="*/ 2147483647 w 2056"/>
              <a:gd name="T7" fmla="*/ 2147483647 h 584"/>
              <a:gd name="T8" fmla="*/ 2147483647 w 2056"/>
              <a:gd name="T9" fmla="*/ 2147483647 h 584"/>
              <a:gd name="T10" fmla="*/ 2147483647 w 2056"/>
              <a:gd name="T11" fmla="*/ 2147483647 h 584"/>
              <a:gd name="T12" fmla="*/ 2147483647 w 2056"/>
              <a:gd name="T13" fmla="*/ 2147483647 h 584"/>
              <a:gd name="T14" fmla="*/ 2147483647 w 2056"/>
              <a:gd name="T15" fmla="*/ 2147483647 h 584"/>
              <a:gd name="T16" fmla="*/ 2147483647 w 2056"/>
              <a:gd name="T17" fmla="*/ 2147483647 h 584"/>
              <a:gd name="T18" fmla="*/ 2147483647 w 2056"/>
              <a:gd name="T19" fmla="*/ 0 h 584"/>
              <a:gd name="T20" fmla="*/ 0 w 2056"/>
              <a:gd name="T21" fmla="*/ 2147483647 h 584"/>
              <a:gd name="T22" fmla="*/ 0 w 2056"/>
              <a:gd name="T23" fmla="*/ 2147483647 h 5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56"/>
              <a:gd name="T37" fmla="*/ 0 h 584"/>
              <a:gd name="T38" fmla="*/ 2056 w 2056"/>
              <a:gd name="T39" fmla="*/ 584 h 58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56" h="584">
                <a:moveTo>
                  <a:pt x="2056" y="584"/>
                </a:moveTo>
                <a:lnTo>
                  <a:pt x="1964" y="488"/>
                </a:lnTo>
                <a:lnTo>
                  <a:pt x="1964" y="424"/>
                </a:lnTo>
                <a:lnTo>
                  <a:pt x="1932" y="384"/>
                </a:lnTo>
                <a:lnTo>
                  <a:pt x="732" y="384"/>
                </a:lnTo>
                <a:lnTo>
                  <a:pt x="652" y="456"/>
                </a:lnTo>
                <a:lnTo>
                  <a:pt x="112" y="456"/>
                </a:lnTo>
                <a:lnTo>
                  <a:pt x="60" y="404"/>
                </a:lnTo>
                <a:lnTo>
                  <a:pt x="60" y="44"/>
                </a:lnTo>
                <a:lnTo>
                  <a:pt x="28" y="0"/>
                </a:lnTo>
                <a:lnTo>
                  <a:pt x="0" y="44"/>
                </a:lnTo>
                <a:lnTo>
                  <a:pt x="0" y="164"/>
                </a:lnTo>
              </a:path>
            </a:pathLst>
          </a:custGeom>
          <a:noFill/>
          <a:ln w="28575">
            <a:solidFill>
              <a:srgbClr val="0000FF"/>
            </a:solidFill>
            <a:round/>
            <a:headEnd/>
            <a:tailEnd/>
          </a:ln>
        </p:spPr>
        <p:txBody>
          <a:bodyPr wrap="none" anchor="ctr"/>
          <a:lstStyle/>
          <a:p>
            <a:pPr eaLnBrk="1" hangingPunct="1"/>
            <a:endParaRPr lang="en-US" dirty="0"/>
          </a:p>
        </p:txBody>
      </p:sp>
      <p:sp>
        <p:nvSpPr>
          <p:cNvPr id="245" name="Freeform 251"/>
          <p:cNvSpPr>
            <a:spLocks/>
          </p:cNvSpPr>
          <p:nvPr/>
        </p:nvSpPr>
        <p:spPr bwMode="auto">
          <a:xfrm>
            <a:off x="1682347" y="4193785"/>
            <a:ext cx="552450" cy="1301750"/>
          </a:xfrm>
          <a:custGeom>
            <a:avLst/>
            <a:gdLst>
              <a:gd name="T0" fmla="*/ 0 w 348"/>
              <a:gd name="T1" fmla="*/ 2147483647 h 820"/>
              <a:gd name="T2" fmla="*/ 2147483647 w 348"/>
              <a:gd name="T3" fmla="*/ 2147483647 h 820"/>
              <a:gd name="T4" fmla="*/ 2147483647 w 348"/>
              <a:gd name="T5" fmla="*/ 2147483647 h 820"/>
              <a:gd name="T6" fmla="*/ 2147483647 w 348"/>
              <a:gd name="T7" fmla="*/ 0 h 820"/>
              <a:gd name="T8" fmla="*/ 2147483647 w 348"/>
              <a:gd name="T9" fmla="*/ 2147483647 h 820"/>
              <a:gd name="T10" fmla="*/ 2147483647 w 348"/>
              <a:gd name="T11" fmla="*/ 2147483647 h 820"/>
              <a:gd name="T12" fmla="*/ 0 60000 65536"/>
              <a:gd name="T13" fmla="*/ 0 60000 65536"/>
              <a:gd name="T14" fmla="*/ 0 60000 65536"/>
              <a:gd name="T15" fmla="*/ 0 60000 65536"/>
              <a:gd name="T16" fmla="*/ 0 60000 65536"/>
              <a:gd name="T17" fmla="*/ 0 60000 65536"/>
              <a:gd name="T18" fmla="*/ 0 w 348"/>
              <a:gd name="T19" fmla="*/ 0 h 820"/>
              <a:gd name="T20" fmla="*/ 348 w 348"/>
              <a:gd name="T21" fmla="*/ 820 h 820"/>
            </a:gdLst>
            <a:ahLst/>
            <a:cxnLst>
              <a:cxn ang="T12">
                <a:pos x="T0" y="T1"/>
              </a:cxn>
              <a:cxn ang="T13">
                <a:pos x="T2" y="T3"/>
              </a:cxn>
              <a:cxn ang="T14">
                <a:pos x="T4" y="T5"/>
              </a:cxn>
              <a:cxn ang="T15">
                <a:pos x="T6" y="T7"/>
              </a:cxn>
              <a:cxn ang="T16">
                <a:pos x="T8" y="T9"/>
              </a:cxn>
              <a:cxn ang="T17">
                <a:pos x="T10" y="T11"/>
              </a:cxn>
            </a:cxnLst>
            <a:rect l="T18" t="T19" r="T20" b="T21"/>
            <a:pathLst>
              <a:path w="348" h="820">
                <a:moveTo>
                  <a:pt x="0" y="820"/>
                </a:moveTo>
                <a:lnTo>
                  <a:pt x="128" y="784"/>
                </a:lnTo>
                <a:lnTo>
                  <a:pt x="276" y="40"/>
                </a:lnTo>
                <a:lnTo>
                  <a:pt x="320" y="0"/>
                </a:lnTo>
                <a:lnTo>
                  <a:pt x="344" y="40"/>
                </a:lnTo>
                <a:lnTo>
                  <a:pt x="348" y="172"/>
                </a:lnTo>
              </a:path>
            </a:pathLst>
          </a:custGeom>
          <a:noFill/>
          <a:ln w="28575">
            <a:solidFill>
              <a:srgbClr val="0000FF"/>
            </a:solidFill>
            <a:round/>
            <a:headEnd/>
            <a:tailEnd/>
          </a:ln>
        </p:spPr>
        <p:txBody>
          <a:bodyPr wrap="none" anchor="ctr"/>
          <a:lstStyle/>
          <a:p>
            <a:pPr eaLnBrk="1" hangingPunct="1"/>
            <a:endParaRPr lang="en-US" dirty="0"/>
          </a:p>
        </p:txBody>
      </p:sp>
      <p:grpSp>
        <p:nvGrpSpPr>
          <p:cNvPr id="246" name="Group 188"/>
          <p:cNvGrpSpPr>
            <a:grpSpLocks/>
          </p:cNvGrpSpPr>
          <p:nvPr/>
        </p:nvGrpSpPr>
        <p:grpSpPr bwMode="auto">
          <a:xfrm>
            <a:off x="2191935" y="4371585"/>
            <a:ext cx="136525" cy="320675"/>
            <a:chOff x="1417" y="1938"/>
            <a:chExt cx="86" cy="288"/>
          </a:xfrm>
        </p:grpSpPr>
        <p:sp>
          <p:nvSpPr>
            <p:cNvPr id="247" name="Rectangle 189"/>
            <p:cNvSpPr>
              <a:spLocks noChangeArrowheads="1"/>
            </p:cNvSpPr>
            <p:nvPr/>
          </p:nvSpPr>
          <p:spPr bwMode="auto">
            <a:xfrm>
              <a:off x="1417" y="1938"/>
              <a:ext cx="86" cy="230"/>
            </a:xfrm>
            <a:prstGeom prst="rect">
              <a:avLst/>
            </a:prstGeom>
            <a:solidFill>
              <a:srgbClr val="FF0000"/>
            </a:solidFill>
            <a:ln w="9525">
              <a:solidFill>
                <a:schemeClr val="tx1"/>
              </a:solidFill>
              <a:miter lim="800000"/>
              <a:headEnd/>
              <a:tailEnd/>
            </a:ln>
          </p:spPr>
          <p:txBody>
            <a:bodyPr wrap="none" anchor="ctr"/>
            <a:lstStyle/>
            <a:p>
              <a:pPr eaLnBrk="1" hangingPunct="1"/>
              <a:endParaRPr lang="en-US" dirty="0"/>
            </a:p>
          </p:txBody>
        </p:sp>
        <p:sp>
          <p:nvSpPr>
            <p:cNvPr id="248" name="Rectangle 190"/>
            <p:cNvSpPr>
              <a:spLocks noChangeArrowheads="1"/>
            </p:cNvSpPr>
            <p:nvPr/>
          </p:nvSpPr>
          <p:spPr bwMode="auto">
            <a:xfrm>
              <a:off x="1417" y="2082"/>
              <a:ext cx="86" cy="144"/>
            </a:xfrm>
            <a:prstGeom prst="rect">
              <a:avLst/>
            </a:prstGeom>
            <a:solidFill>
              <a:srgbClr val="FF0000"/>
            </a:solidFill>
            <a:ln w="9525">
              <a:solidFill>
                <a:schemeClr val="tx1"/>
              </a:solidFill>
              <a:miter lim="800000"/>
              <a:headEnd/>
              <a:tailEnd/>
            </a:ln>
          </p:spPr>
          <p:txBody>
            <a:bodyPr wrap="none" anchor="ctr"/>
            <a:lstStyle/>
            <a:p>
              <a:pPr eaLnBrk="1" hangingPunct="1"/>
              <a:endParaRPr lang="en-US" dirty="0"/>
            </a:p>
          </p:txBody>
        </p:sp>
      </p:grpSp>
      <p:sp>
        <p:nvSpPr>
          <p:cNvPr id="249" name="Freeform 252"/>
          <p:cNvSpPr>
            <a:spLocks/>
          </p:cNvSpPr>
          <p:nvPr/>
        </p:nvSpPr>
        <p:spPr bwMode="auto">
          <a:xfrm>
            <a:off x="7244947" y="5393935"/>
            <a:ext cx="381000" cy="95250"/>
          </a:xfrm>
          <a:custGeom>
            <a:avLst/>
            <a:gdLst>
              <a:gd name="T0" fmla="*/ 0 w 240"/>
              <a:gd name="T1" fmla="*/ 2147483647 h 60"/>
              <a:gd name="T2" fmla="*/ 2147483647 w 240"/>
              <a:gd name="T3" fmla="*/ 0 h 60"/>
              <a:gd name="T4" fmla="*/ 2147483647 w 240"/>
              <a:gd name="T5" fmla="*/ 2147483647 h 60"/>
              <a:gd name="T6" fmla="*/ 0 60000 65536"/>
              <a:gd name="T7" fmla="*/ 0 60000 65536"/>
              <a:gd name="T8" fmla="*/ 0 60000 65536"/>
              <a:gd name="T9" fmla="*/ 0 w 240"/>
              <a:gd name="T10" fmla="*/ 0 h 60"/>
              <a:gd name="T11" fmla="*/ 240 w 240"/>
              <a:gd name="T12" fmla="*/ 60 h 60"/>
            </a:gdLst>
            <a:ahLst/>
            <a:cxnLst>
              <a:cxn ang="T6">
                <a:pos x="T0" y="T1"/>
              </a:cxn>
              <a:cxn ang="T7">
                <a:pos x="T2" y="T3"/>
              </a:cxn>
              <a:cxn ang="T8">
                <a:pos x="T4" y="T5"/>
              </a:cxn>
            </a:cxnLst>
            <a:rect l="T9" t="T10" r="T11" b="T12"/>
            <a:pathLst>
              <a:path w="240" h="60">
                <a:moveTo>
                  <a:pt x="0" y="60"/>
                </a:moveTo>
                <a:lnTo>
                  <a:pt x="108" y="0"/>
                </a:lnTo>
                <a:lnTo>
                  <a:pt x="240" y="32"/>
                </a:lnTo>
              </a:path>
            </a:pathLst>
          </a:custGeom>
          <a:noFill/>
          <a:ln w="28575">
            <a:solidFill>
              <a:srgbClr val="0000FF"/>
            </a:solidFill>
            <a:round/>
            <a:headEnd/>
            <a:tailEnd/>
          </a:ln>
        </p:spPr>
        <p:txBody>
          <a:bodyPr wrap="none" anchor="ctr"/>
          <a:lstStyle/>
          <a:p>
            <a:pPr eaLnBrk="1" hangingPunct="1"/>
            <a:endParaRPr lang="en-US" dirty="0"/>
          </a:p>
        </p:txBody>
      </p:sp>
      <p:sp>
        <p:nvSpPr>
          <p:cNvPr id="250" name="Freeform 253"/>
          <p:cNvSpPr>
            <a:spLocks/>
          </p:cNvSpPr>
          <p:nvPr/>
        </p:nvSpPr>
        <p:spPr bwMode="auto">
          <a:xfrm flipV="1">
            <a:off x="7263997" y="3730235"/>
            <a:ext cx="381000" cy="95250"/>
          </a:xfrm>
          <a:custGeom>
            <a:avLst/>
            <a:gdLst>
              <a:gd name="T0" fmla="*/ 0 w 240"/>
              <a:gd name="T1" fmla="*/ 2147483647 h 60"/>
              <a:gd name="T2" fmla="*/ 2147483647 w 240"/>
              <a:gd name="T3" fmla="*/ 0 h 60"/>
              <a:gd name="T4" fmla="*/ 2147483647 w 240"/>
              <a:gd name="T5" fmla="*/ 2147483647 h 60"/>
              <a:gd name="T6" fmla="*/ 0 60000 65536"/>
              <a:gd name="T7" fmla="*/ 0 60000 65536"/>
              <a:gd name="T8" fmla="*/ 0 60000 65536"/>
              <a:gd name="T9" fmla="*/ 0 w 240"/>
              <a:gd name="T10" fmla="*/ 0 h 60"/>
              <a:gd name="T11" fmla="*/ 240 w 240"/>
              <a:gd name="T12" fmla="*/ 60 h 60"/>
            </a:gdLst>
            <a:ahLst/>
            <a:cxnLst>
              <a:cxn ang="T6">
                <a:pos x="T0" y="T1"/>
              </a:cxn>
              <a:cxn ang="T7">
                <a:pos x="T2" y="T3"/>
              </a:cxn>
              <a:cxn ang="T8">
                <a:pos x="T4" y="T5"/>
              </a:cxn>
            </a:cxnLst>
            <a:rect l="T9" t="T10" r="T11" b="T12"/>
            <a:pathLst>
              <a:path w="240" h="60">
                <a:moveTo>
                  <a:pt x="0" y="60"/>
                </a:moveTo>
                <a:lnTo>
                  <a:pt x="108" y="0"/>
                </a:lnTo>
                <a:lnTo>
                  <a:pt x="240" y="32"/>
                </a:lnTo>
              </a:path>
            </a:pathLst>
          </a:custGeom>
          <a:noFill/>
          <a:ln w="28575">
            <a:solidFill>
              <a:srgbClr val="0000FF"/>
            </a:solidFill>
            <a:round/>
            <a:headEnd/>
            <a:tailEnd/>
          </a:ln>
        </p:spPr>
        <p:txBody>
          <a:bodyPr wrap="none" anchor="ctr"/>
          <a:lstStyle/>
          <a:p>
            <a:pPr eaLnBrk="1" hangingPunct="1"/>
            <a:endParaRPr lang="en-US" dirty="0"/>
          </a:p>
        </p:txBody>
      </p:sp>
      <p:grpSp>
        <p:nvGrpSpPr>
          <p:cNvPr id="251" name="Group 229"/>
          <p:cNvGrpSpPr>
            <a:grpSpLocks/>
          </p:cNvGrpSpPr>
          <p:nvPr/>
        </p:nvGrpSpPr>
        <p:grpSpPr bwMode="auto">
          <a:xfrm rot="-5400000">
            <a:off x="6893315" y="3015067"/>
            <a:ext cx="119063" cy="311150"/>
            <a:chOff x="5513" y="2869"/>
            <a:chExt cx="75" cy="196"/>
          </a:xfrm>
        </p:grpSpPr>
        <p:sp>
          <p:nvSpPr>
            <p:cNvPr id="252" name="Rectangle 230"/>
            <p:cNvSpPr>
              <a:spLocks noChangeArrowheads="1"/>
            </p:cNvSpPr>
            <p:nvPr/>
          </p:nvSpPr>
          <p:spPr bwMode="auto">
            <a:xfrm rot="-5400000">
              <a:off x="5483" y="2929"/>
              <a:ext cx="135" cy="75"/>
            </a:xfrm>
            <a:prstGeom prst="rect">
              <a:avLst/>
            </a:prstGeom>
            <a:solidFill>
              <a:schemeClr val="bg2"/>
            </a:solidFill>
            <a:ln w="9525">
              <a:solidFill>
                <a:schemeClr val="tx1"/>
              </a:solidFill>
              <a:miter lim="800000"/>
              <a:headEnd/>
              <a:tailEnd/>
            </a:ln>
          </p:spPr>
          <p:txBody>
            <a:bodyPr rot="10800000" vert="eaVert" wrap="none" anchor="ctr"/>
            <a:lstStyle/>
            <a:p>
              <a:pPr eaLnBrk="1" hangingPunct="1"/>
              <a:endParaRPr lang="en-US" dirty="0"/>
            </a:p>
          </p:txBody>
        </p:sp>
        <p:grpSp>
          <p:nvGrpSpPr>
            <p:cNvPr id="253" name="Group 231"/>
            <p:cNvGrpSpPr>
              <a:grpSpLocks/>
            </p:cNvGrpSpPr>
            <p:nvPr/>
          </p:nvGrpSpPr>
          <p:grpSpPr bwMode="auto">
            <a:xfrm>
              <a:off x="5525" y="2869"/>
              <a:ext cx="52" cy="196"/>
              <a:chOff x="5527" y="2869"/>
              <a:chExt cx="52" cy="196"/>
            </a:xfrm>
          </p:grpSpPr>
          <p:sp>
            <p:nvSpPr>
              <p:cNvPr id="254" name="Freeform 232"/>
              <p:cNvSpPr>
                <a:spLocks/>
              </p:cNvSpPr>
              <p:nvPr/>
            </p:nvSpPr>
            <p:spPr bwMode="auto">
              <a:xfrm rot="-5400000">
                <a:off x="5511" y="2939"/>
                <a:ext cx="83" cy="52"/>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solidFill>
                <a:schemeClr val="bg2"/>
              </a:solidFill>
              <a:ln w="12700">
                <a:solidFill>
                  <a:schemeClr val="tx1"/>
                </a:solidFill>
                <a:round/>
                <a:headEnd/>
                <a:tailEnd/>
              </a:ln>
            </p:spPr>
            <p:txBody>
              <a:bodyPr rot="10800000" vert="eaVert" wrap="none" anchor="ctr"/>
              <a:lstStyle/>
              <a:p>
                <a:pPr eaLnBrk="1" hangingPunct="1"/>
                <a:endParaRPr lang="en-US" dirty="0"/>
              </a:p>
            </p:txBody>
          </p:sp>
          <p:sp>
            <p:nvSpPr>
              <p:cNvPr id="255" name="Line 233"/>
              <p:cNvSpPr>
                <a:spLocks noChangeShapeType="1"/>
              </p:cNvSpPr>
              <p:nvPr/>
            </p:nvSpPr>
            <p:spPr bwMode="auto">
              <a:xfrm rot="-5400000">
                <a:off x="5524" y="3036"/>
                <a:ext cx="58" cy="0"/>
              </a:xfrm>
              <a:prstGeom prst="line">
                <a:avLst/>
              </a:prstGeom>
              <a:noFill/>
              <a:ln w="12700">
                <a:solidFill>
                  <a:schemeClr val="tx1"/>
                </a:solidFill>
                <a:round/>
                <a:headEnd/>
                <a:tailEnd/>
              </a:ln>
            </p:spPr>
            <p:txBody>
              <a:bodyPr wrap="none" anchor="ctr"/>
              <a:lstStyle/>
              <a:p>
                <a:endParaRPr lang="en-US" dirty="0"/>
              </a:p>
            </p:txBody>
          </p:sp>
          <p:sp>
            <p:nvSpPr>
              <p:cNvPr id="256" name="Line 234"/>
              <p:cNvSpPr>
                <a:spLocks noChangeShapeType="1"/>
              </p:cNvSpPr>
              <p:nvPr/>
            </p:nvSpPr>
            <p:spPr bwMode="auto">
              <a:xfrm rot="-5400000">
                <a:off x="5524" y="2898"/>
                <a:ext cx="58" cy="0"/>
              </a:xfrm>
              <a:prstGeom prst="line">
                <a:avLst/>
              </a:prstGeom>
              <a:noFill/>
              <a:ln w="12700">
                <a:solidFill>
                  <a:schemeClr val="tx1"/>
                </a:solidFill>
                <a:round/>
                <a:headEnd/>
                <a:tailEnd/>
              </a:ln>
            </p:spPr>
            <p:txBody>
              <a:bodyPr wrap="none" anchor="ctr"/>
              <a:lstStyle/>
              <a:p>
                <a:endParaRPr lang="en-US" dirty="0"/>
              </a:p>
            </p:txBody>
          </p:sp>
        </p:grpSp>
      </p:grpSp>
      <p:sp>
        <p:nvSpPr>
          <p:cNvPr id="257" name="Freeform 104"/>
          <p:cNvSpPr>
            <a:spLocks/>
          </p:cNvSpPr>
          <p:nvPr/>
        </p:nvSpPr>
        <p:spPr bwMode="auto">
          <a:xfrm>
            <a:off x="4762097" y="4592248"/>
            <a:ext cx="798513" cy="150812"/>
          </a:xfrm>
          <a:custGeom>
            <a:avLst/>
            <a:gdLst>
              <a:gd name="T0" fmla="*/ 2147483647 w 503"/>
              <a:gd name="T1" fmla="*/ 2147483647 h 95"/>
              <a:gd name="T2" fmla="*/ 2147483647 w 503"/>
              <a:gd name="T3" fmla="*/ 0 h 95"/>
              <a:gd name="T4" fmla="*/ 0 w 503"/>
              <a:gd name="T5" fmla="*/ 2147483647 h 95"/>
              <a:gd name="T6" fmla="*/ 0 60000 65536"/>
              <a:gd name="T7" fmla="*/ 0 60000 65536"/>
              <a:gd name="T8" fmla="*/ 0 60000 65536"/>
              <a:gd name="T9" fmla="*/ 0 w 503"/>
              <a:gd name="T10" fmla="*/ 0 h 95"/>
              <a:gd name="T11" fmla="*/ 503 w 503"/>
              <a:gd name="T12" fmla="*/ 95 h 95"/>
            </a:gdLst>
            <a:ahLst/>
            <a:cxnLst>
              <a:cxn ang="T6">
                <a:pos x="T0" y="T1"/>
              </a:cxn>
              <a:cxn ang="T7">
                <a:pos x="T2" y="T3"/>
              </a:cxn>
              <a:cxn ang="T8">
                <a:pos x="T4" y="T5"/>
              </a:cxn>
            </a:cxnLst>
            <a:rect l="T9" t="T10" r="T11" b="T12"/>
            <a:pathLst>
              <a:path w="503" h="95">
                <a:moveTo>
                  <a:pt x="503" y="95"/>
                </a:moveTo>
                <a:lnTo>
                  <a:pt x="387" y="0"/>
                </a:lnTo>
                <a:lnTo>
                  <a:pt x="0" y="1"/>
                </a:lnTo>
              </a:path>
            </a:pathLst>
          </a:custGeom>
          <a:noFill/>
          <a:ln w="28575">
            <a:solidFill>
              <a:srgbClr val="0000FF"/>
            </a:solidFill>
            <a:round/>
            <a:headEnd/>
            <a:tailEnd/>
          </a:ln>
        </p:spPr>
        <p:txBody>
          <a:bodyPr/>
          <a:lstStyle/>
          <a:p>
            <a:pPr eaLnBrk="1" hangingPunct="1"/>
            <a:endParaRPr lang="en-US" dirty="0"/>
          </a:p>
        </p:txBody>
      </p:sp>
      <p:sp>
        <p:nvSpPr>
          <p:cNvPr id="258" name="Freeform 237"/>
          <p:cNvSpPr>
            <a:spLocks/>
          </p:cNvSpPr>
          <p:nvPr/>
        </p:nvSpPr>
        <p:spPr bwMode="auto">
          <a:xfrm rot="5400000" flipH="1">
            <a:off x="6561528" y="3183342"/>
            <a:ext cx="544513" cy="527050"/>
          </a:xfrm>
          <a:custGeom>
            <a:avLst/>
            <a:gdLst>
              <a:gd name="T0" fmla="*/ 0 w 216"/>
              <a:gd name="T1" fmla="*/ 2147483647 h 198"/>
              <a:gd name="T2" fmla="*/ 2147483647 w 216"/>
              <a:gd name="T3" fmla="*/ 2147483647 h 198"/>
              <a:gd name="T4" fmla="*/ 2147483647 w 216"/>
              <a:gd name="T5" fmla="*/ 0 h 198"/>
              <a:gd name="T6" fmla="*/ 0 60000 65536"/>
              <a:gd name="T7" fmla="*/ 0 60000 65536"/>
              <a:gd name="T8" fmla="*/ 0 60000 65536"/>
              <a:gd name="T9" fmla="*/ 0 w 216"/>
              <a:gd name="T10" fmla="*/ 0 h 198"/>
              <a:gd name="T11" fmla="*/ 216 w 216"/>
              <a:gd name="T12" fmla="*/ 198 h 198"/>
            </a:gdLst>
            <a:ahLst/>
            <a:cxnLst>
              <a:cxn ang="T6">
                <a:pos x="T0" y="T1"/>
              </a:cxn>
              <a:cxn ang="T7">
                <a:pos x="T2" y="T3"/>
              </a:cxn>
              <a:cxn ang="T8">
                <a:pos x="T4" y="T5"/>
              </a:cxn>
            </a:cxnLst>
            <a:rect l="T9" t="T10" r="T11" b="T12"/>
            <a:pathLst>
              <a:path w="216" h="198">
                <a:moveTo>
                  <a:pt x="0" y="198"/>
                </a:moveTo>
                <a:lnTo>
                  <a:pt x="102" y="30"/>
                </a:lnTo>
                <a:lnTo>
                  <a:pt x="216" y="0"/>
                </a:lnTo>
              </a:path>
            </a:pathLst>
          </a:custGeom>
          <a:noFill/>
          <a:ln w="28575">
            <a:solidFill>
              <a:srgbClr val="0000FF"/>
            </a:solidFill>
            <a:round/>
            <a:headEnd/>
            <a:tailEnd/>
          </a:ln>
        </p:spPr>
        <p:txBody>
          <a:bodyPr/>
          <a:lstStyle/>
          <a:p>
            <a:pPr eaLnBrk="1" hangingPunct="1"/>
            <a:endParaRPr lang="en-US" dirty="0"/>
          </a:p>
        </p:txBody>
      </p:sp>
      <p:sp>
        <p:nvSpPr>
          <p:cNvPr id="259" name="Freeform 237"/>
          <p:cNvSpPr>
            <a:spLocks/>
          </p:cNvSpPr>
          <p:nvPr/>
        </p:nvSpPr>
        <p:spPr bwMode="auto">
          <a:xfrm rot="5400000" flipH="1">
            <a:off x="1046553" y="3837392"/>
            <a:ext cx="376237" cy="895350"/>
          </a:xfrm>
          <a:custGeom>
            <a:avLst/>
            <a:gdLst>
              <a:gd name="T0" fmla="*/ 0 w 216"/>
              <a:gd name="T1" fmla="*/ 2147483647 h 198"/>
              <a:gd name="T2" fmla="*/ 2147483647 w 216"/>
              <a:gd name="T3" fmla="*/ 2147483647 h 198"/>
              <a:gd name="T4" fmla="*/ 2147483647 w 216"/>
              <a:gd name="T5" fmla="*/ 0 h 198"/>
              <a:gd name="T6" fmla="*/ 0 60000 65536"/>
              <a:gd name="T7" fmla="*/ 0 60000 65536"/>
              <a:gd name="T8" fmla="*/ 0 60000 65536"/>
              <a:gd name="T9" fmla="*/ 0 w 216"/>
              <a:gd name="T10" fmla="*/ 0 h 198"/>
              <a:gd name="T11" fmla="*/ 216 w 216"/>
              <a:gd name="T12" fmla="*/ 198 h 198"/>
            </a:gdLst>
            <a:ahLst/>
            <a:cxnLst>
              <a:cxn ang="T6">
                <a:pos x="T0" y="T1"/>
              </a:cxn>
              <a:cxn ang="T7">
                <a:pos x="T2" y="T3"/>
              </a:cxn>
              <a:cxn ang="T8">
                <a:pos x="T4" y="T5"/>
              </a:cxn>
            </a:cxnLst>
            <a:rect l="T9" t="T10" r="T11" b="T12"/>
            <a:pathLst>
              <a:path w="216" h="198">
                <a:moveTo>
                  <a:pt x="0" y="198"/>
                </a:moveTo>
                <a:lnTo>
                  <a:pt x="102" y="30"/>
                </a:lnTo>
                <a:lnTo>
                  <a:pt x="216" y="0"/>
                </a:lnTo>
              </a:path>
            </a:pathLst>
          </a:custGeom>
          <a:noFill/>
          <a:ln w="28575">
            <a:solidFill>
              <a:srgbClr val="0000FF"/>
            </a:solidFill>
            <a:round/>
            <a:headEnd/>
            <a:tailEnd/>
          </a:ln>
        </p:spPr>
        <p:txBody>
          <a:bodyPr/>
          <a:lstStyle/>
          <a:p>
            <a:pPr eaLnBrk="1" hangingPunct="1"/>
            <a:endParaRPr lang="en-US" dirty="0"/>
          </a:p>
        </p:txBody>
      </p:sp>
      <p:sp>
        <p:nvSpPr>
          <p:cNvPr id="260" name="Freeform 237"/>
          <p:cNvSpPr>
            <a:spLocks/>
          </p:cNvSpPr>
          <p:nvPr/>
        </p:nvSpPr>
        <p:spPr bwMode="auto">
          <a:xfrm rot="16200000" flipH="1" flipV="1">
            <a:off x="1055285" y="4492235"/>
            <a:ext cx="376238" cy="896937"/>
          </a:xfrm>
          <a:custGeom>
            <a:avLst/>
            <a:gdLst>
              <a:gd name="T0" fmla="*/ 0 w 216"/>
              <a:gd name="T1" fmla="*/ 2147483647 h 198"/>
              <a:gd name="T2" fmla="*/ 2147483647 w 216"/>
              <a:gd name="T3" fmla="*/ 2147483647 h 198"/>
              <a:gd name="T4" fmla="*/ 2147483647 w 216"/>
              <a:gd name="T5" fmla="*/ 0 h 198"/>
              <a:gd name="T6" fmla="*/ 0 60000 65536"/>
              <a:gd name="T7" fmla="*/ 0 60000 65536"/>
              <a:gd name="T8" fmla="*/ 0 60000 65536"/>
              <a:gd name="T9" fmla="*/ 0 w 216"/>
              <a:gd name="T10" fmla="*/ 0 h 198"/>
              <a:gd name="T11" fmla="*/ 216 w 216"/>
              <a:gd name="T12" fmla="*/ 198 h 198"/>
            </a:gdLst>
            <a:ahLst/>
            <a:cxnLst>
              <a:cxn ang="T6">
                <a:pos x="T0" y="T1"/>
              </a:cxn>
              <a:cxn ang="T7">
                <a:pos x="T2" y="T3"/>
              </a:cxn>
              <a:cxn ang="T8">
                <a:pos x="T4" y="T5"/>
              </a:cxn>
            </a:cxnLst>
            <a:rect l="T9" t="T10" r="T11" b="T12"/>
            <a:pathLst>
              <a:path w="216" h="198">
                <a:moveTo>
                  <a:pt x="0" y="198"/>
                </a:moveTo>
                <a:lnTo>
                  <a:pt x="102" y="30"/>
                </a:lnTo>
                <a:lnTo>
                  <a:pt x="216" y="0"/>
                </a:lnTo>
              </a:path>
            </a:pathLst>
          </a:custGeom>
          <a:noFill/>
          <a:ln w="28575">
            <a:solidFill>
              <a:srgbClr val="0000FF"/>
            </a:solidFill>
            <a:round/>
            <a:headEnd/>
            <a:tailEnd/>
          </a:ln>
        </p:spPr>
        <p:txBody>
          <a:bodyPr/>
          <a:lstStyle/>
          <a:p>
            <a:pPr eaLnBrk="1" hangingPunct="1"/>
            <a:endParaRPr lang="en-US" dirty="0"/>
          </a:p>
        </p:txBody>
      </p:sp>
      <p:sp>
        <p:nvSpPr>
          <p:cNvPr id="261" name="Oval 260"/>
          <p:cNvSpPr>
            <a:spLocks noChangeArrowheads="1"/>
          </p:cNvSpPr>
          <p:nvPr/>
        </p:nvSpPr>
        <p:spPr bwMode="auto">
          <a:xfrm>
            <a:off x="1274360" y="4581135"/>
            <a:ext cx="61912"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62" name="Oval 261"/>
          <p:cNvSpPr>
            <a:spLocks noChangeArrowheads="1"/>
          </p:cNvSpPr>
          <p:nvPr/>
        </p:nvSpPr>
        <p:spPr bwMode="auto">
          <a:xfrm>
            <a:off x="1274360" y="3171435"/>
            <a:ext cx="61912"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63" name="Oval 262"/>
          <p:cNvSpPr>
            <a:spLocks noChangeArrowheads="1"/>
          </p:cNvSpPr>
          <p:nvPr/>
        </p:nvSpPr>
        <p:spPr bwMode="auto">
          <a:xfrm>
            <a:off x="1274360" y="5986073"/>
            <a:ext cx="61912"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64" name="Oval 263"/>
          <p:cNvSpPr>
            <a:spLocks noChangeArrowheads="1"/>
          </p:cNvSpPr>
          <p:nvPr/>
        </p:nvSpPr>
        <p:spPr bwMode="auto">
          <a:xfrm>
            <a:off x="2855510" y="4181085"/>
            <a:ext cx="61912"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65" name="Oval 264"/>
          <p:cNvSpPr>
            <a:spLocks noChangeArrowheads="1"/>
          </p:cNvSpPr>
          <p:nvPr/>
        </p:nvSpPr>
        <p:spPr bwMode="auto">
          <a:xfrm>
            <a:off x="5889222" y="3509573"/>
            <a:ext cx="61913"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66" name="Oval 265"/>
          <p:cNvSpPr>
            <a:spLocks noChangeArrowheads="1"/>
          </p:cNvSpPr>
          <p:nvPr/>
        </p:nvSpPr>
        <p:spPr bwMode="auto">
          <a:xfrm>
            <a:off x="5889222" y="4209660"/>
            <a:ext cx="61913"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67" name="Oval 266"/>
          <p:cNvSpPr>
            <a:spLocks noChangeArrowheads="1"/>
          </p:cNvSpPr>
          <p:nvPr/>
        </p:nvSpPr>
        <p:spPr bwMode="auto">
          <a:xfrm>
            <a:off x="5889222" y="4900223"/>
            <a:ext cx="61913"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68" name="Oval 267"/>
          <p:cNvSpPr>
            <a:spLocks noChangeArrowheads="1"/>
          </p:cNvSpPr>
          <p:nvPr/>
        </p:nvSpPr>
        <p:spPr bwMode="auto">
          <a:xfrm>
            <a:off x="5889222" y="5600310"/>
            <a:ext cx="61913"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69" name="Oval 268"/>
          <p:cNvSpPr>
            <a:spLocks noChangeArrowheads="1"/>
          </p:cNvSpPr>
          <p:nvPr/>
        </p:nvSpPr>
        <p:spPr bwMode="auto">
          <a:xfrm>
            <a:off x="6867122" y="3876285"/>
            <a:ext cx="63500"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70" name="Oval 269"/>
          <p:cNvSpPr>
            <a:spLocks noChangeArrowheads="1"/>
          </p:cNvSpPr>
          <p:nvPr/>
        </p:nvSpPr>
        <p:spPr bwMode="auto">
          <a:xfrm>
            <a:off x="6867122" y="5285985"/>
            <a:ext cx="63500"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71" name="Text Box 173"/>
          <p:cNvSpPr txBox="1">
            <a:spLocks noChangeArrowheads="1"/>
          </p:cNvSpPr>
          <p:nvPr/>
        </p:nvSpPr>
        <p:spPr bwMode="auto">
          <a:xfrm>
            <a:off x="4082747" y="4408485"/>
            <a:ext cx="685800" cy="330200"/>
          </a:xfrm>
          <a:prstGeom prst="rect">
            <a:avLst/>
          </a:prstGeom>
          <a:solidFill>
            <a:srgbClr val="E6E6E6"/>
          </a:solidFill>
          <a:ln w="25400">
            <a:solidFill>
              <a:srgbClr val="000000"/>
            </a:solidFill>
            <a:miter lim="800000"/>
            <a:headEnd/>
            <a:tailEnd/>
          </a:ln>
        </p:spPr>
        <p:txBody>
          <a:bodyPr>
            <a:spAutoFit/>
          </a:bodyPr>
          <a:lstStyle/>
          <a:p>
            <a:pPr algn="ctr" eaLnBrk="1" hangingPunct="1">
              <a:spcBef>
                <a:spcPct val="50000"/>
              </a:spcBef>
            </a:pPr>
            <a:r>
              <a:rPr lang="en-US" sz="1400" b="1" dirty="0">
                <a:solidFill>
                  <a:srgbClr val="000000"/>
                </a:solidFill>
                <a:latin typeface="Arial" charset="0"/>
              </a:rPr>
              <a:t>CB</a:t>
            </a:r>
          </a:p>
        </p:txBody>
      </p:sp>
      <p:sp>
        <p:nvSpPr>
          <p:cNvPr id="272" name="Oval 268"/>
          <p:cNvSpPr>
            <a:spLocks noChangeArrowheads="1"/>
          </p:cNvSpPr>
          <p:nvPr/>
        </p:nvSpPr>
        <p:spPr bwMode="auto">
          <a:xfrm>
            <a:off x="7924397" y="3579423"/>
            <a:ext cx="63500"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73" name="Oval 268"/>
          <p:cNvSpPr>
            <a:spLocks noChangeArrowheads="1"/>
          </p:cNvSpPr>
          <p:nvPr/>
        </p:nvSpPr>
        <p:spPr bwMode="auto">
          <a:xfrm>
            <a:off x="7924397" y="4581135"/>
            <a:ext cx="63500"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74" name="Oval 268"/>
          <p:cNvSpPr>
            <a:spLocks noChangeArrowheads="1"/>
          </p:cNvSpPr>
          <p:nvPr/>
        </p:nvSpPr>
        <p:spPr bwMode="auto">
          <a:xfrm>
            <a:off x="7924397" y="5601898"/>
            <a:ext cx="63500"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75" name="Freeform 279"/>
          <p:cNvSpPr>
            <a:spLocks/>
          </p:cNvSpPr>
          <p:nvPr/>
        </p:nvSpPr>
        <p:spPr bwMode="auto">
          <a:xfrm>
            <a:off x="5208185" y="4092185"/>
            <a:ext cx="2047875" cy="1452563"/>
          </a:xfrm>
          <a:custGeom>
            <a:avLst/>
            <a:gdLst>
              <a:gd name="T0" fmla="*/ 2047875 w 1290"/>
              <a:gd name="T1" fmla="*/ 0 h 915"/>
              <a:gd name="T2" fmla="*/ 101600 w 1290"/>
              <a:gd name="T3" fmla="*/ 0 h 915"/>
              <a:gd name="T4" fmla="*/ 101600 w 1290"/>
              <a:gd name="T5" fmla="*/ 1393825 h 915"/>
              <a:gd name="T6" fmla="*/ 0 w 1290"/>
              <a:gd name="T7" fmla="*/ 1452563 h 915"/>
              <a:gd name="T8" fmla="*/ 0 60000 65536"/>
              <a:gd name="T9" fmla="*/ 0 60000 65536"/>
              <a:gd name="T10" fmla="*/ 0 60000 65536"/>
              <a:gd name="T11" fmla="*/ 0 60000 65536"/>
              <a:gd name="T12" fmla="*/ 0 w 1290"/>
              <a:gd name="T13" fmla="*/ 0 h 915"/>
              <a:gd name="T14" fmla="*/ 1290 w 1290"/>
              <a:gd name="T15" fmla="*/ 915 h 915"/>
            </a:gdLst>
            <a:ahLst/>
            <a:cxnLst>
              <a:cxn ang="T8">
                <a:pos x="T0" y="T1"/>
              </a:cxn>
              <a:cxn ang="T9">
                <a:pos x="T2" y="T3"/>
              </a:cxn>
              <a:cxn ang="T10">
                <a:pos x="T4" y="T5"/>
              </a:cxn>
              <a:cxn ang="T11">
                <a:pos x="T6" y="T7"/>
              </a:cxn>
            </a:cxnLst>
            <a:rect l="T12" t="T13" r="T14" b="T15"/>
            <a:pathLst>
              <a:path w="1290" h="915">
                <a:moveTo>
                  <a:pt x="1290" y="0"/>
                </a:moveTo>
                <a:lnTo>
                  <a:pt x="64" y="0"/>
                </a:lnTo>
                <a:lnTo>
                  <a:pt x="64" y="878"/>
                </a:lnTo>
                <a:lnTo>
                  <a:pt x="0" y="915"/>
                </a:lnTo>
              </a:path>
            </a:pathLst>
          </a:custGeom>
          <a:noFill/>
          <a:ln w="19050">
            <a:solidFill>
              <a:srgbClr val="FFCC00"/>
            </a:solidFill>
            <a:round/>
            <a:headEnd/>
            <a:tailEnd/>
          </a:ln>
        </p:spPr>
        <p:txBody>
          <a:bodyPr wrap="none" anchor="ctr"/>
          <a:lstStyle/>
          <a:p>
            <a:pPr eaLnBrk="1" hangingPunct="1"/>
            <a:endParaRPr lang="en-US" dirty="0"/>
          </a:p>
        </p:txBody>
      </p:sp>
      <p:sp>
        <p:nvSpPr>
          <p:cNvPr id="276" name="Freeform 280"/>
          <p:cNvSpPr>
            <a:spLocks/>
          </p:cNvSpPr>
          <p:nvPr/>
        </p:nvSpPr>
        <p:spPr bwMode="auto">
          <a:xfrm>
            <a:off x="5216122" y="4082660"/>
            <a:ext cx="2022475" cy="1630363"/>
          </a:xfrm>
          <a:custGeom>
            <a:avLst/>
            <a:gdLst>
              <a:gd name="T0" fmla="*/ 2022475 w 1274"/>
              <a:gd name="T1" fmla="*/ 0 h 1027"/>
              <a:gd name="T2" fmla="*/ 1965325 w 1274"/>
              <a:gd name="T3" fmla="*/ 76200 h 1027"/>
              <a:gd name="T4" fmla="*/ 176212 w 1274"/>
              <a:gd name="T5" fmla="*/ 76200 h 1027"/>
              <a:gd name="T6" fmla="*/ 176212 w 1274"/>
              <a:gd name="T7" fmla="*/ 1528763 h 1027"/>
              <a:gd name="T8" fmla="*/ 0 w 1274"/>
              <a:gd name="T9" fmla="*/ 1630363 h 1027"/>
              <a:gd name="T10" fmla="*/ 0 60000 65536"/>
              <a:gd name="T11" fmla="*/ 0 60000 65536"/>
              <a:gd name="T12" fmla="*/ 0 60000 65536"/>
              <a:gd name="T13" fmla="*/ 0 60000 65536"/>
              <a:gd name="T14" fmla="*/ 0 60000 65536"/>
              <a:gd name="T15" fmla="*/ 0 w 1274"/>
              <a:gd name="T16" fmla="*/ 0 h 1027"/>
              <a:gd name="T17" fmla="*/ 1274 w 1274"/>
              <a:gd name="T18" fmla="*/ 1027 h 1027"/>
            </a:gdLst>
            <a:ahLst/>
            <a:cxnLst>
              <a:cxn ang="T10">
                <a:pos x="T0" y="T1"/>
              </a:cxn>
              <a:cxn ang="T11">
                <a:pos x="T2" y="T3"/>
              </a:cxn>
              <a:cxn ang="T12">
                <a:pos x="T4" y="T5"/>
              </a:cxn>
              <a:cxn ang="T13">
                <a:pos x="T6" y="T7"/>
              </a:cxn>
              <a:cxn ang="T14">
                <a:pos x="T8" y="T9"/>
              </a:cxn>
            </a:cxnLst>
            <a:rect l="T15" t="T16" r="T17" b="T18"/>
            <a:pathLst>
              <a:path w="1274" h="1027">
                <a:moveTo>
                  <a:pt x="1274" y="0"/>
                </a:moveTo>
                <a:lnTo>
                  <a:pt x="1238" y="48"/>
                </a:lnTo>
                <a:lnTo>
                  <a:pt x="111" y="48"/>
                </a:lnTo>
                <a:lnTo>
                  <a:pt x="111" y="963"/>
                </a:lnTo>
                <a:lnTo>
                  <a:pt x="0" y="1027"/>
                </a:lnTo>
              </a:path>
            </a:pathLst>
          </a:custGeom>
          <a:noFill/>
          <a:ln w="19050">
            <a:solidFill>
              <a:schemeClr val="tx1"/>
            </a:solidFill>
            <a:round/>
            <a:headEnd/>
            <a:tailEnd/>
          </a:ln>
        </p:spPr>
        <p:txBody>
          <a:bodyPr wrap="none" anchor="ctr"/>
          <a:lstStyle/>
          <a:p>
            <a:pPr eaLnBrk="1" hangingPunct="1"/>
            <a:endParaRPr lang="en-US" dirty="0"/>
          </a:p>
        </p:txBody>
      </p:sp>
      <p:sp>
        <p:nvSpPr>
          <p:cNvPr id="277" name="Freeform 293"/>
          <p:cNvSpPr>
            <a:spLocks/>
          </p:cNvSpPr>
          <p:nvPr/>
        </p:nvSpPr>
        <p:spPr bwMode="auto">
          <a:xfrm>
            <a:off x="5174847" y="5871773"/>
            <a:ext cx="1630363" cy="533400"/>
          </a:xfrm>
          <a:custGeom>
            <a:avLst/>
            <a:gdLst>
              <a:gd name="T0" fmla="*/ 0 w 1027"/>
              <a:gd name="T1" fmla="*/ 0 h 336"/>
              <a:gd name="T2" fmla="*/ 0 w 1027"/>
              <a:gd name="T3" fmla="*/ 533400 h 336"/>
              <a:gd name="T4" fmla="*/ 1630363 w 1027"/>
              <a:gd name="T5" fmla="*/ 533400 h 336"/>
              <a:gd name="T6" fmla="*/ 0 60000 65536"/>
              <a:gd name="T7" fmla="*/ 0 60000 65536"/>
              <a:gd name="T8" fmla="*/ 0 60000 65536"/>
              <a:gd name="T9" fmla="*/ 0 w 1027"/>
              <a:gd name="T10" fmla="*/ 0 h 336"/>
              <a:gd name="T11" fmla="*/ 1027 w 1027"/>
              <a:gd name="T12" fmla="*/ 336 h 336"/>
            </a:gdLst>
            <a:ahLst/>
            <a:cxnLst>
              <a:cxn ang="T6">
                <a:pos x="T0" y="T1"/>
              </a:cxn>
              <a:cxn ang="T7">
                <a:pos x="T2" y="T3"/>
              </a:cxn>
              <a:cxn ang="T8">
                <a:pos x="T4" y="T5"/>
              </a:cxn>
            </a:cxnLst>
            <a:rect l="T9" t="T10" r="T11" b="T12"/>
            <a:pathLst>
              <a:path w="1027" h="336">
                <a:moveTo>
                  <a:pt x="0" y="0"/>
                </a:moveTo>
                <a:lnTo>
                  <a:pt x="0" y="336"/>
                </a:lnTo>
                <a:lnTo>
                  <a:pt x="1027" y="336"/>
                </a:lnTo>
              </a:path>
            </a:pathLst>
          </a:custGeom>
          <a:noFill/>
          <a:ln w="19050">
            <a:solidFill>
              <a:srgbClr val="FF0000"/>
            </a:solidFill>
            <a:round/>
            <a:headEnd/>
            <a:tailEnd/>
          </a:ln>
        </p:spPr>
        <p:txBody>
          <a:bodyPr wrap="none" anchor="ctr"/>
          <a:lstStyle/>
          <a:p>
            <a:pPr eaLnBrk="1" hangingPunct="1"/>
            <a:endParaRPr lang="en-US" dirty="0"/>
          </a:p>
        </p:txBody>
      </p:sp>
      <p:sp>
        <p:nvSpPr>
          <p:cNvPr id="278" name="Freeform 294"/>
          <p:cNvSpPr>
            <a:spLocks/>
          </p:cNvSpPr>
          <p:nvPr/>
        </p:nvSpPr>
        <p:spPr bwMode="auto">
          <a:xfrm>
            <a:off x="5184372" y="5713023"/>
            <a:ext cx="1628775" cy="768350"/>
          </a:xfrm>
          <a:custGeom>
            <a:avLst/>
            <a:gdLst>
              <a:gd name="T0" fmla="*/ 0 w 1026"/>
              <a:gd name="T1" fmla="*/ 0 h 484"/>
              <a:gd name="T2" fmla="*/ 174625 w 1026"/>
              <a:gd name="T3" fmla="*/ 174625 h 484"/>
              <a:gd name="T4" fmla="*/ 174625 w 1026"/>
              <a:gd name="T5" fmla="*/ 768350 h 484"/>
              <a:gd name="T6" fmla="*/ 1628775 w 1026"/>
              <a:gd name="T7" fmla="*/ 768350 h 484"/>
              <a:gd name="T8" fmla="*/ 0 60000 65536"/>
              <a:gd name="T9" fmla="*/ 0 60000 65536"/>
              <a:gd name="T10" fmla="*/ 0 60000 65536"/>
              <a:gd name="T11" fmla="*/ 0 60000 65536"/>
              <a:gd name="T12" fmla="*/ 0 w 1026"/>
              <a:gd name="T13" fmla="*/ 0 h 484"/>
              <a:gd name="T14" fmla="*/ 1026 w 1026"/>
              <a:gd name="T15" fmla="*/ 484 h 484"/>
            </a:gdLst>
            <a:ahLst/>
            <a:cxnLst>
              <a:cxn ang="T8">
                <a:pos x="T0" y="T1"/>
              </a:cxn>
              <a:cxn ang="T9">
                <a:pos x="T2" y="T3"/>
              </a:cxn>
              <a:cxn ang="T10">
                <a:pos x="T4" y="T5"/>
              </a:cxn>
              <a:cxn ang="T11">
                <a:pos x="T6" y="T7"/>
              </a:cxn>
            </a:cxnLst>
            <a:rect l="T12" t="T13" r="T14" b="T15"/>
            <a:pathLst>
              <a:path w="1026" h="484">
                <a:moveTo>
                  <a:pt x="0" y="0"/>
                </a:moveTo>
                <a:lnTo>
                  <a:pt x="110" y="110"/>
                </a:lnTo>
                <a:lnTo>
                  <a:pt x="110" y="484"/>
                </a:lnTo>
                <a:lnTo>
                  <a:pt x="1026" y="484"/>
                </a:lnTo>
              </a:path>
            </a:pathLst>
          </a:custGeom>
          <a:noFill/>
          <a:ln w="19050">
            <a:solidFill>
              <a:schemeClr val="tx1"/>
            </a:solidFill>
            <a:round/>
            <a:headEnd/>
            <a:tailEnd/>
          </a:ln>
        </p:spPr>
        <p:txBody>
          <a:bodyPr wrap="none" anchor="ctr"/>
          <a:lstStyle/>
          <a:p>
            <a:pPr eaLnBrk="1" hangingPunct="1"/>
            <a:endParaRPr lang="en-US" dirty="0"/>
          </a:p>
        </p:txBody>
      </p:sp>
      <p:sp>
        <p:nvSpPr>
          <p:cNvPr id="279" name="Freeform 295"/>
          <p:cNvSpPr>
            <a:spLocks/>
          </p:cNvSpPr>
          <p:nvPr/>
        </p:nvSpPr>
        <p:spPr bwMode="auto">
          <a:xfrm>
            <a:off x="5092297" y="2663435"/>
            <a:ext cx="1779588" cy="2898775"/>
          </a:xfrm>
          <a:custGeom>
            <a:avLst/>
            <a:gdLst>
              <a:gd name="T0" fmla="*/ 82550 w 1121"/>
              <a:gd name="T1" fmla="*/ 2898775 h 1826"/>
              <a:gd name="T2" fmla="*/ 0 w 1121"/>
              <a:gd name="T3" fmla="*/ 2816225 h 1826"/>
              <a:gd name="T4" fmla="*/ 0 w 1121"/>
              <a:gd name="T5" fmla="*/ 0 h 1826"/>
              <a:gd name="T6" fmla="*/ 1779588 w 1121"/>
              <a:gd name="T7" fmla="*/ 0 h 1826"/>
              <a:gd name="T8" fmla="*/ 0 60000 65536"/>
              <a:gd name="T9" fmla="*/ 0 60000 65536"/>
              <a:gd name="T10" fmla="*/ 0 60000 65536"/>
              <a:gd name="T11" fmla="*/ 0 60000 65536"/>
              <a:gd name="T12" fmla="*/ 0 w 1121"/>
              <a:gd name="T13" fmla="*/ 0 h 1826"/>
              <a:gd name="T14" fmla="*/ 1121 w 1121"/>
              <a:gd name="T15" fmla="*/ 1826 h 1826"/>
            </a:gdLst>
            <a:ahLst/>
            <a:cxnLst>
              <a:cxn ang="T8">
                <a:pos x="T0" y="T1"/>
              </a:cxn>
              <a:cxn ang="T9">
                <a:pos x="T2" y="T3"/>
              </a:cxn>
              <a:cxn ang="T10">
                <a:pos x="T4" y="T5"/>
              </a:cxn>
              <a:cxn ang="T11">
                <a:pos x="T6" y="T7"/>
              </a:cxn>
            </a:cxnLst>
            <a:rect l="T12" t="T13" r="T14" b="T15"/>
            <a:pathLst>
              <a:path w="1121" h="1826">
                <a:moveTo>
                  <a:pt x="52" y="1826"/>
                </a:moveTo>
                <a:lnTo>
                  <a:pt x="0" y="1774"/>
                </a:lnTo>
                <a:lnTo>
                  <a:pt x="0" y="0"/>
                </a:lnTo>
                <a:lnTo>
                  <a:pt x="1121" y="0"/>
                </a:lnTo>
              </a:path>
            </a:pathLst>
          </a:custGeom>
          <a:noFill/>
          <a:ln w="19050">
            <a:solidFill>
              <a:srgbClr val="FF0000"/>
            </a:solidFill>
            <a:round/>
            <a:headEnd/>
            <a:tailEnd/>
          </a:ln>
        </p:spPr>
        <p:txBody>
          <a:bodyPr wrap="none" anchor="ctr"/>
          <a:lstStyle/>
          <a:p>
            <a:pPr eaLnBrk="1" hangingPunct="1"/>
            <a:endParaRPr lang="en-US" dirty="0"/>
          </a:p>
        </p:txBody>
      </p:sp>
      <p:sp>
        <p:nvSpPr>
          <p:cNvPr id="280" name="Freeform 296"/>
          <p:cNvSpPr>
            <a:spLocks/>
          </p:cNvSpPr>
          <p:nvPr/>
        </p:nvSpPr>
        <p:spPr bwMode="auto">
          <a:xfrm>
            <a:off x="5184372" y="2745985"/>
            <a:ext cx="1662113" cy="2657475"/>
          </a:xfrm>
          <a:custGeom>
            <a:avLst/>
            <a:gdLst>
              <a:gd name="T0" fmla="*/ 0 w 1047"/>
              <a:gd name="T1" fmla="*/ 2657475 h 1674"/>
              <a:gd name="T2" fmla="*/ 0 w 1047"/>
              <a:gd name="T3" fmla="*/ 0 h 1674"/>
              <a:gd name="T4" fmla="*/ 1662113 w 1047"/>
              <a:gd name="T5" fmla="*/ 0 h 1674"/>
              <a:gd name="T6" fmla="*/ 0 60000 65536"/>
              <a:gd name="T7" fmla="*/ 0 60000 65536"/>
              <a:gd name="T8" fmla="*/ 0 60000 65536"/>
              <a:gd name="T9" fmla="*/ 0 w 1047"/>
              <a:gd name="T10" fmla="*/ 0 h 1674"/>
              <a:gd name="T11" fmla="*/ 1047 w 1047"/>
              <a:gd name="T12" fmla="*/ 1674 h 1674"/>
            </a:gdLst>
            <a:ahLst/>
            <a:cxnLst>
              <a:cxn ang="T6">
                <a:pos x="T0" y="T1"/>
              </a:cxn>
              <a:cxn ang="T7">
                <a:pos x="T2" y="T3"/>
              </a:cxn>
              <a:cxn ang="T8">
                <a:pos x="T4" y="T5"/>
              </a:cxn>
            </a:cxnLst>
            <a:rect l="T9" t="T10" r="T11" b="T12"/>
            <a:pathLst>
              <a:path w="1047" h="1674">
                <a:moveTo>
                  <a:pt x="0" y="1674"/>
                </a:moveTo>
                <a:lnTo>
                  <a:pt x="0" y="0"/>
                </a:lnTo>
                <a:lnTo>
                  <a:pt x="1047" y="0"/>
                </a:lnTo>
              </a:path>
            </a:pathLst>
          </a:custGeom>
          <a:noFill/>
          <a:ln w="19050">
            <a:solidFill>
              <a:schemeClr val="tx1"/>
            </a:solidFill>
            <a:round/>
            <a:headEnd/>
            <a:tailEnd/>
          </a:ln>
        </p:spPr>
        <p:txBody>
          <a:bodyPr wrap="none" anchor="ctr"/>
          <a:lstStyle/>
          <a:p>
            <a:pPr eaLnBrk="1" hangingPunct="1"/>
            <a:endParaRPr lang="en-US" dirty="0"/>
          </a:p>
        </p:txBody>
      </p:sp>
      <p:sp>
        <p:nvSpPr>
          <p:cNvPr id="281" name="Freeform 297"/>
          <p:cNvSpPr>
            <a:spLocks/>
          </p:cNvSpPr>
          <p:nvPr/>
        </p:nvSpPr>
        <p:spPr bwMode="auto">
          <a:xfrm>
            <a:off x="5174847" y="5119298"/>
            <a:ext cx="385763" cy="300037"/>
          </a:xfrm>
          <a:custGeom>
            <a:avLst/>
            <a:gdLst>
              <a:gd name="T0" fmla="*/ 0 w 243"/>
              <a:gd name="T1" fmla="*/ 300037 h 189"/>
              <a:gd name="T2" fmla="*/ 58738 w 243"/>
              <a:gd name="T3" fmla="*/ 241300 h 189"/>
              <a:gd name="T4" fmla="*/ 58738 w 243"/>
              <a:gd name="T5" fmla="*/ 41275 h 189"/>
              <a:gd name="T6" fmla="*/ 100013 w 243"/>
              <a:gd name="T7" fmla="*/ 0 h 189"/>
              <a:gd name="T8" fmla="*/ 385763 w 243"/>
              <a:gd name="T9" fmla="*/ 0 h 189"/>
              <a:gd name="T10" fmla="*/ 0 60000 65536"/>
              <a:gd name="T11" fmla="*/ 0 60000 65536"/>
              <a:gd name="T12" fmla="*/ 0 60000 65536"/>
              <a:gd name="T13" fmla="*/ 0 60000 65536"/>
              <a:gd name="T14" fmla="*/ 0 60000 65536"/>
              <a:gd name="T15" fmla="*/ 0 w 243"/>
              <a:gd name="T16" fmla="*/ 0 h 189"/>
              <a:gd name="T17" fmla="*/ 243 w 243"/>
              <a:gd name="T18" fmla="*/ 189 h 189"/>
            </a:gdLst>
            <a:ahLst/>
            <a:cxnLst>
              <a:cxn ang="T10">
                <a:pos x="T0" y="T1"/>
              </a:cxn>
              <a:cxn ang="T11">
                <a:pos x="T2" y="T3"/>
              </a:cxn>
              <a:cxn ang="T12">
                <a:pos x="T4" y="T5"/>
              </a:cxn>
              <a:cxn ang="T13">
                <a:pos x="T6" y="T7"/>
              </a:cxn>
              <a:cxn ang="T14">
                <a:pos x="T8" y="T9"/>
              </a:cxn>
            </a:cxnLst>
            <a:rect l="T15" t="T16" r="T17" b="T18"/>
            <a:pathLst>
              <a:path w="243" h="189">
                <a:moveTo>
                  <a:pt x="0" y="189"/>
                </a:moveTo>
                <a:lnTo>
                  <a:pt x="37" y="152"/>
                </a:lnTo>
                <a:lnTo>
                  <a:pt x="37" y="26"/>
                </a:lnTo>
                <a:lnTo>
                  <a:pt x="63" y="0"/>
                </a:lnTo>
                <a:lnTo>
                  <a:pt x="243" y="0"/>
                </a:lnTo>
              </a:path>
            </a:pathLst>
          </a:custGeom>
          <a:noFill/>
          <a:ln w="19050">
            <a:solidFill>
              <a:schemeClr val="tx1"/>
            </a:solidFill>
            <a:round/>
            <a:headEnd/>
            <a:tailEnd/>
          </a:ln>
        </p:spPr>
        <p:txBody>
          <a:bodyPr wrap="none" anchor="ctr"/>
          <a:lstStyle/>
          <a:p>
            <a:pPr eaLnBrk="1" hangingPunct="1"/>
            <a:endParaRPr lang="en-US" dirty="0"/>
          </a:p>
        </p:txBody>
      </p:sp>
      <p:sp>
        <p:nvSpPr>
          <p:cNvPr id="282" name="Freeform 298"/>
          <p:cNvSpPr>
            <a:spLocks/>
          </p:cNvSpPr>
          <p:nvPr/>
        </p:nvSpPr>
        <p:spPr bwMode="auto">
          <a:xfrm>
            <a:off x="6544860" y="2828535"/>
            <a:ext cx="249237" cy="1671638"/>
          </a:xfrm>
          <a:custGeom>
            <a:avLst/>
            <a:gdLst>
              <a:gd name="T0" fmla="*/ 249237 w 157"/>
              <a:gd name="T1" fmla="*/ 0 h 1053"/>
              <a:gd name="T2" fmla="*/ 0 w 157"/>
              <a:gd name="T3" fmla="*/ 0 h 1053"/>
              <a:gd name="T4" fmla="*/ 0 w 157"/>
              <a:gd name="T5" fmla="*/ 1671638 h 1053"/>
              <a:gd name="T6" fmla="*/ 0 60000 65536"/>
              <a:gd name="T7" fmla="*/ 0 60000 65536"/>
              <a:gd name="T8" fmla="*/ 0 60000 65536"/>
              <a:gd name="T9" fmla="*/ 0 w 157"/>
              <a:gd name="T10" fmla="*/ 0 h 1053"/>
              <a:gd name="T11" fmla="*/ 157 w 157"/>
              <a:gd name="T12" fmla="*/ 1053 h 1053"/>
            </a:gdLst>
            <a:ahLst/>
            <a:cxnLst>
              <a:cxn ang="T6">
                <a:pos x="T0" y="T1"/>
              </a:cxn>
              <a:cxn ang="T7">
                <a:pos x="T2" y="T3"/>
              </a:cxn>
              <a:cxn ang="T8">
                <a:pos x="T4" y="T5"/>
              </a:cxn>
            </a:cxnLst>
            <a:rect l="T9" t="T10" r="T11" b="T12"/>
            <a:pathLst>
              <a:path w="157" h="1053">
                <a:moveTo>
                  <a:pt x="157" y="0"/>
                </a:moveTo>
                <a:lnTo>
                  <a:pt x="0" y="0"/>
                </a:lnTo>
                <a:lnTo>
                  <a:pt x="0" y="1053"/>
                </a:lnTo>
              </a:path>
            </a:pathLst>
          </a:custGeom>
          <a:noFill/>
          <a:ln w="19050">
            <a:solidFill>
              <a:srgbClr val="DDDDDD"/>
            </a:solidFill>
            <a:round/>
            <a:headEnd/>
            <a:tailEnd/>
          </a:ln>
        </p:spPr>
        <p:txBody>
          <a:bodyPr wrap="none" anchor="ctr"/>
          <a:lstStyle/>
          <a:p>
            <a:pPr eaLnBrk="1" hangingPunct="1"/>
            <a:endParaRPr lang="en-US" dirty="0"/>
          </a:p>
        </p:txBody>
      </p:sp>
      <p:sp>
        <p:nvSpPr>
          <p:cNvPr id="283" name="Freeform 299"/>
          <p:cNvSpPr>
            <a:spLocks/>
          </p:cNvSpPr>
          <p:nvPr/>
        </p:nvSpPr>
        <p:spPr bwMode="auto">
          <a:xfrm flipV="1">
            <a:off x="6552797" y="4760523"/>
            <a:ext cx="249238" cy="1830387"/>
          </a:xfrm>
          <a:custGeom>
            <a:avLst/>
            <a:gdLst>
              <a:gd name="T0" fmla="*/ 249238 w 157"/>
              <a:gd name="T1" fmla="*/ 0 h 1053"/>
              <a:gd name="T2" fmla="*/ 0 w 157"/>
              <a:gd name="T3" fmla="*/ 0 h 1053"/>
              <a:gd name="T4" fmla="*/ 0 w 157"/>
              <a:gd name="T5" fmla="*/ 1830387 h 1053"/>
              <a:gd name="T6" fmla="*/ 0 60000 65536"/>
              <a:gd name="T7" fmla="*/ 0 60000 65536"/>
              <a:gd name="T8" fmla="*/ 0 60000 65536"/>
              <a:gd name="T9" fmla="*/ 0 w 157"/>
              <a:gd name="T10" fmla="*/ 0 h 1053"/>
              <a:gd name="T11" fmla="*/ 157 w 157"/>
              <a:gd name="T12" fmla="*/ 1053 h 1053"/>
            </a:gdLst>
            <a:ahLst/>
            <a:cxnLst>
              <a:cxn ang="T6">
                <a:pos x="T0" y="T1"/>
              </a:cxn>
              <a:cxn ang="T7">
                <a:pos x="T2" y="T3"/>
              </a:cxn>
              <a:cxn ang="T8">
                <a:pos x="T4" y="T5"/>
              </a:cxn>
            </a:cxnLst>
            <a:rect l="T9" t="T10" r="T11" b="T12"/>
            <a:pathLst>
              <a:path w="157" h="1053">
                <a:moveTo>
                  <a:pt x="157" y="0"/>
                </a:moveTo>
                <a:lnTo>
                  <a:pt x="0" y="0"/>
                </a:lnTo>
                <a:lnTo>
                  <a:pt x="0" y="1053"/>
                </a:lnTo>
              </a:path>
            </a:pathLst>
          </a:custGeom>
          <a:noFill/>
          <a:ln w="19050">
            <a:solidFill>
              <a:srgbClr val="DDDDDD"/>
            </a:solidFill>
            <a:round/>
            <a:headEnd/>
            <a:tailEnd/>
          </a:ln>
        </p:spPr>
        <p:txBody>
          <a:bodyPr wrap="none" anchor="ctr"/>
          <a:lstStyle/>
          <a:p>
            <a:pPr eaLnBrk="1" hangingPunct="1"/>
            <a:endParaRPr lang="en-US" dirty="0"/>
          </a:p>
        </p:txBody>
      </p:sp>
      <p:sp>
        <p:nvSpPr>
          <p:cNvPr id="284" name="Text Box 258"/>
          <p:cNvSpPr txBox="1">
            <a:spLocks noChangeArrowheads="1"/>
          </p:cNvSpPr>
          <p:nvPr/>
        </p:nvSpPr>
        <p:spPr bwMode="auto">
          <a:xfrm>
            <a:off x="6711547" y="6159110"/>
            <a:ext cx="1492250" cy="574675"/>
          </a:xfrm>
          <a:prstGeom prst="rect">
            <a:avLst/>
          </a:prstGeom>
          <a:solidFill>
            <a:srgbClr val="FFFF66"/>
          </a:solidFill>
          <a:ln w="25400">
            <a:solidFill>
              <a:schemeClr val="tx1"/>
            </a:solidFill>
            <a:miter lim="800000"/>
            <a:headEnd/>
            <a:tailEnd/>
          </a:ln>
        </p:spPr>
        <p:txBody>
          <a:bodyPr>
            <a:spAutoFit/>
          </a:bodyPr>
          <a:lstStyle/>
          <a:p>
            <a:pPr eaLnBrk="1" hangingPunct="1">
              <a:spcBef>
                <a:spcPct val="50000"/>
              </a:spcBef>
            </a:pPr>
            <a:r>
              <a:rPr lang="en-US" sz="1200" b="1" dirty="0">
                <a:solidFill>
                  <a:srgbClr val="000000"/>
                </a:solidFill>
                <a:latin typeface="Arial" charset="0"/>
              </a:rPr>
              <a:t>Charger 2 (64V)</a:t>
            </a:r>
          </a:p>
          <a:p>
            <a:pPr eaLnBrk="1" hangingPunct="1">
              <a:spcBef>
                <a:spcPct val="50000"/>
              </a:spcBef>
            </a:pPr>
            <a:r>
              <a:rPr lang="en-US" sz="1200" b="1" dirty="0">
                <a:solidFill>
                  <a:srgbClr val="000000"/>
                </a:solidFill>
                <a:latin typeface="Arial" charset="0"/>
              </a:rPr>
              <a:t>Batteries 10- 17</a:t>
            </a:r>
          </a:p>
        </p:txBody>
      </p:sp>
      <p:sp>
        <p:nvSpPr>
          <p:cNvPr id="285" name="Text Box 256"/>
          <p:cNvSpPr txBox="1">
            <a:spLocks noChangeArrowheads="1"/>
          </p:cNvSpPr>
          <p:nvPr/>
        </p:nvSpPr>
        <p:spPr bwMode="auto">
          <a:xfrm>
            <a:off x="6711547" y="2420548"/>
            <a:ext cx="1492250" cy="574675"/>
          </a:xfrm>
          <a:prstGeom prst="rect">
            <a:avLst/>
          </a:prstGeom>
          <a:solidFill>
            <a:srgbClr val="FFFF66"/>
          </a:solidFill>
          <a:ln w="25400">
            <a:solidFill>
              <a:schemeClr val="tx1"/>
            </a:solidFill>
            <a:miter lim="800000"/>
            <a:headEnd/>
            <a:tailEnd/>
          </a:ln>
        </p:spPr>
        <p:txBody>
          <a:bodyPr>
            <a:spAutoFit/>
          </a:bodyPr>
          <a:lstStyle/>
          <a:p>
            <a:pPr eaLnBrk="1" hangingPunct="1">
              <a:spcBef>
                <a:spcPct val="50000"/>
              </a:spcBef>
            </a:pPr>
            <a:r>
              <a:rPr lang="en-US" sz="1200" b="1" dirty="0">
                <a:solidFill>
                  <a:srgbClr val="000000"/>
                </a:solidFill>
                <a:latin typeface="Arial" charset="0"/>
              </a:rPr>
              <a:t>Charger 1 (72V)</a:t>
            </a:r>
          </a:p>
          <a:p>
            <a:pPr eaLnBrk="1" hangingPunct="1">
              <a:spcBef>
                <a:spcPct val="50000"/>
              </a:spcBef>
            </a:pPr>
            <a:r>
              <a:rPr lang="en-US" sz="1200" b="1" dirty="0">
                <a:solidFill>
                  <a:srgbClr val="000000"/>
                </a:solidFill>
                <a:latin typeface="Arial" charset="0"/>
              </a:rPr>
              <a:t>Batteries 1- 9</a:t>
            </a:r>
          </a:p>
        </p:txBody>
      </p:sp>
      <p:sp>
        <p:nvSpPr>
          <p:cNvPr id="286" name="Freeform 300"/>
          <p:cNvSpPr>
            <a:spLocks/>
          </p:cNvSpPr>
          <p:nvPr/>
        </p:nvSpPr>
        <p:spPr bwMode="auto">
          <a:xfrm>
            <a:off x="4925610" y="4750998"/>
            <a:ext cx="1620837" cy="962025"/>
          </a:xfrm>
          <a:custGeom>
            <a:avLst/>
            <a:gdLst>
              <a:gd name="T0" fmla="*/ 1620837 w 1053"/>
              <a:gd name="T1" fmla="*/ 0 h 627"/>
              <a:gd name="T2" fmla="*/ 1434587 w 1053"/>
              <a:gd name="T3" fmla="*/ 185654 h 627"/>
              <a:gd name="T4" fmla="*/ 113905 w 1053"/>
              <a:gd name="T5" fmla="*/ 185654 h 627"/>
              <a:gd name="T6" fmla="*/ 0 w 1053"/>
              <a:gd name="T7" fmla="*/ 299194 h 627"/>
              <a:gd name="T8" fmla="*/ 0 w 1053"/>
              <a:gd name="T9" fmla="*/ 687380 h 627"/>
              <a:gd name="T10" fmla="*/ 238585 w 1053"/>
              <a:gd name="T11" fmla="*/ 962025 h 627"/>
              <a:gd name="T12" fmla="*/ 0 60000 65536"/>
              <a:gd name="T13" fmla="*/ 0 60000 65536"/>
              <a:gd name="T14" fmla="*/ 0 60000 65536"/>
              <a:gd name="T15" fmla="*/ 0 60000 65536"/>
              <a:gd name="T16" fmla="*/ 0 60000 65536"/>
              <a:gd name="T17" fmla="*/ 0 60000 65536"/>
              <a:gd name="T18" fmla="*/ 0 w 1053"/>
              <a:gd name="T19" fmla="*/ 0 h 627"/>
              <a:gd name="T20" fmla="*/ 1053 w 1053"/>
              <a:gd name="T21" fmla="*/ 627 h 627"/>
            </a:gdLst>
            <a:ahLst/>
            <a:cxnLst>
              <a:cxn ang="T12">
                <a:pos x="T0" y="T1"/>
              </a:cxn>
              <a:cxn ang="T13">
                <a:pos x="T2" y="T3"/>
              </a:cxn>
              <a:cxn ang="T14">
                <a:pos x="T4" y="T5"/>
              </a:cxn>
              <a:cxn ang="T15">
                <a:pos x="T6" y="T7"/>
              </a:cxn>
              <a:cxn ang="T16">
                <a:pos x="T8" y="T9"/>
              </a:cxn>
              <a:cxn ang="T17">
                <a:pos x="T10" y="T11"/>
              </a:cxn>
            </a:cxnLst>
            <a:rect l="T18" t="T19" r="T20" b="T21"/>
            <a:pathLst>
              <a:path w="1053" h="627">
                <a:moveTo>
                  <a:pt x="1053" y="0"/>
                </a:moveTo>
                <a:lnTo>
                  <a:pt x="932" y="121"/>
                </a:lnTo>
                <a:lnTo>
                  <a:pt x="74" y="121"/>
                </a:lnTo>
                <a:lnTo>
                  <a:pt x="0" y="195"/>
                </a:lnTo>
                <a:lnTo>
                  <a:pt x="0" y="448"/>
                </a:lnTo>
                <a:lnTo>
                  <a:pt x="155" y="627"/>
                </a:lnTo>
              </a:path>
            </a:pathLst>
          </a:custGeom>
          <a:noFill/>
          <a:ln w="19050">
            <a:solidFill>
              <a:schemeClr val="tx1"/>
            </a:solidFill>
            <a:round/>
            <a:headEnd/>
            <a:tailEnd/>
          </a:ln>
        </p:spPr>
        <p:txBody>
          <a:bodyPr wrap="none" anchor="ctr"/>
          <a:lstStyle/>
          <a:p>
            <a:pPr eaLnBrk="1" hangingPunct="1"/>
            <a:endParaRPr lang="en-US" dirty="0"/>
          </a:p>
        </p:txBody>
      </p:sp>
      <p:sp>
        <p:nvSpPr>
          <p:cNvPr id="287" name="Freeform 301"/>
          <p:cNvSpPr>
            <a:spLocks/>
          </p:cNvSpPr>
          <p:nvPr/>
        </p:nvSpPr>
        <p:spPr bwMode="auto">
          <a:xfrm>
            <a:off x="5041497" y="4417623"/>
            <a:ext cx="1495425" cy="985837"/>
          </a:xfrm>
          <a:custGeom>
            <a:avLst/>
            <a:gdLst>
              <a:gd name="T0" fmla="*/ 1495425 w 942"/>
              <a:gd name="T1" fmla="*/ 66675 h 621"/>
              <a:gd name="T2" fmla="*/ 1379538 w 942"/>
              <a:gd name="T3" fmla="*/ 0 h 621"/>
              <a:gd name="T4" fmla="*/ 0 w 942"/>
              <a:gd name="T5" fmla="*/ 0 h 621"/>
              <a:gd name="T6" fmla="*/ 0 w 942"/>
              <a:gd name="T7" fmla="*/ 868362 h 621"/>
              <a:gd name="T8" fmla="*/ 117475 w 942"/>
              <a:gd name="T9" fmla="*/ 985837 h 621"/>
              <a:gd name="T10" fmla="*/ 0 60000 65536"/>
              <a:gd name="T11" fmla="*/ 0 60000 65536"/>
              <a:gd name="T12" fmla="*/ 0 60000 65536"/>
              <a:gd name="T13" fmla="*/ 0 60000 65536"/>
              <a:gd name="T14" fmla="*/ 0 60000 65536"/>
              <a:gd name="T15" fmla="*/ 0 w 942"/>
              <a:gd name="T16" fmla="*/ 0 h 621"/>
              <a:gd name="T17" fmla="*/ 942 w 942"/>
              <a:gd name="T18" fmla="*/ 621 h 621"/>
            </a:gdLst>
            <a:ahLst/>
            <a:cxnLst>
              <a:cxn ang="T10">
                <a:pos x="T0" y="T1"/>
              </a:cxn>
              <a:cxn ang="T11">
                <a:pos x="T2" y="T3"/>
              </a:cxn>
              <a:cxn ang="T12">
                <a:pos x="T4" y="T5"/>
              </a:cxn>
              <a:cxn ang="T13">
                <a:pos x="T6" y="T7"/>
              </a:cxn>
              <a:cxn ang="T14">
                <a:pos x="T8" y="T9"/>
              </a:cxn>
            </a:cxnLst>
            <a:rect l="T15" t="T16" r="T17" b="T18"/>
            <a:pathLst>
              <a:path w="942" h="621">
                <a:moveTo>
                  <a:pt x="942" y="42"/>
                </a:moveTo>
                <a:lnTo>
                  <a:pt x="869" y="0"/>
                </a:lnTo>
                <a:lnTo>
                  <a:pt x="0" y="0"/>
                </a:lnTo>
                <a:lnTo>
                  <a:pt x="0" y="547"/>
                </a:lnTo>
                <a:lnTo>
                  <a:pt x="74" y="621"/>
                </a:lnTo>
              </a:path>
            </a:pathLst>
          </a:custGeom>
          <a:noFill/>
          <a:ln w="19050">
            <a:solidFill>
              <a:schemeClr val="tx1"/>
            </a:solidFill>
            <a:round/>
            <a:headEnd/>
            <a:tailEnd/>
          </a:ln>
        </p:spPr>
        <p:txBody>
          <a:bodyPr wrap="none" anchor="ctr"/>
          <a:lstStyle/>
          <a:p>
            <a:pPr eaLnBrk="1" hangingPunct="1"/>
            <a:endParaRPr lang="en-US" dirty="0"/>
          </a:p>
        </p:txBody>
      </p:sp>
      <p:sp>
        <p:nvSpPr>
          <p:cNvPr id="288" name="Oval 303"/>
          <p:cNvSpPr>
            <a:spLocks noChangeArrowheads="1"/>
          </p:cNvSpPr>
          <p:nvPr/>
        </p:nvSpPr>
        <p:spPr bwMode="auto">
          <a:xfrm>
            <a:off x="6487710" y="4433498"/>
            <a:ext cx="92075" cy="92075"/>
          </a:xfrm>
          <a:prstGeom prst="ellipse">
            <a:avLst/>
          </a:prstGeom>
          <a:solidFill>
            <a:schemeClr val="accent1"/>
          </a:solidFill>
          <a:ln w="19050">
            <a:solidFill>
              <a:schemeClr val="tx1"/>
            </a:solidFill>
            <a:round/>
            <a:headEnd/>
            <a:tailEnd/>
          </a:ln>
        </p:spPr>
        <p:txBody>
          <a:bodyPr wrap="none" anchor="ctr"/>
          <a:lstStyle/>
          <a:p>
            <a:pPr eaLnBrk="1" hangingPunct="1"/>
            <a:endParaRPr lang="en-US" dirty="0"/>
          </a:p>
        </p:txBody>
      </p:sp>
      <p:sp>
        <p:nvSpPr>
          <p:cNvPr id="289" name="Oval 304"/>
          <p:cNvSpPr>
            <a:spLocks noChangeArrowheads="1"/>
          </p:cNvSpPr>
          <p:nvPr/>
        </p:nvSpPr>
        <p:spPr bwMode="auto">
          <a:xfrm>
            <a:off x="6489297" y="4711310"/>
            <a:ext cx="92075" cy="92075"/>
          </a:xfrm>
          <a:prstGeom prst="ellipse">
            <a:avLst/>
          </a:prstGeom>
          <a:solidFill>
            <a:schemeClr val="accent1"/>
          </a:solidFill>
          <a:ln w="19050">
            <a:solidFill>
              <a:schemeClr val="tx1"/>
            </a:solidFill>
            <a:round/>
            <a:headEnd/>
            <a:tailEnd/>
          </a:ln>
        </p:spPr>
        <p:txBody>
          <a:bodyPr wrap="none" anchor="ctr"/>
          <a:lstStyle/>
          <a:p>
            <a:pPr eaLnBrk="1" hangingPunct="1"/>
            <a:endParaRPr lang="en-US" dirty="0"/>
          </a:p>
        </p:txBody>
      </p:sp>
      <p:sp>
        <p:nvSpPr>
          <p:cNvPr id="290" name="Freeform 1313"/>
          <p:cNvSpPr>
            <a:spLocks/>
          </p:cNvSpPr>
          <p:nvPr/>
        </p:nvSpPr>
        <p:spPr bwMode="auto">
          <a:xfrm>
            <a:off x="2242735" y="5012935"/>
            <a:ext cx="2933700" cy="862013"/>
          </a:xfrm>
          <a:custGeom>
            <a:avLst/>
            <a:gdLst>
              <a:gd name="T0" fmla="*/ 1848 w 1848"/>
              <a:gd name="T1" fmla="*/ 543 h 543"/>
              <a:gd name="T2" fmla="*/ 1587 w 1848"/>
              <a:gd name="T3" fmla="*/ 267 h 543"/>
              <a:gd name="T4" fmla="*/ 1587 w 1848"/>
              <a:gd name="T5" fmla="*/ 0 h 543"/>
              <a:gd name="T6" fmla="*/ 786 w 1848"/>
              <a:gd name="T7" fmla="*/ 0 h 543"/>
              <a:gd name="T8" fmla="*/ 555 w 1848"/>
              <a:gd name="T9" fmla="*/ 171 h 543"/>
              <a:gd name="T10" fmla="*/ 96 w 1848"/>
              <a:gd name="T11" fmla="*/ 171 h 543"/>
              <a:gd name="T12" fmla="*/ 0 w 1848"/>
              <a:gd name="T13" fmla="*/ 42 h 543"/>
              <a:gd name="T14" fmla="*/ 0 60000 65536"/>
              <a:gd name="T15" fmla="*/ 0 60000 65536"/>
              <a:gd name="T16" fmla="*/ 0 60000 65536"/>
              <a:gd name="T17" fmla="*/ 0 60000 65536"/>
              <a:gd name="T18" fmla="*/ 0 60000 65536"/>
              <a:gd name="T19" fmla="*/ 0 60000 65536"/>
              <a:gd name="T20" fmla="*/ 0 60000 65536"/>
              <a:gd name="T21" fmla="*/ 0 w 1848"/>
              <a:gd name="T22" fmla="*/ 0 h 543"/>
              <a:gd name="T23" fmla="*/ 1848 w 1848"/>
              <a:gd name="T24" fmla="*/ 543 h 54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48" h="543">
                <a:moveTo>
                  <a:pt x="1848" y="543"/>
                </a:moveTo>
                <a:lnTo>
                  <a:pt x="1587" y="267"/>
                </a:lnTo>
                <a:lnTo>
                  <a:pt x="1587" y="0"/>
                </a:lnTo>
                <a:lnTo>
                  <a:pt x="786" y="0"/>
                </a:lnTo>
                <a:lnTo>
                  <a:pt x="555" y="171"/>
                </a:lnTo>
                <a:lnTo>
                  <a:pt x="96" y="171"/>
                </a:lnTo>
                <a:lnTo>
                  <a:pt x="0" y="42"/>
                </a:lnTo>
              </a:path>
            </a:pathLst>
          </a:custGeom>
          <a:noFill/>
          <a:ln w="19050">
            <a:solidFill>
              <a:srgbClr val="FF0000"/>
            </a:solidFill>
            <a:round/>
            <a:headEnd/>
            <a:tailEnd/>
          </a:ln>
        </p:spPr>
        <p:txBody>
          <a:bodyPr wrap="none" anchor="ctr"/>
          <a:lstStyle/>
          <a:p>
            <a:endParaRPr lang="en-US" dirty="0"/>
          </a:p>
        </p:txBody>
      </p:sp>
      <p:sp>
        <p:nvSpPr>
          <p:cNvPr id="291" name="Freeform 1314"/>
          <p:cNvSpPr>
            <a:spLocks/>
          </p:cNvSpPr>
          <p:nvPr/>
        </p:nvSpPr>
        <p:spPr bwMode="auto">
          <a:xfrm>
            <a:off x="2242735" y="5012935"/>
            <a:ext cx="2933700" cy="862013"/>
          </a:xfrm>
          <a:custGeom>
            <a:avLst/>
            <a:gdLst>
              <a:gd name="T0" fmla="*/ 1848 w 1848"/>
              <a:gd name="T1" fmla="*/ 543 h 543"/>
              <a:gd name="T2" fmla="*/ 1587 w 1848"/>
              <a:gd name="T3" fmla="*/ 267 h 543"/>
              <a:gd name="T4" fmla="*/ 1587 w 1848"/>
              <a:gd name="T5" fmla="*/ 0 h 543"/>
              <a:gd name="T6" fmla="*/ 786 w 1848"/>
              <a:gd name="T7" fmla="*/ 0 h 543"/>
              <a:gd name="T8" fmla="*/ 555 w 1848"/>
              <a:gd name="T9" fmla="*/ 171 h 543"/>
              <a:gd name="T10" fmla="*/ 96 w 1848"/>
              <a:gd name="T11" fmla="*/ 171 h 543"/>
              <a:gd name="T12" fmla="*/ 0 w 1848"/>
              <a:gd name="T13" fmla="*/ 42 h 543"/>
              <a:gd name="T14" fmla="*/ 0 60000 65536"/>
              <a:gd name="T15" fmla="*/ 0 60000 65536"/>
              <a:gd name="T16" fmla="*/ 0 60000 65536"/>
              <a:gd name="T17" fmla="*/ 0 60000 65536"/>
              <a:gd name="T18" fmla="*/ 0 60000 65536"/>
              <a:gd name="T19" fmla="*/ 0 60000 65536"/>
              <a:gd name="T20" fmla="*/ 0 60000 65536"/>
              <a:gd name="T21" fmla="*/ 0 w 1848"/>
              <a:gd name="T22" fmla="*/ 0 h 543"/>
              <a:gd name="T23" fmla="*/ 1848 w 1848"/>
              <a:gd name="T24" fmla="*/ 543 h 54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48" h="543">
                <a:moveTo>
                  <a:pt x="1848" y="543"/>
                </a:moveTo>
                <a:lnTo>
                  <a:pt x="1587" y="267"/>
                </a:lnTo>
                <a:lnTo>
                  <a:pt x="1587" y="0"/>
                </a:lnTo>
                <a:lnTo>
                  <a:pt x="786" y="0"/>
                </a:lnTo>
                <a:lnTo>
                  <a:pt x="555" y="171"/>
                </a:lnTo>
                <a:lnTo>
                  <a:pt x="96" y="171"/>
                </a:lnTo>
                <a:lnTo>
                  <a:pt x="0" y="42"/>
                </a:lnTo>
              </a:path>
            </a:pathLst>
          </a:custGeom>
          <a:noFill/>
          <a:ln w="19050">
            <a:solidFill>
              <a:srgbClr val="DDDDDD"/>
            </a:solidFill>
            <a:prstDash val="dash"/>
            <a:round/>
            <a:headEnd/>
            <a:tailEnd/>
          </a:ln>
        </p:spPr>
        <p:txBody>
          <a:bodyPr wrap="none" anchor="ctr"/>
          <a:lstStyle/>
          <a:p>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 name="Title 1"/>
          <p:cNvSpPr>
            <a:spLocks noGrp="1"/>
          </p:cNvSpPr>
          <p:nvPr>
            <p:ph type="title"/>
          </p:nvPr>
        </p:nvSpPr>
        <p:spPr/>
        <p:txBody>
          <a:bodyPr>
            <a:noAutofit/>
          </a:bodyPr>
          <a:lstStyle/>
          <a:p>
            <a:r>
              <a:rPr lang="en-US" b="1" dirty="0" smtClean="0">
                <a:latin typeface="+mn-lt"/>
              </a:rPr>
              <a:t>Battery Heaters</a:t>
            </a:r>
            <a:endParaRPr lang="en-US" b="1" dirty="0">
              <a:latin typeface="+mn-lt"/>
            </a:endParaRPr>
          </a:p>
        </p:txBody>
      </p:sp>
      <p:pic>
        <p:nvPicPr>
          <p:cNvPr id="201" name="Picture 200" descr="DSC03047.JPG"/>
          <p:cNvPicPr>
            <a:picLocks noChangeAspect="1"/>
          </p:cNvPicPr>
          <p:nvPr/>
        </p:nvPicPr>
        <p:blipFill>
          <a:blip r:embed="rId2" cstate="print"/>
          <a:stretch>
            <a:fillRect/>
          </a:stretch>
        </p:blipFill>
        <p:spPr>
          <a:xfrm>
            <a:off x="317635" y="661738"/>
            <a:ext cx="3840480" cy="2880360"/>
          </a:xfrm>
          <a:prstGeom prst="rect">
            <a:avLst/>
          </a:prstGeom>
        </p:spPr>
      </p:pic>
      <p:pic>
        <p:nvPicPr>
          <p:cNvPr id="202" name="Picture 201" descr="DSC03269.JPG"/>
          <p:cNvPicPr>
            <a:picLocks noChangeAspect="1"/>
          </p:cNvPicPr>
          <p:nvPr/>
        </p:nvPicPr>
        <p:blipFill>
          <a:blip r:embed="rId3" cstate="print"/>
          <a:stretch>
            <a:fillRect/>
          </a:stretch>
        </p:blipFill>
        <p:spPr>
          <a:xfrm>
            <a:off x="279133" y="3686477"/>
            <a:ext cx="3882188" cy="2911641"/>
          </a:xfrm>
          <a:prstGeom prst="rect">
            <a:avLst/>
          </a:prstGeom>
        </p:spPr>
      </p:pic>
      <p:pic>
        <p:nvPicPr>
          <p:cNvPr id="203" name="Picture 202" descr="DSC03272.JPG"/>
          <p:cNvPicPr>
            <a:picLocks noChangeAspect="1"/>
          </p:cNvPicPr>
          <p:nvPr/>
        </p:nvPicPr>
        <p:blipFill>
          <a:blip r:embed="rId4" cstate="print"/>
          <a:stretch>
            <a:fillRect/>
          </a:stretch>
        </p:blipFill>
        <p:spPr>
          <a:xfrm>
            <a:off x="4880008" y="3662412"/>
            <a:ext cx="3927108" cy="2945331"/>
          </a:xfrm>
          <a:prstGeom prst="rect">
            <a:avLst/>
          </a:prstGeom>
        </p:spPr>
      </p:pic>
      <p:sp>
        <p:nvSpPr>
          <p:cNvPr id="204" name="TextBox 203"/>
          <p:cNvSpPr txBox="1"/>
          <p:nvPr/>
        </p:nvSpPr>
        <p:spPr>
          <a:xfrm>
            <a:off x="4292867" y="673768"/>
            <a:ext cx="4581626" cy="2800767"/>
          </a:xfrm>
          <a:prstGeom prst="rect">
            <a:avLst/>
          </a:prstGeom>
          <a:noFill/>
        </p:spPr>
        <p:txBody>
          <a:bodyPr wrap="square" rtlCol="0">
            <a:spAutoFit/>
          </a:bodyPr>
          <a:lstStyle/>
          <a:p>
            <a:r>
              <a:rPr lang="en-US" sz="1600" dirty="0" smtClean="0"/>
              <a:t>While charging 110 VAC heating elements are plugged in.  There are thermostats for each set of </a:t>
            </a:r>
            <a:r>
              <a:rPr lang="en-US" sz="1600" dirty="0" smtClean="0"/>
              <a:t>batteries.  It took me three tries to get it right.</a:t>
            </a:r>
            <a:endParaRPr lang="en-US" sz="1600" dirty="0" smtClean="0"/>
          </a:p>
          <a:p>
            <a:endParaRPr lang="en-US" sz="1600" dirty="0" smtClean="0"/>
          </a:p>
          <a:p>
            <a:pPr>
              <a:buFont typeface="Arial" pitchFamily="34" charset="0"/>
              <a:buChar char="•"/>
            </a:pPr>
            <a:r>
              <a:rPr lang="en-US" sz="1600" dirty="0" smtClean="0"/>
              <a:t> Attempt 1 – Bad smells and discolored fiberglass</a:t>
            </a:r>
          </a:p>
          <a:p>
            <a:endParaRPr lang="en-US" sz="1600" dirty="0" smtClean="0"/>
          </a:p>
          <a:p>
            <a:pPr>
              <a:buFont typeface="Arial" pitchFamily="34" charset="0"/>
              <a:buChar char="•"/>
            </a:pPr>
            <a:r>
              <a:rPr lang="en-US" sz="1600" dirty="0" smtClean="0"/>
              <a:t> Attempt 2 – Another EV converter burned up his heater strips and melted through his batteries</a:t>
            </a:r>
          </a:p>
          <a:p>
            <a:endParaRPr lang="en-US" sz="1600" dirty="0" smtClean="0"/>
          </a:p>
          <a:p>
            <a:pPr>
              <a:buFont typeface="Arial" pitchFamily="34" charset="0"/>
              <a:buChar char="•"/>
            </a:pPr>
            <a:r>
              <a:rPr lang="en-US" sz="1600" dirty="0" smtClean="0"/>
              <a:t> Attempt 3 – </a:t>
            </a:r>
            <a:r>
              <a:rPr lang="en-US" sz="1600" dirty="0" smtClean="0"/>
              <a:t>Success!  Gently </a:t>
            </a:r>
            <a:r>
              <a:rPr lang="en-US" sz="1600" dirty="0" smtClean="0"/>
              <a:t>warming the batteries </a:t>
            </a:r>
            <a:r>
              <a:rPr lang="en-US" sz="1600" dirty="0" smtClean="0"/>
              <a:t>using an aluminum heat-spreader</a:t>
            </a:r>
            <a:endParaRPr lang="en-US" sz="1600" dirty="0"/>
          </a:p>
        </p:txBody>
      </p:sp>
      <p:cxnSp>
        <p:nvCxnSpPr>
          <p:cNvPr id="206" name="Straight Arrow Connector 205"/>
          <p:cNvCxnSpPr/>
          <p:nvPr/>
        </p:nvCxnSpPr>
        <p:spPr>
          <a:xfrm rot="10800000" flipV="1">
            <a:off x="2704702" y="1915426"/>
            <a:ext cx="2127181" cy="587141"/>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7" name="Straight Arrow Connector 206"/>
          <p:cNvCxnSpPr/>
          <p:nvPr/>
        </p:nvCxnSpPr>
        <p:spPr>
          <a:xfrm rot="5400000">
            <a:off x="3402534" y="3835669"/>
            <a:ext cx="1925048" cy="1087653"/>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9" name="Straight Arrow Connector 208"/>
          <p:cNvCxnSpPr/>
          <p:nvPr/>
        </p:nvCxnSpPr>
        <p:spPr>
          <a:xfrm rot="16200000" flipH="1">
            <a:off x="4596064" y="3845291"/>
            <a:ext cx="2011679" cy="1155032"/>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3" name="Line 973"/>
          <p:cNvSpPr>
            <a:spLocks noChangeShapeType="1"/>
          </p:cNvSpPr>
          <p:nvPr/>
        </p:nvSpPr>
        <p:spPr bwMode="auto">
          <a:xfrm>
            <a:off x="6238969" y="1595531"/>
            <a:ext cx="673100" cy="1588"/>
          </a:xfrm>
          <a:prstGeom prst="line">
            <a:avLst/>
          </a:prstGeom>
          <a:noFill/>
          <a:ln w="19050">
            <a:solidFill>
              <a:srgbClr val="FF0000"/>
            </a:solidFill>
            <a:round/>
            <a:headEnd/>
            <a:tailEnd/>
          </a:ln>
        </p:spPr>
        <p:txBody>
          <a:bodyPr wrap="none" anchor="ctr"/>
          <a:lstStyle/>
          <a:p>
            <a:endParaRPr lang="en-US" dirty="0"/>
          </a:p>
        </p:txBody>
      </p:sp>
      <p:sp>
        <p:nvSpPr>
          <p:cNvPr id="32" name="Freeform 1714"/>
          <p:cNvSpPr>
            <a:spLocks/>
          </p:cNvSpPr>
          <p:nvPr/>
        </p:nvSpPr>
        <p:spPr bwMode="auto">
          <a:xfrm flipH="1">
            <a:off x="6057900" y="906463"/>
            <a:ext cx="536575" cy="474662"/>
          </a:xfrm>
          <a:custGeom>
            <a:avLst/>
            <a:gdLst>
              <a:gd name="T0" fmla="*/ 0 w 536"/>
              <a:gd name="T1" fmla="*/ 2147483647 h 299"/>
              <a:gd name="T2" fmla="*/ 0 w 536"/>
              <a:gd name="T3" fmla="*/ 0 h 299"/>
              <a:gd name="T4" fmla="*/ 2147483647 w 536"/>
              <a:gd name="T5" fmla="*/ 0 h 299"/>
              <a:gd name="T6" fmla="*/ 0 60000 65536"/>
              <a:gd name="T7" fmla="*/ 0 60000 65536"/>
              <a:gd name="T8" fmla="*/ 0 60000 65536"/>
              <a:gd name="T9" fmla="*/ 0 w 536"/>
              <a:gd name="T10" fmla="*/ 0 h 299"/>
              <a:gd name="T11" fmla="*/ 536 w 536"/>
              <a:gd name="T12" fmla="*/ 299 h 299"/>
            </a:gdLst>
            <a:ahLst/>
            <a:cxnLst>
              <a:cxn ang="T6">
                <a:pos x="T0" y="T1"/>
              </a:cxn>
              <a:cxn ang="T7">
                <a:pos x="T2" y="T3"/>
              </a:cxn>
              <a:cxn ang="T8">
                <a:pos x="T4" y="T5"/>
              </a:cxn>
            </a:cxnLst>
            <a:rect l="T9" t="T10" r="T11" b="T12"/>
            <a:pathLst>
              <a:path w="536" h="299">
                <a:moveTo>
                  <a:pt x="0" y="299"/>
                </a:moveTo>
                <a:lnTo>
                  <a:pt x="0" y="0"/>
                </a:lnTo>
                <a:lnTo>
                  <a:pt x="536" y="0"/>
                </a:lnTo>
              </a:path>
            </a:pathLst>
          </a:custGeom>
          <a:noFill/>
          <a:ln w="28575">
            <a:solidFill>
              <a:srgbClr val="FF0000"/>
            </a:solidFill>
            <a:round/>
            <a:headEnd/>
            <a:tailEnd/>
          </a:ln>
        </p:spPr>
        <p:txBody>
          <a:bodyPr/>
          <a:lstStyle/>
          <a:p>
            <a:endParaRPr lang="en-US" dirty="0"/>
          </a:p>
        </p:txBody>
      </p:sp>
      <p:sp>
        <p:nvSpPr>
          <p:cNvPr id="52" name="Line 973"/>
          <p:cNvSpPr>
            <a:spLocks noChangeShapeType="1"/>
          </p:cNvSpPr>
          <p:nvPr/>
        </p:nvSpPr>
        <p:spPr bwMode="auto">
          <a:xfrm>
            <a:off x="3065463" y="3908425"/>
            <a:ext cx="673100" cy="1588"/>
          </a:xfrm>
          <a:prstGeom prst="line">
            <a:avLst/>
          </a:prstGeom>
          <a:noFill/>
          <a:ln w="19050">
            <a:solidFill>
              <a:srgbClr val="FF0000"/>
            </a:solidFill>
            <a:round/>
            <a:headEnd/>
            <a:tailEnd/>
          </a:ln>
        </p:spPr>
        <p:txBody>
          <a:bodyPr wrap="none" anchor="ctr"/>
          <a:lstStyle/>
          <a:p>
            <a:endParaRPr lang="en-US" dirty="0"/>
          </a:p>
        </p:txBody>
      </p:sp>
      <p:sp>
        <p:nvSpPr>
          <p:cNvPr id="61" name="Freeform 2"/>
          <p:cNvSpPr>
            <a:spLocks/>
          </p:cNvSpPr>
          <p:nvPr/>
        </p:nvSpPr>
        <p:spPr bwMode="auto">
          <a:xfrm>
            <a:off x="1295400" y="1695450"/>
            <a:ext cx="239713" cy="398463"/>
          </a:xfrm>
          <a:custGeom>
            <a:avLst/>
            <a:gdLst>
              <a:gd name="T0" fmla="*/ 2147483647 w 248"/>
              <a:gd name="T1" fmla="*/ 0 h 1204"/>
              <a:gd name="T2" fmla="*/ 2147483647 w 248"/>
              <a:gd name="T3" fmla="*/ 0 h 1204"/>
              <a:gd name="T4" fmla="*/ 2147483647 w 248"/>
              <a:gd name="T5" fmla="*/ 2147483647 h 1204"/>
              <a:gd name="T6" fmla="*/ 0 w 248"/>
              <a:gd name="T7" fmla="*/ 2147483647 h 1204"/>
              <a:gd name="T8" fmla="*/ 0 60000 65536"/>
              <a:gd name="T9" fmla="*/ 0 60000 65536"/>
              <a:gd name="T10" fmla="*/ 0 60000 65536"/>
              <a:gd name="T11" fmla="*/ 0 60000 65536"/>
              <a:gd name="T12" fmla="*/ 0 w 248"/>
              <a:gd name="T13" fmla="*/ 0 h 1204"/>
              <a:gd name="T14" fmla="*/ 248 w 248"/>
              <a:gd name="T15" fmla="*/ 1204 h 1204"/>
            </a:gdLst>
            <a:ahLst/>
            <a:cxnLst>
              <a:cxn ang="T8">
                <a:pos x="T0" y="T1"/>
              </a:cxn>
              <a:cxn ang="T9">
                <a:pos x="T2" y="T3"/>
              </a:cxn>
              <a:cxn ang="T10">
                <a:pos x="T4" y="T5"/>
              </a:cxn>
              <a:cxn ang="T11">
                <a:pos x="T6" y="T7"/>
              </a:cxn>
            </a:cxnLst>
            <a:rect l="T12" t="T13" r="T14" b="T15"/>
            <a:pathLst>
              <a:path w="248" h="1204">
                <a:moveTo>
                  <a:pt x="8" y="0"/>
                </a:moveTo>
                <a:lnTo>
                  <a:pt x="248" y="0"/>
                </a:lnTo>
                <a:lnTo>
                  <a:pt x="248" y="1204"/>
                </a:lnTo>
                <a:lnTo>
                  <a:pt x="0" y="1204"/>
                </a:lnTo>
              </a:path>
            </a:pathLst>
          </a:custGeom>
          <a:noFill/>
          <a:ln w="38100">
            <a:solidFill>
              <a:schemeClr val="tx1"/>
            </a:solidFill>
            <a:round/>
            <a:headEnd/>
            <a:tailEnd/>
          </a:ln>
        </p:spPr>
        <p:txBody>
          <a:bodyPr wrap="none" anchor="ctr"/>
          <a:lstStyle/>
          <a:p>
            <a:endParaRPr lang="en-US" dirty="0"/>
          </a:p>
        </p:txBody>
      </p:sp>
      <p:sp>
        <p:nvSpPr>
          <p:cNvPr id="63" name="Line 10"/>
          <p:cNvSpPr>
            <a:spLocks noChangeShapeType="1"/>
          </p:cNvSpPr>
          <p:nvPr/>
        </p:nvSpPr>
        <p:spPr bwMode="auto">
          <a:xfrm flipV="1">
            <a:off x="1395413" y="1373188"/>
            <a:ext cx="7434262" cy="1587"/>
          </a:xfrm>
          <a:prstGeom prst="line">
            <a:avLst/>
          </a:prstGeom>
          <a:noFill/>
          <a:ln w="38100">
            <a:solidFill>
              <a:srgbClr val="FF0000"/>
            </a:solidFill>
            <a:round/>
            <a:headEnd/>
            <a:tailEnd/>
          </a:ln>
        </p:spPr>
        <p:txBody>
          <a:bodyPr wrap="none" anchor="ctr"/>
          <a:lstStyle/>
          <a:p>
            <a:endParaRPr lang="en-US" dirty="0"/>
          </a:p>
        </p:txBody>
      </p:sp>
      <p:sp>
        <p:nvSpPr>
          <p:cNvPr id="74" name="Freeform 30"/>
          <p:cNvSpPr>
            <a:spLocks/>
          </p:cNvSpPr>
          <p:nvPr/>
        </p:nvSpPr>
        <p:spPr bwMode="auto">
          <a:xfrm>
            <a:off x="1295400" y="2324100"/>
            <a:ext cx="239713" cy="1074738"/>
          </a:xfrm>
          <a:custGeom>
            <a:avLst/>
            <a:gdLst>
              <a:gd name="T0" fmla="*/ 2147483647 w 248"/>
              <a:gd name="T1" fmla="*/ 0 h 1204"/>
              <a:gd name="T2" fmla="*/ 2147483647 w 248"/>
              <a:gd name="T3" fmla="*/ 0 h 1204"/>
              <a:gd name="T4" fmla="*/ 2147483647 w 248"/>
              <a:gd name="T5" fmla="*/ 2147483647 h 1204"/>
              <a:gd name="T6" fmla="*/ 0 w 248"/>
              <a:gd name="T7" fmla="*/ 2147483647 h 1204"/>
              <a:gd name="T8" fmla="*/ 0 60000 65536"/>
              <a:gd name="T9" fmla="*/ 0 60000 65536"/>
              <a:gd name="T10" fmla="*/ 0 60000 65536"/>
              <a:gd name="T11" fmla="*/ 0 60000 65536"/>
              <a:gd name="T12" fmla="*/ 0 w 248"/>
              <a:gd name="T13" fmla="*/ 0 h 1204"/>
              <a:gd name="T14" fmla="*/ 248 w 248"/>
              <a:gd name="T15" fmla="*/ 1204 h 1204"/>
            </a:gdLst>
            <a:ahLst/>
            <a:cxnLst>
              <a:cxn ang="T8">
                <a:pos x="T0" y="T1"/>
              </a:cxn>
              <a:cxn ang="T9">
                <a:pos x="T2" y="T3"/>
              </a:cxn>
              <a:cxn ang="T10">
                <a:pos x="T4" y="T5"/>
              </a:cxn>
              <a:cxn ang="T11">
                <a:pos x="T6" y="T7"/>
              </a:cxn>
            </a:cxnLst>
            <a:rect l="T12" t="T13" r="T14" b="T15"/>
            <a:pathLst>
              <a:path w="248" h="1204">
                <a:moveTo>
                  <a:pt x="8" y="0"/>
                </a:moveTo>
                <a:lnTo>
                  <a:pt x="248" y="0"/>
                </a:lnTo>
                <a:lnTo>
                  <a:pt x="248" y="1204"/>
                </a:lnTo>
                <a:lnTo>
                  <a:pt x="0" y="1204"/>
                </a:lnTo>
              </a:path>
            </a:pathLst>
          </a:custGeom>
          <a:noFill/>
          <a:ln w="38100">
            <a:solidFill>
              <a:schemeClr val="tx1"/>
            </a:solidFill>
            <a:round/>
            <a:headEnd/>
            <a:tailEnd/>
          </a:ln>
        </p:spPr>
        <p:txBody>
          <a:bodyPr wrap="none" anchor="ctr"/>
          <a:lstStyle/>
          <a:p>
            <a:endParaRPr lang="en-US" dirty="0"/>
          </a:p>
        </p:txBody>
      </p:sp>
      <p:sp>
        <p:nvSpPr>
          <p:cNvPr id="89" name="Line 126"/>
          <p:cNvSpPr>
            <a:spLocks noChangeShapeType="1"/>
          </p:cNvSpPr>
          <p:nvPr/>
        </p:nvSpPr>
        <p:spPr bwMode="auto">
          <a:xfrm flipV="1">
            <a:off x="1335088" y="3676650"/>
            <a:ext cx="5892800" cy="1588"/>
          </a:xfrm>
          <a:prstGeom prst="line">
            <a:avLst/>
          </a:prstGeom>
          <a:noFill/>
          <a:ln w="38100">
            <a:solidFill>
              <a:schemeClr val="tx1"/>
            </a:solidFill>
            <a:round/>
            <a:headEnd/>
            <a:tailEnd/>
          </a:ln>
        </p:spPr>
        <p:txBody>
          <a:bodyPr wrap="none" anchor="ctr"/>
          <a:lstStyle/>
          <a:p>
            <a:endParaRPr lang="en-US" dirty="0"/>
          </a:p>
        </p:txBody>
      </p:sp>
      <p:grpSp>
        <p:nvGrpSpPr>
          <p:cNvPr id="2" name="Group 1794"/>
          <p:cNvGrpSpPr>
            <a:grpSpLocks/>
          </p:cNvGrpSpPr>
          <p:nvPr/>
        </p:nvGrpSpPr>
        <p:grpSpPr bwMode="auto">
          <a:xfrm>
            <a:off x="579438" y="2686050"/>
            <a:ext cx="1033462" cy="617538"/>
            <a:chOff x="363" y="1692"/>
            <a:chExt cx="651" cy="389"/>
          </a:xfrm>
        </p:grpSpPr>
        <p:grpSp>
          <p:nvGrpSpPr>
            <p:cNvPr id="3" name="Group 1793"/>
            <p:cNvGrpSpPr>
              <a:grpSpLocks/>
            </p:cNvGrpSpPr>
            <p:nvPr/>
          </p:nvGrpSpPr>
          <p:grpSpPr bwMode="auto">
            <a:xfrm>
              <a:off x="780" y="1692"/>
              <a:ext cx="234" cy="389"/>
              <a:chOff x="780" y="1692"/>
              <a:chExt cx="234" cy="389"/>
            </a:xfrm>
          </p:grpSpPr>
          <p:sp>
            <p:nvSpPr>
              <p:cNvPr id="115" name="Rectangle 32"/>
              <p:cNvSpPr>
                <a:spLocks noChangeArrowheads="1"/>
              </p:cNvSpPr>
              <p:nvPr/>
            </p:nvSpPr>
            <p:spPr bwMode="auto">
              <a:xfrm rot="16200000" flipH="1">
                <a:off x="789" y="1797"/>
                <a:ext cx="270" cy="180"/>
              </a:xfrm>
              <a:prstGeom prst="rect">
                <a:avLst/>
              </a:prstGeom>
              <a:solidFill>
                <a:schemeClr val="bg1"/>
              </a:solidFill>
              <a:ln w="9525">
                <a:solidFill>
                  <a:schemeClr val="tx1"/>
                </a:solidFill>
                <a:miter lim="800000"/>
                <a:headEnd/>
                <a:tailEnd/>
              </a:ln>
            </p:spPr>
            <p:txBody>
              <a:bodyPr wrap="none" anchor="ctr"/>
              <a:lstStyle/>
              <a:p>
                <a:endParaRPr lang="en-US" dirty="0"/>
              </a:p>
            </p:txBody>
          </p:sp>
          <p:grpSp>
            <p:nvGrpSpPr>
              <p:cNvPr id="4" name="Group 33"/>
              <p:cNvGrpSpPr>
                <a:grpSpLocks/>
              </p:cNvGrpSpPr>
              <p:nvPr/>
            </p:nvGrpSpPr>
            <p:grpSpPr bwMode="auto">
              <a:xfrm rot="16200000" flipH="1">
                <a:off x="772" y="1863"/>
                <a:ext cx="389" cy="47"/>
                <a:chOff x="2238" y="1890"/>
                <a:chExt cx="389" cy="47"/>
              </a:xfrm>
            </p:grpSpPr>
            <p:grpSp>
              <p:nvGrpSpPr>
                <p:cNvPr id="5" name="Group 34"/>
                <p:cNvGrpSpPr>
                  <a:grpSpLocks/>
                </p:cNvGrpSpPr>
                <p:nvPr/>
              </p:nvGrpSpPr>
              <p:grpSpPr bwMode="auto">
                <a:xfrm>
                  <a:off x="2238" y="1890"/>
                  <a:ext cx="143" cy="47"/>
                  <a:chOff x="2280" y="1824"/>
                  <a:chExt cx="143" cy="47"/>
                </a:xfrm>
              </p:grpSpPr>
              <p:sp>
                <p:nvSpPr>
                  <p:cNvPr id="124" name="Line 35"/>
                  <p:cNvSpPr>
                    <a:spLocks noChangeShapeType="1"/>
                  </p:cNvSpPr>
                  <p:nvPr/>
                </p:nvSpPr>
                <p:spPr bwMode="auto">
                  <a:xfrm>
                    <a:off x="2280" y="1848"/>
                    <a:ext cx="102" cy="0"/>
                  </a:xfrm>
                  <a:prstGeom prst="line">
                    <a:avLst/>
                  </a:prstGeom>
                  <a:noFill/>
                  <a:ln w="38100">
                    <a:solidFill>
                      <a:schemeClr val="tx1"/>
                    </a:solidFill>
                    <a:round/>
                    <a:headEnd/>
                    <a:tailEnd/>
                  </a:ln>
                </p:spPr>
                <p:txBody>
                  <a:bodyPr wrap="none" anchor="ctr"/>
                  <a:lstStyle/>
                  <a:p>
                    <a:endParaRPr lang="en-US" dirty="0"/>
                  </a:p>
                </p:txBody>
              </p:sp>
              <p:sp>
                <p:nvSpPr>
                  <p:cNvPr id="125" name="Oval 36"/>
                  <p:cNvSpPr>
                    <a:spLocks noChangeArrowheads="1"/>
                  </p:cNvSpPr>
                  <p:nvPr/>
                </p:nvSpPr>
                <p:spPr bwMode="auto">
                  <a:xfrm>
                    <a:off x="2376" y="1824"/>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grpSp>
              <p:nvGrpSpPr>
                <p:cNvPr id="6" name="Group 37"/>
                <p:cNvGrpSpPr>
                  <a:grpSpLocks/>
                </p:cNvGrpSpPr>
                <p:nvPr/>
              </p:nvGrpSpPr>
              <p:grpSpPr bwMode="auto">
                <a:xfrm flipH="1">
                  <a:off x="2484" y="1890"/>
                  <a:ext cx="143" cy="47"/>
                  <a:chOff x="2280" y="1824"/>
                  <a:chExt cx="143" cy="47"/>
                </a:xfrm>
              </p:grpSpPr>
              <p:sp>
                <p:nvSpPr>
                  <p:cNvPr id="122" name="Line 38"/>
                  <p:cNvSpPr>
                    <a:spLocks noChangeShapeType="1"/>
                  </p:cNvSpPr>
                  <p:nvPr/>
                </p:nvSpPr>
                <p:spPr bwMode="auto">
                  <a:xfrm>
                    <a:off x="2280" y="1848"/>
                    <a:ext cx="102" cy="0"/>
                  </a:xfrm>
                  <a:prstGeom prst="line">
                    <a:avLst/>
                  </a:prstGeom>
                  <a:noFill/>
                  <a:ln w="38100">
                    <a:solidFill>
                      <a:schemeClr val="tx1"/>
                    </a:solidFill>
                    <a:round/>
                    <a:headEnd/>
                    <a:tailEnd/>
                  </a:ln>
                </p:spPr>
                <p:txBody>
                  <a:bodyPr wrap="none" anchor="ctr"/>
                  <a:lstStyle/>
                  <a:p>
                    <a:endParaRPr lang="en-US" dirty="0"/>
                  </a:p>
                </p:txBody>
              </p:sp>
              <p:sp>
                <p:nvSpPr>
                  <p:cNvPr id="123" name="Oval 39"/>
                  <p:cNvSpPr>
                    <a:spLocks noChangeArrowheads="1"/>
                  </p:cNvSpPr>
                  <p:nvPr/>
                </p:nvSpPr>
                <p:spPr bwMode="auto">
                  <a:xfrm>
                    <a:off x="2376" y="1824"/>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grpSp>
          <p:sp>
            <p:nvSpPr>
              <p:cNvPr id="117" name="Line 40"/>
              <p:cNvSpPr>
                <a:spLocks noChangeShapeType="1"/>
              </p:cNvSpPr>
              <p:nvPr/>
            </p:nvSpPr>
            <p:spPr bwMode="auto">
              <a:xfrm rot="16200000" flipH="1">
                <a:off x="800" y="1886"/>
                <a:ext cx="200" cy="0"/>
              </a:xfrm>
              <a:prstGeom prst="line">
                <a:avLst/>
              </a:prstGeom>
              <a:noFill/>
              <a:ln w="28575">
                <a:solidFill>
                  <a:schemeClr val="tx1"/>
                </a:solidFill>
                <a:round/>
                <a:headEnd/>
                <a:tailEnd/>
              </a:ln>
            </p:spPr>
            <p:txBody>
              <a:bodyPr wrap="none" anchor="ctr"/>
              <a:lstStyle/>
              <a:p>
                <a:endParaRPr lang="en-US" dirty="0"/>
              </a:p>
            </p:txBody>
          </p:sp>
          <p:sp>
            <p:nvSpPr>
              <p:cNvPr id="118" name="Line 41"/>
              <p:cNvSpPr>
                <a:spLocks noChangeShapeType="1"/>
              </p:cNvSpPr>
              <p:nvPr/>
            </p:nvSpPr>
            <p:spPr bwMode="auto">
              <a:xfrm rot="16200000" flipH="1">
                <a:off x="837" y="1830"/>
                <a:ext cx="0" cy="114"/>
              </a:xfrm>
              <a:prstGeom prst="line">
                <a:avLst/>
              </a:prstGeom>
              <a:noFill/>
              <a:ln w="19050">
                <a:solidFill>
                  <a:schemeClr val="tx1"/>
                </a:solidFill>
                <a:round/>
                <a:headEnd/>
                <a:tailEnd/>
              </a:ln>
            </p:spPr>
            <p:txBody>
              <a:bodyPr wrap="none" anchor="ctr"/>
              <a:lstStyle/>
              <a:p>
                <a:endParaRPr lang="en-US" dirty="0"/>
              </a:p>
            </p:txBody>
          </p:sp>
          <p:sp>
            <p:nvSpPr>
              <p:cNvPr id="119" name="Line 42"/>
              <p:cNvSpPr>
                <a:spLocks noChangeShapeType="1"/>
              </p:cNvSpPr>
              <p:nvPr/>
            </p:nvSpPr>
            <p:spPr bwMode="auto">
              <a:xfrm rot="16200000" flipH="1">
                <a:off x="729" y="1887"/>
                <a:ext cx="114" cy="0"/>
              </a:xfrm>
              <a:prstGeom prst="line">
                <a:avLst/>
              </a:prstGeom>
              <a:noFill/>
              <a:ln w="28575">
                <a:solidFill>
                  <a:schemeClr val="tx1"/>
                </a:solidFill>
                <a:round/>
                <a:headEnd/>
                <a:tailEnd/>
              </a:ln>
            </p:spPr>
            <p:txBody>
              <a:bodyPr wrap="none" anchor="ctr"/>
              <a:lstStyle/>
              <a:p>
                <a:endParaRPr lang="en-US" dirty="0"/>
              </a:p>
            </p:txBody>
          </p:sp>
        </p:grpSp>
        <p:sp>
          <p:nvSpPr>
            <p:cNvPr id="114" name="Text Box 221"/>
            <p:cNvSpPr txBox="1">
              <a:spLocks noChangeArrowheads="1"/>
            </p:cNvSpPr>
            <p:nvPr/>
          </p:nvSpPr>
          <p:spPr bwMode="auto">
            <a:xfrm>
              <a:off x="363" y="1835"/>
              <a:ext cx="348" cy="105"/>
            </a:xfrm>
            <a:prstGeom prst="rect">
              <a:avLst/>
            </a:prstGeom>
            <a:noFill/>
            <a:ln w="9525">
              <a:noFill/>
              <a:miter lim="800000"/>
              <a:headEnd/>
              <a:tailEnd/>
            </a:ln>
          </p:spPr>
          <p:txBody>
            <a:bodyPr wrap="none" lIns="0" rIns="0" anchor="ctr"/>
            <a:lstStyle/>
            <a:p>
              <a:pPr algn="ctr"/>
              <a:r>
                <a:rPr lang="en-US" sz="800" dirty="0">
                  <a:latin typeface="Arial" charset="0"/>
                </a:rPr>
                <a:t>CUTOFF CB</a:t>
              </a:r>
            </a:p>
          </p:txBody>
        </p:sp>
      </p:grpSp>
      <p:sp>
        <p:nvSpPr>
          <p:cNvPr id="137" name="Text Box 430"/>
          <p:cNvSpPr txBox="1">
            <a:spLocks noChangeArrowheads="1"/>
          </p:cNvSpPr>
          <p:nvPr/>
        </p:nvSpPr>
        <p:spPr bwMode="auto">
          <a:xfrm>
            <a:off x="7826375" y="1571625"/>
            <a:ext cx="968375" cy="212725"/>
          </a:xfrm>
          <a:prstGeom prst="rect">
            <a:avLst/>
          </a:prstGeom>
          <a:noFill/>
          <a:ln w="9525">
            <a:noFill/>
            <a:miter lim="800000"/>
            <a:headEnd/>
            <a:tailEnd/>
          </a:ln>
        </p:spPr>
        <p:txBody>
          <a:bodyPr wrap="none" anchor="ctr" anchorCtr="1"/>
          <a:lstStyle/>
          <a:p>
            <a:pPr algn="ctr"/>
            <a:r>
              <a:rPr lang="en-US" sz="900" dirty="0">
                <a:latin typeface="Arial" charset="0"/>
              </a:rPr>
              <a:t>1231C Controller</a:t>
            </a:r>
          </a:p>
        </p:txBody>
      </p:sp>
      <p:sp>
        <p:nvSpPr>
          <p:cNvPr id="146" name="Line 55"/>
          <p:cNvSpPr>
            <a:spLocks noChangeShapeType="1"/>
          </p:cNvSpPr>
          <p:nvPr/>
        </p:nvSpPr>
        <p:spPr bwMode="auto">
          <a:xfrm flipH="1">
            <a:off x="8111224" y="3792348"/>
            <a:ext cx="171299" cy="0"/>
          </a:xfrm>
          <a:prstGeom prst="line">
            <a:avLst/>
          </a:prstGeom>
          <a:noFill/>
          <a:ln w="57150">
            <a:solidFill>
              <a:srgbClr val="4D4D4D"/>
            </a:solidFill>
            <a:round/>
            <a:headEnd/>
            <a:tailEnd/>
          </a:ln>
        </p:spPr>
        <p:txBody>
          <a:bodyPr wrap="none" anchor="ctr"/>
          <a:lstStyle/>
          <a:p>
            <a:endParaRPr lang="en-US" dirty="0"/>
          </a:p>
        </p:txBody>
      </p:sp>
      <p:sp>
        <p:nvSpPr>
          <p:cNvPr id="147" name="AutoShape 56"/>
          <p:cNvSpPr>
            <a:spLocks noChangeArrowheads="1"/>
          </p:cNvSpPr>
          <p:nvPr/>
        </p:nvSpPr>
        <p:spPr bwMode="auto">
          <a:xfrm rot="5400000" flipH="1">
            <a:off x="8298511" y="3488686"/>
            <a:ext cx="523873" cy="607333"/>
          </a:xfrm>
          <a:prstGeom prst="can">
            <a:avLst>
              <a:gd name="adj" fmla="val 35455"/>
            </a:avLst>
          </a:prstGeom>
          <a:solidFill>
            <a:schemeClr val="bg2"/>
          </a:solidFill>
          <a:ln w="9525">
            <a:solidFill>
              <a:schemeClr val="tx1"/>
            </a:solidFill>
            <a:round/>
            <a:headEnd/>
            <a:tailEnd/>
          </a:ln>
        </p:spPr>
        <p:txBody>
          <a:bodyPr wrap="none" anchor="ctr"/>
          <a:lstStyle/>
          <a:p>
            <a:endParaRPr lang="en-US" dirty="0"/>
          </a:p>
        </p:txBody>
      </p:sp>
      <p:sp>
        <p:nvSpPr>
          <p:cNvPr id="148" name="Line 57"/>
          <p:cNvSpPr>
            <a:spLocks noChangeShapeType="1"/>
          </p:cNvSpPr>
          <p:nvPr/>
        </p:nvSpPr>
        <p:spPr bwMode="auto">
          <a:xfrm flipH="1">
            <a:off x="8790144" y="3792348"/>
            <a:ext cx="171299" cy="0"/>
          </a:xfrm>
          <a:prstGeom prst="line">
            <a:avLst/>
          </a:prstGeom>
          <a:noFill/>
          <a:ln w="57150">
            <a:solidFill>
              <a:srgbClr val="4D4D4D"/>
            </a:solidFill>
            <a:round/>
            <a:headEnd/>
            <a:tailEnd/>
          </a:ln>
        </p:spPr>
        <p:txBody>
          <a:bodyPr wrap="none" anchor="ctr"/>
          <a:lstStyle/>
          <a:p>
            <a:endParaRPr lang="en-US" dirty="0"/>
          </a:p>
        </p:txBody>
      </p:sp>
      <p:sp>
        <p:nvSpPr>
          <p:cNvPr id="141" name="Freeform 72"/>
          <p:cNvSpPr>
            <a:spLocks/>
          </p:cNvSpPr>
          <p:nvPr/>
        </p:nvSpPr>
        <p:spPr bwMode="auto">
          <a:xfrm flipH="1">
            <a:off x="8424868" y="3936995"/>
            <a:ext cx="206375" cy="231774"/>
          </a:xfrm>
          <a:custGeom>
            <a:avLst/>
            <a:gdLst>
              <a:gd name="T0" fmla="*/ 0 w 154"/>
              <a:gd name="T1" fmla="*/ 8 h 150"/>
              <a:gd name="T2" fmla="*/ 0 w 154"/>
              <a:gd name="T3" fmla="*/ 130 h 150"/>
              <a:gd name="T4" fmla="*/ 67 w 154"/>
              <a:gd name="T5" fmla="*/ 130 h 150"/>
              <a:gd name="T6" fmla="*/ 67 w 154"/>
              <a:gd name="T7" fmla="*/ 0 h 150"/>
              <a:gd name="T8" fmla="*/ 0 60000 65536"/>
              <a:gd name="T9" fmla="*/ 0 60000 65536"/>
              <a:gd name="T10" fmla="*/ 0 60000 65536"/>
              <a:gd name="T11" fmla="*/ 0 60000 65536"/>
              <a:gd name="T12" fmla="*/ 0 w 154"/>
              <a:gd name="T13" fmla="*/ 0 h 150"/>
              <a:gd name="T14" fmla="*/ 154 w 154"/>
              <a:gd name="T15" fmla="*/ 150 h 150"/>
            </a:gdLst>
            <a:ahLst/>
            <a:cxnLst>
              <a:cxn ang="T8">
                <a:pos x="T0" y="T1"/>
              </a:cxn>
              <a:cxn ang="T9">
                <a:pos x="T2" y="T3"/>
              </a:cxn>
              <a:cxn ang="T10">
                <a:pos x="T4" y="T5"/>
              </a:cxn>
              <a:cxn ang="T11">
                <a:pos x="T6" y="T7"/>
              </a:cxn>
            </a:cxnLst>
            <a:rect l="T12" t="T13" r="T14" b="T15"/>
            <a:pathLst>
              <a:path w="154" h="150">
                <a:moveTo>
                  <a:pt x="0" y="8"/>
                </a:moveTo>
                <a:lnTo>
                  <a:pt x="0" y="150"/>
                </a:lnTo>
                <a:lnTo>
                  <a:pt x="154" y="150"/>
                </a:lnTo>
                <a:lnTo>
                  <a:pt x="154" y="0"/>
                </a:lnTo>
              </a:path>
            </a:pathLst>
          </a:custGeom>
          <a:noFill/>
          <a:ln w="38100">
            <a:solidFill>
              <a:schemeClr val="tx1"/>
            </a:solidFill>
            <a:round/>
            <a:headEnd/>
            <a:tailEnd/>
          </a:ln>
        </p:spPr>
        <p:txBody>
          <a:bodyPr wrap="none" anchor="ctr"/>
          <a:lstStyle/>
          <a:p>
            <a:endParaRPr lang="en-US" dirty="0"/>
          </a:p>
        </p:txBody>
      </p:sp>
      <p:sp>
        <p:nvSpPr>
          <p:cNvPr id="161" name="Text Box 567"/>
          <p:cNvSpPr txBox="1">
            <a:spLocks noChangeArrowheads="1"/>
          </p:cNvSpPr>
          <p:nvPr/>
        </p:nvSpPr>
        <p:spPr bwMode="auto">
          <a:xfrm>
            <a:off x="5951538" y="588963"/>
            <a:ext cx="387350" cy="228600"/>
          </a:xfrm>
          <a:prstGeom prst="rect">
            <a:avLst/>
          </a:prstGeom>
          <a:noFill/>
          <a:ln w="9525">
            <a:noFill/>
            <a:miter lim="800000"/>
            <a:headEnd/>
            <a:tailEnd/>
          </a:ln>
        </p:spPr>
        <p:txBody>
          <a:bodyPr wrap="none" lIns="0" rIns="0" anchor="ctr"/>
          <a:lstStyle/>
          <a:p>
            <a:pPr algn="ctr">
              <a:spcBef>
                <a:spcPct val="10000"/>
              </a:spcBef>
            </a:pPr>
            <a:r>
              <a:rPr lang="en-US" sz="800" dirty="0">
                <a:latin typeface="Arial" charset="0"/>
              </a:rPr>
              <a:t>100</a:t>
            </a:r>
          </a:p>
          <a:p>
            <a:pPr algn="ctr">
              <a:spcBef>
                <a:spcPct val="10000"/>
              </a:spcBef>
            </a:pPr>
            <a:r>
              <a:rPr lang="en-US" sz="800" dirty="0">
                <a:latin typeface="Arial" charset="0"/>
              </a:rPr>
              <a:t>50W</a:t>
            </a:r>
          </a:p>
        </p:txBody>
      </p:sp>
      <p:sp>
        <p:nvSpPr>
          <p:cNvPr id="162" name="Text Box 185"/>
          <p:cNvSpPr txBox="1">
            <a:spLocks noChangeArrowheads="1"/>
          </p:cNvSpPr>
          <p:nvPr/>
        </p:nvSpPr>
        <p:spPr bwMode="auto">
          <a:xfrm>
            <a:off x="396875" y="1292225"/>
            <a:ext cx="1004888" cy="457200"/>
          </a:xfrm>
          <a:prstGeom prst="rect">
            <a:avLst/>
          </a:prstGeom>
          <a:solidFill>
            <a:srgbClr val="FF9966"/>
          </a:solidFill>
          <a:ln w="9525">
            <a:solidFill>
              <a:schemeClr val="tx1"/>
            </a:solidFill>
            <a:miter lim="800000"/>
            <a:headEnd/>
            <a:tailEnd/>
          </a:ln>
        </p:spPr>
        <p:txBody>
          <a:bodyPr wrap="none" anchor="ctr"/>
          <a:lstStyle/>
          <a:p>
            <a:r>
              <a:rPr lang="en-US" sz="1000" b="1" dirty="0">
                <a:latin typeface="Arial" charset="0"/>
              </a:rPr>
              <a:t>Front BBox</a:t>
            </a:r>
          </a:p>
          <a:p>
            <a:r>
              <a:rPr lang="en-US" sz="1000" b="1" dirty="0">
                <a:latin typeface="Arial" charset="0"/>
              </a:rPr>
              <a:t>14-17</a:t>
            </a:r>
            <a:endParaRPr lang="en-US" sz="1000" dirty="0">
              <a:latin typeface="Arial" charset="0"/>
            </a:endParaRPr>
          </a:p>
        </p:txBody>
      </p:sp>
      <p:grpSp>
        <p:nvGrpSpPr>
          <p:cNvPr id="7" name="Group 658"/>
          <p:cNvGrpSpPr>
            <a:grpSpLocks/>
          </p:cNvGrpSpPr>
          <p:nvPr/>
        </p:nvGrpSpPr>
        <p:grpSpPr bwMode="auto">
          <a:xfrm>
            <a:off x="1873250" y="3584575"/>
            <a:ext cx="139700" cy="171450"/>
            <a:chOff x="1284" y="861"/>
            <a:chExt cx="88" cy="108"/>
          </a:xfrm>
        </p:grpSpPr>
        <p:grpSp>
          <p:nvGrpSpPr>
            <p:cNvPr id="8" name="Group 655"/>
            <p:cNvGrpSpPr>
              <a:grpSpLocks/>
            </p:cNvGrpSpPr>
            <p:nvPr/>
          </p:nvGrpSpPr>
          <p:grpSpPr bwMode="auto">
            <a:xfrm>
              <a:off x="1300" y="861"/>
              <a:ext cx="58" cy="108"/>
              <a:chOff x="1282" y="862"/>
              <a:chExt cx="58" cy="108"/>
            </a:xfrm>
          </p:grpSpPr>
          <p:sp>
            <p:nvSpPr>
              <p:cNvPr id="171" name="Line 656"/>
              <p:cNvSpPr>
                <a:spLocks noChangeShapeType="1"/>
              </p:cNvSpPr>
              <p:nvPr/>
            </p:nvSpPr>
            <p:spPr bwMode="auto">
              <a:xfrm flipV="1">
                <a:off x="1282" y="862"/>
                <a:ext cx="58" cy="56"/>
              </a:xfrm>
              <a:prstGeom prst="line">
                <a:avLst/>
              </a:prstGeom>
              <a:noFill/>
              <a:ln w="19050">
                <a:solidFill>
                  <a:schemeClr val="bg1"/>
                </a:solidFill>
                <a:round/>
                <a:headEnd/>
                <a:tailEnd/>
              </a:ln>
            </p:spPr>
            <p:txBody>
              <a:bodyPr/>
              <a:lstStyle/>
              <a:p>
                <a:endParaRPr lang="en-US" dirty="0"/>
              </a:p>
            </p:txBody>
          </p:sp>
          <p:sp>
            <p:nvSpPr>
              <p:cNvPr id="172" name="Line 657"/>
              <p:cNvSpPr>
                <a:spLocks noChangeShapeType="1"/>
              </p:cNvSpPr>
              <p:nvPr/>
            </p:nvSpPr>
            <p:spPr bwMode="auto">
              <a:xfrm>
                <a:off x="1282" y="914"/>
                <a:ext cx="58" cy="56"/>
              </a:xfrm>
              <a:prstGeom prst="line">
                <a:avLst/>
              </a:prstGeom>
              <a:noFill/>
              <a:ln w="19050">
                <a:solidFill>
                  <a:schemeClr val="bg1"/>
                </a:solidFill>
                <a:round/>
                <a:headEnd/>
                <a:tailEnd/>
              </a:ln>
            </p:spPr>
            <p:txBody>
              <a:bodyPr/>
              <a:lstStyle/>
              <a:p>
                <a:endParaRPr lang="en-US" dirty="0"/>
              </a:p>
            </p:txBody>
          </p:sp>
        </p:grpSp>
        <p:grpSp>
          <p:nvGrpSpPr>
            <p:cNvPr id="9" name="Group 651"/>
            <p:cNvGrpSpPr>
              <a:grpSpLocks/>
            </p:cNvGrpSpPr>
            <p:nvPr/>
          </p:nvGrpSpPr>
          <p:grpSpPr bwMode="auto">
            <a:xfrm>
              <a:off x="1284" y="861"/>
              <a:ext cx="58" cy="108"/>
              <a:chOff x="1282" y="862"/>
              <a:chExt cx="58" cy="108"/>
            </a:xfrm>
          </p:grpSpPr>
          <p:sp>
            <p:nvSpPr>
              <p:cNvPr id="169" name="Line 649"/>
              <p:cNvSpPr>
                <a:spLocks noChangeShapeType="1"/>
              </p:cNvSpPr>
              <p:nvPr/>
            </p:nvSpPr>
            <p:spPr bwMode="auto">
              <a:xfrm flipV="1">
                <a:off x="1282" y="862"/>
                <a:ext cx="58" cy="56"/>
              </a:xfrm>
              <a:prstGeom prst="line">
                <a:avLst/>
              </a:prstGeom>
              <a:noFill/>
              <a:ln w="19050">
                <a:solidFill>
                  <a:schemeClr val="tx1"/>
                </a:solidFill>
                <a:round/>
                <a:headEnd/>
                <a:tailEnd/>
              </a:ln>
            </p:spPr>
            <p:txBody>
              <a:bodyPr/>
              <a:lstStyle/>
              <a:p>
                <a:endParaRPr lang="en-US" dirty="0"/>
              </a:p>
            </p:txBody>
          </p:sp>
          <p:sp>
            <p:nvSpPr>
              <p:cNvPr id="170" name="Line 650"/>
              <p:cNvSpPr>
                <a:spLocks noChangeShapeType="1"/>
              </p:cNvSpPr>
              <p:nvPr/>
            </p:nvSpPr>
            <p:spPr bwMode="auto">
              <a:xfrm>
                <a:off x="1282" y="914"/>
                <a:ext cx="58" cy="56"/>
              </a:xfrm>
              <a:prstGeom prst="line">
                <a:avLst/>
              </a:prstGeom>
              <a:noFill/>
              <a:ln w="19050">
                <a:solidFill>
                  <a:schemeClr val="tx1"/>
                </a:solidFill>
                <a:round/>
                <a:headEnd/>
                <a:tailEnd/>
              </a:ln>
            </p:spPr>
            <p:txBody>
              <a:bodyPr/>
              <a:lstStyle/>
              <a:p>
                <a:endParaRPr lang="en-US" dirty="0"/>
              </a:p>
            </p:txBody>
          </p:sp>
        </p:grpSp>
        <p:grpSp>
          <p:nvGrpSpPr>
            <p:cNvPr id="10" name="Group 652"/>
            <p:cNvGrpSpPr>
              <a:grpSpLocks/>
            </p:cNvGrpSpPr>
            <p:nvPr/>
          </p:nvGrpSpPr>
          <p:grpSpPr bwMode="auto">
            <a:xfrm>
              <a:off x="1314" y="861"/>
              <a:ext cx="58" cy="108"/>
              <a:chOff x="1282" y="862"/>
              <a:chExt cx="58" cy="108"/>
            </a:xfrm>
          </p:grpSpPr>
          <p:sp>
            <p:nvSpPr>
              <p:cNvPr id="167" name="Line 653"/>
              <p:cNvSpPr>
                <a:spLocks noChangeShapeType="1"/>
              </p:cNvSpPr>
              <p:nvPr/>
            </p:nvSpPr>
            <p:spPr bwMode="auto">
              <a:xfrm flipV="1">
                <a:off x="1282" y="862"/>
                <a:ext cx="58" cy="56"/>
              </a:xfrm>
              <a:prstGeom prst="line">
                <a:avLst/>
              </a:prstGeom>
              <a:noFill/>
              <a:ln w="19050">
                <a:solidFill>
                  <a:schemeClr val="tx1"/>
                </a:solidFill>
                <a:round/>
                <a:headEnd/>
                <a:tailEnd/>
              </a:ln>
            </p:spPr>
            <p:txBody>
              <a:bodyPr/>
              <a:lstStyle/>
              <a:p>
                <a:endParaRPr lang="en-US" dirty="0"/>
              </a:p>
            </p:txBody>
          </p:sp>
          <p:sp>
            <p:nvSpPr>
              <p:cNvPr id="168" name="Line 654"/>
              <p:cNvSpPr>
                <a:spLocks noChangeShapeType="1"/>
              </p:cNvSpPr>
              <p:nvPr/>
            </p:nvSpPr>
            <p:spPr bwMode="auto">
              <a:xfrm>
                <a:off x="1282" y="914"/>
                <a:ext cx="58" cy="56"/>
              </a:xfrm>
              <a:prstGeom prst="line">
                <a:avLst/>
              </a:prstGeom>
              <a:noFill/>
              <a:ln w="19050">
                <a:solidFill>
                  <a:schemeClr val="tx1"/>
                </a:solidFill>
                <a:round/>
                <a:headEnd/>
                <a:tailEnd/>
              </a:ln>
            </p:spPr>
            <p:txBody>
              <a:bodyPr/>
              <a:lstStyle/>
              <a:p>
                <a:endParaRPr lang="en-US" dirty="0"/>
              </a:p>
            </p:txBody>
          </p:sp>
        </p:grpSp>
      </p:grpSp>
      <p:grpSp>
        <p:nvGrpSpPr>
          <p:cNvPr id="11" name="Group 659"/>
          <p:cNvGrpSpPr>
            <a:grpSpLocks/>
          </p:cNvGrpSpPr>
          <p:nvPr/>
        </p:nvGrpSpPr>
        <p:grpSpPr bwMode="auto">
          <a:xfrm flipH="1">
            <a:off x="2052638" y="1285875"/>
            <a:ext cx="139700" cy="171450"/>
            <a:chOff x="1284" y="861"/>
            <a:chExt cx="88" cy="108"/>
          </a:xfrm>
        </p:grpSpPr>
        <p:grpSp>
          <p:nvGrpSpPr>
            <p:cNvPr id="12" name="Group 660"/>
            <p:cNvGrpSpPr>
              <a:grpSpLocks/>
            </p:cNvGrpSpPr>
            <p:nvPr/>
          </p:nvGrpSpPr>
          <p:grpSpPr bwMode="auto">
            <a:xfrm>
              <a:off x="1300" y="861"/>
              <a:ext cx="58" cy="108"/>
              <a:chOff x="1282" y="862"/>
              <a:chExt cx="58" cy="108"/>
            </a:xfrm>
          </p:grpSpPr>
          <p:sp>
            <p:nvSpPr>
              <p:cNvPr id="181" name="Line 661"/>
              <p:cNvSpPr>
                <a:spLocks noChangeShapeType="1"/>
              </p:cNvSpPr>
              <p:nvPr/>
            </p:nvSpPr>
            <p:spPr bwMode="auto">
              <a:xfrm flipV="1">
                <a:off x="1282" y="862"/>
                <a:ext cx="58" cy="56"/>
              </a:xfrm>
              <a:prstGeom prst="line">
                <a:avLst/>
              </a:prstGeom>
              <a:noFill/>
              <a:ln w="19050">
                <a:solidFill>
                  <a:schemeClr val="bg1"/>
                </a:solidFill>
                <a:round/>
                <a:headEnd/>
                <a:tailEnd/>
              </a:ln>
            </p:spPr>
            <p:txBody>
              <a:bodyPr/>
              <a:lstStyle/>
              <a:p>
                <a:endParaRPr lang="en-US" dirty="0"/>
              </a:p>
            </p:txBody>
          </p:sp>
          <p:sp>
            <p:nvSpPr>
              <p:cNvPr id="182" name="Line 662"/>
              <p:cNvSpPr>
                <a:spLocks noChangeShapeType="1"/>
              </p:cNvSpPr>
              <p:nvPr/>
            </p:nvSpPr>
            <p:spPr bwMode="auto">
              <a:xfrm>
                <a:off x="1282" y="914"/>
                <a:ext cx="58" cy="56"/>
              </a:xfrm>
              <a:prstGeom prst="line">
                <a:avLst/>
              </a:prstGeom>
              <a:noFill/>
              <a:ln w="19050">
                <a:solidFill>
                  <a:schemeClr val="bg1"/>
                </a:solidFill>
                <a:round/>
                <a:headEnd/>
                <a:tailEnd/>
              </a:ln>
            </p:spPr>
            <p:txBody>
              <a:bodyPr/>
              <a:lstStyle/>
              <a:p>
                <a:endParaRPr lang="en-US" dirty="0"/>
              </a:p>
            </p:txBody>
          </p:sp>
        </p:grpSp>
        <p:grpSp>
          <p:nvGrpSpPr>
            <p:cNvPr id="13" name="Group 663"/>
            <p:cNvGrpSpPr>
              <a:grpSpLocks/>
            </p:cNvGrpSpPr>
            <p:nvPr/>
          </p:nvGrpSpPr>
          <p:grpSpPr bwMode="auto">
            <a:xfrm>
              <a:off x="1284" y="861"/>
              <a:ext cx="58" cy="108"/>
              <a:chOff x="1282" y="862"/>
              <a:chExt cx="58" cy="108"/>
            </a:xfrm>
          </p:grpSpPr>
          <p:sp>
            <p:nvSpPr>
              <p:cNvPr id="179" name="Line 664"/>
              <p:cNvSpPr>
                <a:spLocks noChangeShapeType="1"/>
              </p:cNvSpPr>
              <p:nvPr/>
            </p:nvSpPr>
            <p:spPr bwMode="auto">
              <a:xfrm flipV="1">
                <a:off x="1282" y="862"/>
                <a:ext cx="58" cy="56"/>
              </a:xfrm>
              <a:prstGeom prst="line">
                <a:avLst/>
              </a:prstGeom>
              <a:noFill/>
              <a:ln w="19050">
                <a:solidFill>
                  <a:schemeClr val="tx1"/>
                </a:solidFill>
                <a:round/>
                <a:headEnd/>
                <a:tailEnd/>
              </a:ln>
            </p:spPr>
            <p:txBody>
              <a:bodyPr/>
              <a:lstStyle/>
              <a:p>
                <a:endParaRPr lang="en-US" dirty="0"/>
              </a:p>
            </p:txBody>
          </p:sp>
          <p:sp>
            <p:nvSpPr>
              <p:cNvPr id="180" name="Line 665"/>
              <p:cNvSpPr>
                <a:spLocks noChangeShapeType="1"/>
              </p:cNvSpPr>
              <p:nvPr/>
            </p:nvSpPr>
            <p:spPr bwMode="auto">
              <a:xfrm>
                <a:off x="1282" y="914"/>
                <a:ext cx="58" cy="56"/>
              </a:xfrm>
              <a:prstGeom prst="line">
                <a:avLst/>
              </a:prstGeom>
              <a:noFill/>
              <a:ln w="19050">
                <a:solidFill>
                  <a:schemeClr val="tx1"/>
                </a:solidFill>
                <a:round/>
                <a:headEnd/>
                <a:tailEnd/>
              </a:ln>
            </p:spPr>
            <p:txBody>
              <a:bodyPr/>
              <a:lstStyle/>
              <a:p>
                <a:endParaRPr lang="en-US" dirty="0"/>
              </a:p>
            </p:txBody>
          </p:sp>
        </p:grpSp>
        <p:grpSp>
          <p:nvGrpSpPr>
            <p:cNvPr id="14" name="Group 666"/>
            <p:cNvGrpSpPr>
              <a:grpSpLocks/>
            </p:cNvGrpSpPr>
            <p:nvPr/>
          </p:nvGrpSpPr>
          <p:grpSpPr bwMode="auto">
            <a:xfrm>
              <a:off x="1314" y="861"/>
              <a:ext cx="58" cy="108"/>
              <a:chOff x="1282" y="862"/>
              <a:chExt cx="58" cy="108"/>
            </a:xfrm>
          </p:grpSpPr>
          <p:sp>
            <p:nvSpPr>
              <p:cNvPr id="177" name="Line 667"/>
              <p:cNvSpPr>
                <a:spLocks noChangeShapeType="1"/>
              </p:cNvSpPr>
              <p:nvPr/>
            </p:nvSpPr>
            <p:spPr bwMode="auto">
              <a:xfrm flipV="1">
                <a:off x="1282" y="862"/>
                <a:ext cx="58" cy="56"/>
              </a:xfrm>
              <a:prstGeom prst="line">
                <a:avLst/>
              </a:prstGeom>
              <a:noFill/>
              <a:ln w="19050">
                <a:solidFill>
                  <a:schemeClr val="tx1"/>
                </a:solidFill>
                <a:round/>
                <a:headEnd/>
                <a:tailEnd/>
              </a:ln>
            </p:spPr>
            <p:txBody>
              <a:bodyPr/>
              <a:lstStyle/>
              <a:p>
                <a:endParaRPr lang="en-US" dirty="0"/>
              </a:p>
            </p:txBody>
          </p:sp>
          <p:sp>
            <p:nvSpPr>
              <p:cNvPr id="178" name="Line 668"/>
              <p:cNvSpPr>
                <a:spLocks noChangeShapeType="1"/>
              </p:cNvSpPr>
              <p:nvPr/>
            </p:nvSpPr>
            <p:spPr bwMode="auto">
              <a:xfrm>
                <a:off x="1282" y="914"/>
                <a:ext cx="58" cy="56"/>
              </a:xfrm>
              <a:prstGeom prst="line">
                <a:avLst/>
              </a:prstGeom>
              <a:noFill/>
              <a:ln w="19050">
                <a:solidFill>
                  <a:schemeClr val="tx1"/>
                </a:solidFill>
                <a:round/>
                <a:headEnd/>
                <a:tailEnd/>
              </a:ln>
            </p:spPr>
            <p:txBody>
              <a:bodyPr/>
              <a:lstStyle/>
              <a:p>
                <a:endParaRPr lang="en-US" dirty="0"/>
              </a:p>
            </p:txBody>
          </p:sp>
        </p:grpSp>
      </p:grpSp>
      <p:sp>
        <p:nvSpPr>
          <p:cNvPr id="183" name="Freeform 414"/>
          <p:cNvSpPr>
            <a:spLocks/>
          </p:cNvSpPr>
          <p:nvPr/>
        </p:nvSpPr>
        <p:spPr bwMode="auto">
          <a:xfrm>
            <a:off x="7080250" y="2144713"/>
            <a:ext cx="1036638" cy="3722687"/>
          </a:xfrm>
          <a:custGeom>
            <a:avLst/>
            <a:gdLst>
              <a:gd name="T0" fmla="*/ 0 w 653"/>
              <a:gd name="T1" fmla="*/ 2147483647 h 2319"/>
              <a:gd name="T2" fmla="*/ 2147483647 w 653"/>
              <a:gd name="T3" fmla="*/ 2147483647 h 2319"/>
              <a:gd name="T4" fmla="*/ 2147483647 w 653"/>
              <a:gd name="T5" fmla="*/ 0 h 2319"/>
              <a:gd name="T6" fmla="*/ 2147483647 w 653"/>
              <a:gd name="T7" fmla="*/ 0 h 2319"/>
              <a:gd name="T8" fmla="*/ 0 60000 65536"/>
              <a:gd name="T9" fmla="*/ 0 60000 65536"/>
              <a:gd name="T10" fmla="*/ 0 60000 65536"/>
              <a:gd name="T11" fmla="*/ 0 60000 65536"/>
              <a:gd name="T12" fmla="*/ 0 w 653"/>
              <a:gd name="T13" fmla="*/ 0 h 2319"/>
              <a:gd name="T14" fmla="*/ 653 w 653"/>
              <a:gd name="T15" fmla="*/ 2319 h 2319"/>
            </a:gdLst>
            <a:ahLst/>
            <a:cxnLst>
              <a:cxn ang="T8">
                <a:pos x="T0" y="T1"/>
              </a:cxn>
              <a:cxn ang="T9">
                <a:pos x="T2" y="T3"/>
              </a:cxn>
              <a:cxn ang="T10">
                <a:pos x="T4" y="T5"/>
              </a:cxn>
              <a:cxn ang="T11">
                <a:pos x="T6" y="T7"/>
              </a:cxn>
            </a:cxnLst>
            <a:rect l="T12" t="T13" r="T14" b="T15"/>
            <a:pathLst>
              <a:path w="653" h="2319">
                <a:moveTo>
                  <a:pt x="0" y="2319"/>
                </a:moveTo>
                <a:lnTo>
                  <a:pt x="519" y="2318"/>
                </a:lnTo>
                <a:lnTo>
                  <a:pt x="519" y="0"/>
                </a:lnTo>
                <a:lnTo>
                  <a:pt x="653" y="0"/>
                </a:lnTo>
              </a:path>
            </a:pathLst>
          </a:custGeom>
          <a:noFill/>
          <a:ln w="19050">
            <a:solidFill>
              <a:srgbClr val="C0C0C0"/>
            </a:solidFill>
            <a:round/>
            <a:headEnd/>
            <a:tailEnd/>
          </a:ln>
        </p:spPr>
        <p:txBody>
          <a:bodyPr wrap="none" anchor="ctr"/>
          <a:lstStyle/>
          <a:p>
            <a:endParaRPr lang="en-US" dirty="0"/>
          </a:p>
        </p:txBody>
      </p:sp>
      <p:sp>
        <p:nvSpPr>
          <p:cNvPr id="184" name="Freeform 413"/>
          <p:cNvSpPr>
            <a:spLocks/>
          </p:cNvSpPr>
          <p:nvPr/>
        </p:nvSpPr>
        <p:spPr bwMode="auto">
          <a:xfrm>
            <a:off x="7092950" y="2052638"/>
            <a:ext cx="1039813" cy="3732212"/>
          </a:xfrm>
          <a:custGeom>
            <a:avLst/>
            <a:gdLst>
              <a:gd name="T0" fmla="*/ 0 w 655"/>
              <a:gd name="T1" fmla="*/ 2147483647 h 2307"/>
              <a:gd name="T2" fmla="*/ 2147483647 w 655"/>
              <a:gd name="T3" fmla="*/ 2147483647 h 2307"/>
              <a:gd name="T4" fmla="*/ 2147483647 w 655"/>
              <a:gd name="T5" fmla="*/ 0 h 2307"/>
              <a:gd name="T6" fmla="*/ 2147483647 w 655"/>
              <a:gd name="T7" fmla="*/ 0 h 2307"/>
              <a:gd name="T8" fmla="*/ 0 60000 65536"/>
              <a:gd name="T9" fmla="*/ 0 60000 65536"/>
              <a:gd name="T10" fmla="*/ 0 60000 65536"/>
              <a:gd name="T11" fmla="*/ 0 60000 65536"/>
              <a:gd name="T12" fmla="*/ 0 w 655"/>
              <a:gd name="T13" fmla="*/ 0 h 2307"/>
              <a:gd name="T14" fmla="*/ 655 w 655"/>
              <a:gd name="T15" fmla="*/ 2307 h 2307"/>
            </a:gdLst>
            <a:ahLst/>
            <a:cxnLst>
              <a:cxn ang="T8">
                <a:pos x="T0" y="T1"/>
              </a:cxn>
              <a:cxn ang="T9">
                <a:pos x="T2" y="T3"/>
              </a:cxn>
              <a:cxn ang="T10">
                <a:pos x="T4" y="T5"/>
              </a:cxn>
              <a:cxn ang="T11">
                <a:pos x="T6" y="T7"/>
              </a:cxn>
            </a:cxnLst>
            <a:rect l="T12" t="T13" r="T14" b="T15"/>
            <a:pathLst>
              <a:path w="655" h="2307">
                <a:moveTo>
                  <a:pt x="0" y="2307"/>
                </a:moveTo>
                <a:lnTo>
                  <a:pt x="449" y="2307"/>
                </a:lnTo>
                <a:lnTo>
                  <a:pt x="451" y="0"/>
                </a:lnTo>
                <a:lnTo>
                  <a:pt x="655" y="0"/>
                </a:lnTo>
              </a:path>
            </a:pathLst>
          </a:custGeom>
          <a:noFill/>
          <a:ln w="19050">
            <a:solidFill>
              <a:schemeClr val="tx1"/>
            </a:solidFill>
            <a:round/>
            <a:headEnd/>
            <a:tailEnd/>
          </a:ln>
        </p:spPr>
        <p:txBody>
          <a:bodyPr wrap="none" anchor="ctr"/>
          <a:lstStyle/>
          <a:p>
            <a:endParaRPr lang="en-US" dirty="0"/>
          </a:p>
        </p:txBody>
      </p:sp>
      <p:grpSp>
        <p:nvGrpSpPr>
          <p:cNvPr id="16" name="Group 488"/>
          <p:cNvGrpSpPr>
            <a:grpSpLocks/>
          </p:cNvGrpSpPr>
          <p:nvPr/>
        </p:nvGrpSpPr>
        <p:grpSpPr bwMode="auto">
          <a:xfrm>
            <a:off x="8056563" y="1782763"/>
            <a:ext cx="965200" cy="488950"/>
            <a:chOff x="4930" y="1208"/>
            <a:chExt cx="608" cy="308"/>
          </a:xfrm>
        </p:grpSpPr>
        <p:sp>
          <p:nvSpPr>
            <p:cNvPr id="195" name="AutoShape 486"/>
            <p:cNvSpPr>
              <a:spLocks noChangeArrowheads="1"/>
            </p:cNvSpPr>
            <p:nvPr/>
          </p:nvSpPr>
          <p:spPr bwMode="auto">
            <a:xfrm>
              <a:off x="4956" y="1208"/>
              <a:ext cx="556" cy="296"/>
            </a:xfrm>
            <a:prstGeom prst="roundRect">
              <a:avLst>
                <a:gd name="adj" fmla="val 16667"/>
              </a:avLst>
            </a:prstGeom>
            <a:solidFill>
              <a:srgbClr val="DDDDDD"/>
            </a:solidFill>
            <a:ln w="9525">
              <a:solidFill>
                <a:schemeClr val="tx1"/>
              </a:solidFill>
              <a:round/>
              <a:headEnd/>
              <a:tailEnd/>
            </a:ln>
          </p:spPr>
          <p:txBody>
            <a:bodyPr wrap="none" anchor="ctr"/>
            <a:lstStyle/>
            <a:p>
              <a:endParaRPr lang="en-US" dirty="0"/>
            </a:p>
          </p:txBody>
        </p:sp>
        <p:sp>
          <p:nvSpPr>
            <p:cNvPr id="196" name="Rectangle 487"/>
            <p:cNvSpPr>
              <a:spLocks noChangeArrowheads="1"/>
            </p:cNvSpPr>
            <p:nvPr/>
          </p:nvSpPr>
          <p:spPr bwMode="auto">
            <a:xfrm>
              <a:off x="4930" y="1464"/>
              <a:ext cx="608" cy="52"/>
            </a:xfrm>
            <a:prstGeom prst="rect">
              <a:avLst/>
            </a:prstGeom>
            <a:solidFill>
              <a:srgbClr val="DDDDDD"/>
            </a:solidFill>
            <a:ln w="9525">
              <a:solidFill>
                <a:schemeClr val="tx1"/>
              </a:solidFill>
              <a:miter lim="800000"/>
              <a:headEnd/>
              <a:tailEnd/>
            </a:ln>
          </p:spPr>
          <p:txBody>
            <a:bodyPr wrap="none" anchor="ctr"/>
            <a:lstStyle/>
            <a:p>
              <a:endParaRPr lang="en-US" dirty="0"/>
            </a:p>
          </p:txBody>
        </p:sp>
      </p:grpSp>
      <p:sp>
        <p:nvSpPr>
          <p:cNvPr id="187" name="Text Box 432"/>
          <p:cNvSpPr txBox="1">
            <a:spLocks noChangeArrowheads="1"/>
          </p:cNvSpPr>
          <p:nvPr/>
        </p:nvSpPr>
        <p:spPr bwMode="auto">
          <a:xfrm>
            <a:off x="8256588" y="1862138"/>
            <a:ext cx="127000" cy="152400"/>
          </a:xfrm>
          <a:prstGeom prst="rect">
            <a:avLst/>
          </a:prstGeom>
          <a:noFill/>
          <a:ln w="9525">
            <a:noFill/>
            <a:miter lim="800000"/>
            <a:headEnd/>
            <a:tailEnd/>
          </a:ln>
        </p:spPr>
        <p:txBody>
          <a:bodyPr wrap="none" lIns="0" tIns="0" rIns="0" bIns="0">
            <a:spAutoFit/>
          </a:bodyPr>
          <a:lstStyle/>
          <a:p>
            <a:pPr algn="ctr">
              <a:spcBef>
                <a:spcPct val="50000"/>
              </a:spcBef>
            </a:pPr>
            <a:r>
              <a:rPr lang="en-US" sz="1000" dirty="0">
                <a:latin typeface="Arial" charset="0"/>
              </a:rPr>
              <a:t>B-</a:t>
            </a:r>
          </a:p>
        </p:txBody>
      </p:sp>
      <p:sp>
        <p:nvSpPr>
          <p:cNvPr id="188" name="Text Box 431"/>
          <p:cNvSpPr txBox="1">
            <a:spLocks noChangeArrowheads="1"/>
          </p:cNvSpPr>
          <p:nvPr/>
        </p:nvSpPr>
        <p:spPr bwMode="auto">
          <a:xfrm>
            <a:off x="8705851" y="1862138"/>
            <a:ext cx="158750" cy="152400"/>
          </a:xfrm>
          <a:prstGeom prst="rect">
            <a:avLst/>
          </a:prstGeom>
          <a:noFill/>
          <a:ln w="9525">
            <a:noFill/>
            <a:miter lim="800000"/>
            <a:headEnd/>
            <a:tailEnd/>
          </a:ln>
        </p:spPr>
        <p:txBody>
          <a:bodyPr wrap="none" lIns="0" tIns="0" rIns="0" bIns="0">
            <a:spAutoFit/>
          </a:bodyPr>
          <a:lstStyle/>
          <a:p>
            <a:pPr algn="ctr">
              <a:spcBef>
                <a:spcPct val="50000"/>
              </a:spcBef>
            </a:pPr>
            <a:r>
              <a:rPr lang="en-US" sz="1000" dirty="0">
                <a:latin typeface="Arial" charset="0"/>
              </a:rPr>
              <a:t>B+</a:t>
            </a:r>
          </a:p>
        </p:txBody>
      </p:sp>
      <p:sp>
        <p:nvSpPr>
          <p:cNvPr id="189" name="Text Box 434"/>
          <p:cNvSpPr txBox="1">
            <a:spLocks noChangeArrowheads="1"/>
          </p:cNvSpPr>
          <p:nvPr/>
        </p:nvSpPr>
        <p:spPr bwMode="auto">
          <a:xfrm>
            <a:off x="8183563" y="2049463"/>
            <a:ext cx="149225" cy="152400"/>
          </a:xfrm>
          <a:prstGeom prst="rect">
            <a:avLst/>
          </a:prstGeom>
          <a:noFill/>
          <a:ln w="9525">
            <a:noFill/>
            <a:miter lim="800000"/>
            <a:headEnd/>
            <a:tailEnd/>
          </a:ln>
        </p:spPr>
        <p:txBody>
          <a:bodyPr wrap="none" lIns="0" tIns="0" rIns="0" bIns="0">
            <a:spAutoFit/>
          </a:bodyPr>
          <a:lstStyle/>
          <a:p>
            <a:pPr algn="ctr">
              <a:spcBef>
                <a:spcPct val="50000"/>
              </a:spcBef>
            </a:pPr>
            <a:r>
              <a:rPr lang="en-US" sz="1000" dirty="0">
                <a:latin typeface="Arial" charset="0"/>
              </a:rPr>
              <a:t>M-</a:t>
            </a:r>
          </a:p>
        </p:txBody>
      </p:sp>
      <p:sp>
        <p:nvSpPr>
          <p:cNvPr id="191" name="Oval 496"/>
          <p:cNvSpPr>
            <a:spLocks noChangeArrowheads="1"/>
          </p:cNvSpPr>
          <p:nvPr/>
        </p:nvSpPr>
        <p:spPr bwMode="auto">
          <a:xfrm>
            <a:off x="8793163" y="1827213"/>
            <a:ext cx="55563" cy="55563"/>
          </a:xfrm>
          <a:prstGeom prst="ellipse">
            <a:avLst/>
          </a:prstGeom>
          <a:solidFill>
            <a:srgbClr val="000000"/>
          </a:solidFill>
          <a:ln w="9525">
            <a:solidFill>
              <a:schemeClr val="tx1"/>
            </a:solidFill>
            <a:round/>
            <a:headEnd/>
            <a:tailEnd/>
          </a:ln>
        </p:spPr>
        <p:txBody>
          <a:bodyPr wrap="none" anchor="ctr"/>
          <a:lstStyle/>
          <a:p>
            <a:endParaRPr lang="en-US" dirty="0"/>
          </a:p>
        </p:txBody>
      </p:sp>
      <p:sp>
        <p:nvSpPr>
          <p:cNvPr id="192" name="Oval 497"/>
          <p:cNvSpPr>
            <a:spLocks noChangeArrowheads="1"/>
          </p:cNvSpPr>
          <p:nvPr/>
        </p:nvSpPr>
        <p:spPr bwMode="auto">
          <a:xfrm>
            <a:off x="8218488" y="1827213"/>
            <a:ext cx="55563" cy="55563"/>
          </a:xfrm>
          <a:prstGeom prst="ellipse">
            <a:avLst/>
          </a:prstGeom>
          <a:solidFill>
            <a:srgbClr val="000000"/>
          </a:solidFill>
          <a:ln w="9525">
            <a:solidFill>
              <a:schemeClr val="tx1"/>
            </a:solidFill>
            <a:round/>
            <a:headEnd/>
            <a:tailEnd/>
          </a:ln>
        </p:spPr>
        <p:txBody>
          <a:bodyPr wrap="none" anchor="ctr"/>
          <a:lstStyle/>
          <a:p>
            <a:endParaRPr lang="en-US" dirty="0"/>
          </a:p>
        </p:txBody>
      </p:sp>
      <p:sp>
        <p:nvSpPr>
          <p:cNvPr id="194" name="Oval 499"/>
          <p:cNvSpPr>
            <a:spLocks noChangeArrowheads="1"/>
          </p:cNvSpPr>
          <p:nvPr/>
        </p:nvSpPr>
        <p:spPr bwMode="auto">
          <a:xfrm>
            <a:off x="8291513" y="2046288"/>
            <a:ext cx="55563" cy="55563"/>
          </a:xfrm>
          <a:prstGeom prst="ellipse">
            <a:avLst/>
          </a:prstGeom>
          <a:solidFill>
            <a:srgbClr val="000000"/>
          </a:solidFill>
          <a:ln w="9525">
            <a:solidFill>
              <a:schemeClr val="tx1"/>
            </a:solidFill>
            <a:round/>
            <a:headEnd/>
            <a:tailEnd/>
          </a:ln>
        </p:spPr>
        <p:txBody>
          <a:bodyPr wrap="none" anchor="ctr"/>
          <a:lstStyle/>
          <a:p>
            <a:endParaRPr lang="en-US" dirty="0"/>
          </a:p>
        </p:txBody>
      </p:sp>
      <p:sp>
        <p:nvSpPr>
          <p:cNvPr id="197" name="Freeform 494"/>
          <p:cNvSpPr>
            <a:spLocks/>
          </p:cNvSpPr>
          <p:nvPr/>
        </p:nvSpPr>
        <p:spPr bwMode="auto">
          <a:xfrm flipH="1">
            <a:off x="8310563" y="2074863"/>
            <a:ext cx="120650" cy="1570037"/>
          </a:xfrm>
          <a:custGeom>
            <a:avLst/>
            <a:gdLst>
              <a:gd name="T0" fmla="*/ 0 w 116"/>
              <a:gd name="T1" fmla="*/ 2147483647 h 692"/>
              <a:gd name="T2" fmla="*/ 0 w 116"/>
              <a:gd name="T3" fmla="*/ 0 h 692"/>
              <a:gd name="T4" fmla="*/ 2147483647 w 116"/>
              <a:gd name="T5" fmla="*/ 0 h 692"/>
              <a:gd name="T6" fmla="*/ 0 60000 65536"/>
              <a:gd name="T7" fmla="*/ 0 60000 65536"/>
              <a:gd name="T8" fmla="*/ 0 60000 65536"/>
              <a:gd name="T9" fmla="*/ 0 w 116"/>
              <a:gd name="T10" fmla="*/ 0 h 692"/>
              <a:gd name="T11" fmla="*/ 116 w 116"/>
              <a:gd name="T12" fmla="*/ 692 h 692"/>
            </a:gdLst>
            <a:ahLst/>
            <a:cxnLst>
              <a:cxn ang="T6">
                <a:pos x="T0" y="T1"/>
              </a:cxn>
              <a:cxn ang="T7">
                <a:pos x="T2" y="T3"/>
              </a:cxn>
              <a:cxn ang="T8">
                <a:pos x="T4" y="T5"/>
              </a:cxn>
            </a:cxnLst>
            <a:rect l="T9" t="T10" r="T11" b="T12"/>
            <a:pathLst>
              <a:path w="116" h="692">
                <a:moveTo>
                  <a:pt x="0" y="692"/>
                </a:moveTo>
                <a:lnTo>
                  <a:pt x="0" y="0"/>
                </a:lnTo>
                <a:lnTo>
                  <a:pt x="116" y="0"/>
                </a:lnTo>
              </a:path>
            </a:pathLst>
          </a:custGeom>
          <a:noFill/>
          <a:ln w="38100">
            <a:solidFill>
              <a:schemeClr val="tx1"/>
            </a:solidFill>
            <a:round/>
            <a:headEnd/>
            <a:tailEnd/>
          </a:ln>
        </p:spPr>
        <p:txBody>
          <a:bodyPr wrap="none" anchor="ctr"/>
          <a:lstStyle/>
          <a:p>
            <a:endParaRPr lang="en-US" dirty="0"/>
          </a:p>
        </p:txBody>
      </p:sp>
      <p:sp>
        <p:nvSpPr>
          <p:cNvPr id="198" name="Line 182"/>
          <p:cNvSpPr>
            <a:spLocks noChangeShapeType="1"/>
          </p:cNvSpPr>
          <p:nvPr/>
        </p:nvSpPr>
        <p:spPr bwMode="auto">
          <a:xfrm flipV="1">
            <a:off x="8820150" y="1357313"/>
            <a:ext cx="0" cy="517525"/>
          </a:xfrm>
          <a:prstGeom prst="line">
            <a:avLst/>
          </a:prstGeom>
          <a:noFill/>
          <a:ln w="38100">
            <a:solidFill>
              <a:srgbClr val="FF0000"/>
            </a:solidFill>
            <a:round/>
            <a:headEnd/>
            <a:tailEnd/>
          </a:ln>
        </p:spPr>
        <p:txBody>
          <a:bodyPr wrap="none" anchor="ctr"/>
          <a:lstStyle/>
          <a:p>
            <a:endParaRPr lang="en-US" dirty="0"/>
          </a:p>
        </p:txBody>
      </p:sp>
      <p:sp>
        <p:nvSpPr>
          <p:cNvPr id="211" name="Text Box 410"/>
          <p:cNvSpPr txBox="1">
            <a:spLocks noChangeArrowheads="1"/>
          </p:cNvSpPr>
          <p:nvPr/>
        </p:nvSpPr>
        <p:spPr bwMode="auto">
          <a:xfrm>
            <a:off x="396875" y="1990725"/>
            <a:ext cx="1004888" cy="457200"/>
          </a:xfrm>
          <a:prstGeom prst="rect">
            <a:avLst/>
          </a:prstGeom>
          <a:solidFill>
            <a:srgbClr val="FF9966"/>
          </a:solidFill>
          <a:ln w="9525">
            <a:solidFill>
              <a:schemeClr val="tx1"/>
            </a:solidFill>
            <a:miter lim="800000"/>
            <a:headEnd/>
            <a:tailEnd/>
          </a:ln>
        </p:spPr>
        <p:txBody>
          <a:bodyPr wrap="none" anchor="ctr"/>
          <a:lstStyle/>
          <a:p>
            <a:r>
              <a:rPr lang="en-US" sz="1000" b="1" dirty="0">
                <a:latin typeface="Arial" charset="0"/>
              </a:rPr>
              <a:t>Mid BBox</a:t>
            </a:r>
          </a:p>
          <a:p>
            <a:r>
              <a:rPr lang="en-US" sz="1000" b="1" dirty="0">
                <a:latin typeface="Arial" charset="0"/>
              </a:rPr>
              <a:t>12-13</a:t>
            </a:r>
            <a:endParaRPr lang="en-US" sz="1000" dirty="0">
              <a:latin typeface="Arial" charset="0"/>
            </a:endParaRPr>
          </a:p>
        </p:txBody>
      </p:sp>
      <p:sp>
        <p:nvSpPr>
          <p:cNvPr id="214" name="Text Box 46"/>
          <p:cNvSpPr txBox="1">
            <a:spLocks noChangeArrowheads="1"/>
          </p:cNvSpPr>
          <p:nvPr/>
        </p:nvSpPr>
        <p:spPr bwMode="auto">
          <a:xfrm>
            <a:off x="396875" y="3297238"/>
            <a:ext cx="1004888" cy="457200"/>
          </a:xfrm>
          <a:prstGeom prst="rect">
            <a:avLst/>
          </a:prstGeom>
          <a:solidFill>
            <a:srgbClr val="FF9966"/>
          </a:solidFill>
          <a:ln w="9525">
            <a:solidFill>
              <a:schemeClr val="tx1"/>
            </a:solidFill>
            <a:miter lim="800000"/>
            <a:headEnd/>
            <a:tailEnd/>
          </a:ln>
        </p:spPr>
        <p:txBody>
          <a:bodyPr wrap="none" anchor="ctr"/>
          <a:lstStyle/>
          <a:p>
            <a:r>
              <a:rPr lang="en-US" sz="1000" b="1" dirty="0">
                <a:latin typeface="Arial" charset="0"/>
              </a:rPr>
              <a:t>Rear BBox</a:t>
            </a:r>
          </a:p>
          <a:p>
            <a:r>
              <a:rPr lang="en-US" sz="1000" b="1" dirty="0">
                <a:latin typeface="Arial" charset="0"/>
              </a:rPr>
              <a:t>1-11</a:t>
            </a:r>
            <a:endParaRPr lang="en-US" sz="1000" dirty="0">
              <a:latin typeface="Arial" charset="0"/>
            </a:endParaRPr>
          </a:p>
        </p:txBody>
      </p:sp>
      <p:grpSp>
        <p:nvGrpSpPr>
          <p:cNvPr id="17" name="Group 1316"/>
          <p:cNvGrpSpPr>
            <a:grpSpLocks/>
          </p:cNvGrpSpPr>
          <p:nvPr/>
        </p:nvGrpSpPr>
        <p:grpSpPr bwMode="auto">
          <a:xfrm>
            <a:off x="5753100" y="1595438"/>
            <a:ext cx="182563" cy="187325"/>
            <a:chOff x="3762" y="3104"/>
            <a:chExt cx="115" cy="118"/>
          </a:xfrm>
        </p:grpSpPr>
        <p:grpSp>
          <p:nvGrpSpPr>
            <p:cNvPr id="18" name="Group 1317"/>
            <p:cNvGrpSpPr>
              <a:grpSpLocks/>
            </p:cNvGrpSpPr>
            <p:nvPr/>
          </p:nvGrpSpPr>
          <p:grpSpPr bwMode="auto">
            <a:xfrm>
              <a:off x="3762" y="3183"/>
              <a:ext cx="103" cy="39"/>
              <a:chOff x="3762" y="3165"/>
              <a:chExt cx="103" cy="39"/>
            </a:xfrm>
          </p:grpSpPr>
          <p:sp>
            <p:nvSpPr>
              <p:cNvPr id="257" name="Line 1318"/>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258" name="Line 1319"/>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259" name="Line 1320"/>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256" name="Freeform 1321"/>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sp>
        <p:nvSpPr>
          <p:cNvPr id="263" name="Freeform 1364"/>
          <p:cNvSpPr>
            <a:spLocks/>
          </p:cNvSpPr>
          <p:nvPr/>
        </p:nvSpPr>
        <p:spPr bwMode="auto">
          <a:xfrm>
            <a:off x="6332538" y="1376363"/>
            <a:ext cx="2492375" cy="484187"/>
          </a:xfrm>
          <a:custGeom>
            <a:avLst/>
            <a:gdLst>
              <a:gd name="T0" fmla="*/ 0 w 1506"/>
              <a:gd name="T1" fmla="*/ 0 h 297"/>
              <a:gd name="T2" fmla="*/ 2147483647 w 1506"/>
              <a:gd name="T3" fmla="*/ 0 h 297"/>
              <a:gd name="T4" fmla="*/ 2147483647 w 1506"/>
              <a:gd name="T5" fmla="*/ 2147483647 h 297"/>
              <a:gd name="T6" fmla="*/ 0 60000 65536"/>
              <a:gd name="T7" fmla="*/ 0 60000 65536"/>
              <a:gd name="T8" fmla="*/ 0 60000 65536"/>
              <a:gd name="T9" fmla="*/ 0 w 1506"/>
              <a:gd name="T10" fmla="*/ 0 h 297"/>
              <a:gd name="T11" fmla="*/ 1506 w 1506"/>
              <a:gd name="T12" fmla="*/ 297 h 297"/>
            </a:gdLst>
            <a:ahLst/>
            <a:cxnLst>
              <a:cxn ang="T6">
                <a:pos x="T0" y="T1"/>
              </a:cxn>
              <a:cxn ang="T7">
                <a:pos x="T2" y="T3"/>
              </a:cxn>
              <a:cxn ang="T8">
                <a:pos x="T4" y="T5"/>
              </a:cxn>
            </a:cxnLst>
            <a:rect l="T9" t="T10" r="T11" b="T12"/>
            <a:pathLst>
              <a:path w="1506" h="297">
                <a:moveTo>
                  <a:pt x="0" y="0"/>
                </a:moveTo>
                <a:lnTo>
                  <a:pt x="1506" y="0"/>
                </a:lnTo>
                <a:lnTo>
                  <a:pt x="1506" y="297"/>
                </a:lnTo>
              </a:path>
            </a:pathLst>
          </a:custGeom>
          <a:noFill/>
          <a:ln w="76200">
            <a:solidFill>
              <a:srgbClr val="993300"/>
            </a:solidFill>
            <a:round/>
            <a:headEnd/>
            <a:tailEnd/>
          </a:ln>
        </p:spPr>
        <p:txBody>
          <a:bodyPr wrap="none" anchor="ctr"/>
          <a:lstStyle/>
          <a:p>
            <a:endParaRPr lang="en-US" dirty="0"/>
          </a:p>
        </p:txBody>
      </p:sp>
      <p:sp>
        <p:nvSpPr>
          <p:cNvPr id="264" name="Text Box 1359"/>
          <p:cNvSpPr txBox="1">
            <a:spLocks noChangeArrowheads="1"/>
          </p:cNvSpPr>
          <p:nvPr/>
        </p:nvSpPr>
        <p:spPr bwMode="auto">
          <a:xfrm>
            <a:off x="6929438" y="1279525"/>
            <a:ext cx="700087" cy="198438"/>
          </a:xfrm>
          <a:prstGeom prst="rect">
            <a:avLst/>
          </a:prstGeom>
          <a:noFill/>
          <a:ln w="9525">
            <a:noFill/>
            <a:miter lim="800000"/>
            <a:headEnd/>
            <a:tailEnd/>
          </a:ln>
        </p:spPr>
        <p:txBody>
          <a:bodyPr>
            <a:spAutoFit/>
          </a:bodyPr>
          <a:lstStyle/>
          <a:p>
            <a:pPr algn="ctr">
              <a:spcBef>
                <a:spcPct val="50000"/>
              </a:spcBef>
            </a:pPr>
            <a:r>
              <a:rPr lang="en-US" sz="700" b="1" dirty="0">
                <a:solidFill>
                  <a:schemeClr val="bg1"/>
                </a:solidFill>
                <a:latin typeface="Arial" charset="0"/>
              </a:rPr>
              <a:t>BusBar</a:t>
            </a:r>
          </a:p>
        </p:txBody>
      </p:sp>
      <p:sp>
        <p:nvSpPr>
          <p:cNvPr id="281" name="Freeform 1366"/>
          <p:cNvSpPr>
            <a:spLocks/>
          </p:cNvSpPr>
          <p:nvPr/>
        </p:nvSpPr>
        <p:spPr bwMode="auto">
          <a:xfrm>
            <a:off x="3024188" y="1860550"/>
            <a:ext cx="5224462" cy="1816100"/>
          </a:xfrm>
          <a:custGeom>
            <a:avLst/>
            <a:gdLst>
              <a:gd name="T0" fmla="*/ 0 w 3291"/>
              <a:gd name="T1" fmla="*/ 2147483647 h 1144"/>
              <a:gd name="T2" fmla="*/ 2147483647 w 3291"/>
              <a:gd name="T3" fmla="*/ 2147483647 h 1144"/>
              <a:gd name="T4" fmla="*/ 2147483647 w 3291"/>
              <a:gd name="T5" fmla="*/ 0 h 1144"/>
              <a:gd name="T6" fmla="*/ 2147483647 w 3291"/>
              <a:gd name="T7" fmla="*/ 2147483647 h 1144"/>
              <a:gd name="T8" fmla="*/ 0 60000 65536"/>
              <a:gd name="T9" fmla="*/ 0 60000 65536"/>
              <a:gd name="T10" fmla="*/ 0 60000 65536"/>
              <a:gd name="T11" fmla="*/ 0 60000 65536"/>
              <a:gd name="T12" fmla="*/ 0 w 3291"/>
              <a:gd name="T13" fmla="*/ 0 h 1144"/>
              <a:gd name="T14" fmla="*/ 3291 w 3291"/>
              <a:gd name="T15" fmla="*/ 1144 h 1144"/>
            </a:gdLst>
            <a:ahLst/>
            <a:cxnLst>
              <a:cxn ang="T8">
                <a:pos x="T0" y="T1"/>
              </a:cxn>
              <a:cxn ang="T9">
                <a:pos x="T2" y="T3"/>
              </a:cxn>
              <a:cxn ang="T10">
                <a:pos x="T4" y="T5"/>
              </a:cxn>
              <a:cxn ang="T11">
                <a:pos x="T6" y="T7"/>
              </a:cxn>
            </a:cxnLst>
            <a:rect l="T12" t="T13" r="T14" b="T15"/>
            <a:pathLst>
              <a:path w="3291" h="1144">
                <a:moveTo>
                  <a:pt x="0" y="1144"/>
                </a:moveTo>
                <a:lnTo>
                  <a:pt x="2807" y="1144"/>
                </a:lnTo>
                <a:lnTo>
                  <a:pt x="2807" y="0"/>
                </a:lnTo>
                <a:lnTo>
                  <a:pt x="3291" y="1"/>
                </a:lnTo>
              </a:path>
            </a:pathLst>
          </a:custGeom>
          <a:noFill/>
          <a:ln w="76200">
            <a:solidFill>
              <a:srgbClr val="993300"/>
            </a:solidFill>
            <a:round/>
            <a:headEnd/>
            <a:tailEnd/>
          </a:ln>
        </p:spPr>
        <p:txBody>
          <a:bodyPr wrap="none" anchor="ctr"/>
          <a:lstStyle/>
          <a:p>
            <a:endParaRPr lang="en-US" dirty="0"/>
          </a:p>
        </p:txBody>
      </p:sp>
      <p:sp>
        <p:nvSpPr>
          <p:cNvPr id="282" name="Text Box 1367"/>
          <p:cNvSpPr txBox="1">
            <a:spLocks noChangeArrowheads="1"/>
          </p:cNvSpPr>
          <p:nvPr/>
        </p:nvSpPr>
        <p:spPr bwMode="auto">
          <a:xfrm>
            <a:off x="5500688" y="3579813"/>
            <a:ext cx="700087" cy="198437"/>
          </a:xfrm>
          <a:prstGeom prst="rect">
            <a:avLst/>
          </a:prstGeom>
          <a:noFill/>
          <a:ln w="9525">
            <a:noFill/>
            <a:miter lim="800000"/>
            <a:headEnd/>
            <a:tailEnd/>
          </a:ln>
        </p:spPr>
        <p:txBody>
          <a:bodyPr>
            <a:spAutoFit/>
          </a:bodyPr>
          <a:lstStyle/>
          <a:p>
            <a:pPr algn="ctr">
              <a:spcBef>
                <a:spcPct val="50000"/>
              </a:spcBef>
            </a:pPr>
            <a:r>
              <a:rPr lang="en-US" sz="700" b="1" dirty="0">
                <a:solidFill>
                  <a:schemeClr val="bg1"/>
                </a:solidFill>
                <a:latin typeface="Arial" charset="0"/>
              </a:rPr>
              <a:t>BusBar</a:t>
            </a:r>
          </a:p>
        </p:txBody>
      </p:sp>
      <p:sp>
        <p:nvSpPr>
          <p:cNvPr id="283" name="Line 1363"/>
          <p:cNvSpPr>
            <a:spLocks noChangeShapeType="1"/>
          </p:cNvSpPr>
          <p:nvPr/>
        </p:nvSpPr>
        <p:spPr bwMode="auto">
          <a:xfrm>
            <a:off x="2776538" y="1376363"/>
            <a:ext cx="3343275" cy="0"/>
          </a:xfrm>
          <a:prstGeom prst="line">
            <a:avLst/>
          </a:prstGeom>
          <a:noFill/>
          <a:ln w="76200">
            <a:solidFill>
              <a:srgbClr val="993300"/>
            </a:solidFill>
            <a:round/>
            <a:headEnd/>
            <a:tailEnd/>
          </a:ln>
        </p:spPr>
        <p:txBody>
          <a:bodyPr wrap="none" anchor="ctr"/>
          <a:lstStyle/>
          <a:p>
            <a:endParaRPr lang="en-US" dirty="0"/>
          </a:p>
        </p:txBody>
      </p:sp>
      <p:sp>
        <p:nvSpPr>
          <p:cNvPr id="287" name="Rectangle 844"/>
          <p:cNvSpPr>
            <a:spLocks noChangeArrowheads="1"/>
          </p:cNvSpPr>
          <p:nvPr/>
        </p:nvSpPr>
        <p:spPr bwMode="auto">
          <a:xfrm rot="10800000">
            <a:off x="1008063" y="3562351"/>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289" name="Freeform 846"/>
          <p:cNvSpPr>
            <a:spLocks/>
          </p:cNvSpPr>
          <p:nvPr/>
        </p:nvSpPr>
        <p:spPr bwMode="auto">
          <a:xfrm rot="10800000">
            <a:off x="1046956" y="3580607"/>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290" name="Line 847"/>
          <p:cNvSpPr>
            <a:spLocks noChangeShapeType="1"/>
          </p:cNvSpPr>
          <p:nvPr/>
        </p:nvSpPr>
        <p:spPr bwMode="auto">
          <a:xfrm rot="10800000">
            <a:off x="1179512" y="3621088"/>
            <a:ext cx="92075" cy="0"/>
          </a:xfrm>
          <a:prstGeom prst="line">
            <a:avLst/>
          </a:prstGeom>
          <a:noFill/>
          <a:ln w="12700">
            <a:solidFill>
              <a:schemeClr val="tx1"/>
            </a:solidFill>
            <a:round/>
            <a:headEnd/>
            <a:tailEnd/>
          </a:ln>
        </p:spPr>
        <p:txBody>
          <a:bodyPr wrap="none" anchor="ctr"/>
          <a:lstStyle/>
          <a:p>
            <a:endParaRPr lang="en-US" dirty="0"/>
          </a:p>
        </p:txBody>
      </p:sp>
      <p:sp>
        <p:nvSpPr>
          <p:cNvPr id="291" name="Line 848"/>
          <p:cNvSpPr>
            <a:spLocks noChangeShapeType="1"/>
          </p:cNvSpPr>
          <p:nvPr/>
        </p:nvSpPr>
        <p:spPr bwMode="auto">
          <a:xfrm rot="10800000">
            <a:off x="960437" y="3621088"/>
            <a:ext cx="92075" cy="0"/>
          </a:xfrm>
          <a:prstGeom prst="line">
            <a:avLst/>
          </a:prstGeom>
          <a:noFill/>
          <a:ln w="12700">
            <a:solidFill>
              <a:schemeClr val="tx1"/>
            </a:solidFill>
            <a:round/>
            <a:headEnd/>
            <a:tailEnd/>
          </a:ln>
        </p:spPr>
        <p:txBody>
          <a:bodyPr wrap="none" anchor="ctr"/>
          <a:lstStyle/>
          <a:p>
            <a:endParaRPr lang="en-US" dirty="0"/>
          </a:p>
        </p:txBody>
      </p:sp>
      <p:sp>
        <p:nvSpPr>
          <p:cNvPr id="293" name="Rectangle 850"/>
          <p:cNvSpPr>
            <a:spLocks noChangeArrowheads="1"/>
          </p:cNvSpPr>
          <p:nvPr/>
        </p:nvSpPr>
        <p:spPr bwMode="auto">
          <a:xfrm rot="10800000">
            <a:off x="995363" y="1568451"/>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295" name="Freeform 852"/>
          <p:cNvSpPr>
            <a:spLocks/>
          </p:cNvSpPr>
          <p:nvPr/>
        </p:nvSpPr>
        <p:spPr bwMode="auto">
          <a:xfrm rot="10800000">
            <a:off x="1034256" y="1586707"/>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296" name="Line 853"/>
          <p:cNvSpPr>
            <a:spLocks noChangeShapeType="1"/>
          </p:cNvSpPr>
          <p:nvPr/>
        </p:nvSpPr>
        <p:spPr bwMode="auto">
          <a:xfrm rot="10800000">
            <a:off x="1166812" y="1627188"/>
            <a:ext cx="92075" cy="0"/>
          </a:xfrm>
          <a:prstGeom prst="line">
            <a:avLst/>
          </a:prstGeom>
          <a:noFill/>
          <a:ln w="12700">
            <a:solidFill>
              <a:schemeClr val="tx1"/>
            </a:solidFill>
            <a:round/>
            <a:headEnd/>
            <a:tailEnd/>
          </a:ln>
        </p:spPr>
        <p:txBody>
          <a:bodyPr wrap="none" anchor="ctr"/>
          <a:lstStyle/>
          <a:p>
            <a:endParaRPr lang="en-US" dirty="0"/>
          </a:p>
        </p:txBody>
      </p:sp>
      <p:sp>
        <p:nvSpPr>
          <p:cNvPr id="297" name="Line 854"/>
          <p:cNvSpPr>
            <a:spLocks noChangeShapeType="1"/>
          </p:cNvSpPr>
          <p:nvPr/>
        </p:nvSpPr>
        <p:spPr bwMode="auto">
          <a:xfrm rot="10800000">
            <a:off x="947737" y="1627188"/>
            <a:ext cx="92075" cy="0"/>
          </a:xfrm>
          <a:prstGeom prst="line">
            <a:avLst/>
          </a:prstGeom>
          <a:noFill/>
          <a:ln w="12700">
            <a:solidFill>
              <a:schemeClr val="tx1"/>
            </a:solidFill>
            <a:round/>
            <a:headEnd/>
            <a:tailEnd/>
          </a:ln>
        </p:spPr>
        <p:txBody>
          <a:bodyPr wrap="none" anchor="ctr"/>
          <a:lstStyle/>
          <a:p>
            <a:endParaRPr lang="en-US" dirty="0"/>
          </a:p>
        </p:txBody>
      </p:sp>
      <p:sp>
        <p:nvSpPr>
          <p:cNvPr id="329" name="Text Box 1362"/>
          <p:cNvSpPr txBox="1">
            <a:spLocks noChangeArrowheads="1"/>
          </p:cNvSpPr>
          <p:nvPr/>
        </p:nvSpPr>
        <p:spPr bwMode="auto">
          <a:xfrm>
            <a:off x="3814763" y="1279525"/>
            <a:ext cx="700087" cy="198438"/>
          </a:xfrm>
          <a:prstGeom prst="rect">
            <a:avLst/>
          </a:prstGeom>
          <a:noFill/>
          <a:ln w="9525">
            <a:noFill/>
            <a:miter lim="800000"/>
            <a:headEnd/>
            <a:tailEnd/>
          </a:ln>
        </p:spPr>
        <p:txBody>
          <a:bodyPr>
            <a:spAutoFit/>
          </a:bodyPr>
          <a:lstStyle/>
          <a:p>
            <a:pPr algn="ctr">
              <a:spcBef>
                <a:spcPct val="50000"/>
              </a:spcBef>
            </a:pPr>
            <a:r>
              <a:rPr lang="en-US" sz="700" b="1" dirty="0">
                <a:solidFill>
                  <a:schemeClr val="bg1"/>
                </a:solidFill>
                <a:latin typeface="Arial" charset="0"/>
              </a:rPr>
              <a:t>BusBar</a:t>
            </a:r>
          </a:p>
        </p:txBody>
      </p:sp>
      <p:grpSp>
        <p:nvGrpSpPr>
          <p:cNvPr id="19" name="Group 1297"/>
          <p:cNvGrpSpPr>
            <a:grpSpLocks/>
          </p:cNvGrpSpPr>
          <p:nvPr/>
        </p:nvGrpSpPr>
        <p:grpSpPr bwMode="auto">
          <a:xfrm>
            <a:off x="2590802" y="3906843"/>
            <a:ext cx="182563" cy="187325"/>
            <a:chOff x="3762" y="3104"/>
            <a:chExt cx="115" cy="118"/>
          </a:xfrm>
        </p:grpSpPr>
        <p:grpSp>
          <p:nvGrpSpPr>
            <p:cNvPr id="20" name="Group 1298"/>
            <p:cNvGrpSpPr>
              <a:grpSpLocks/>
            </p:cNvGrpSpPr>
            <p:nvPr/>
          </p:nvGrpSpPr>
          <p:grpSpPr bwMode="auto">
            <a:xfrm>
              <a:off x="3762" y="3183"/>
              <a:ext cx="103" cy="39"/>
              <a:chOff x="3762" y="3165"/>
              <a:chExt cx="103" cy="39"/>
            </a:xfrm>
          </p:grpSpPr>
          <p:sp>
            <p:nvSpPr>
              <p:cNvPr id="426" name="Line 1299"/>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427" name="Line 1300"/>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428" name="Line 1301"/>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425" name="Freeform 1302"/>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grpSp>
        <p:nvGrpSpPr>
          <p:cNvPr id="21" name="Group 1296"/>
          <p:cNvGrpSpPr>
            <a:grpSpLocks/>
          </p:cNvGrpSpPr>
          <p:nvPr/>
        </p:nvGrpSpPr>
        <p:grpSpPr bwMode="auto">
          <a:xfrm>
            <a:off x="2705101" y="3325817"/>
            <a:ext cx="552450" cy="677863"/>
            <a:chOff x="1610" y="1775"/>
            <a:chExt cx="348" cy="427"/>
          </a:xfrm>
        </p:grpSpPr>
        <p:sp>
          <p:nvSpPr>
            <p:cNvPr id="413" name="Rectangle 231"/>
            <p:cNvSpPr>
              <a:spLocks noChangeArrowheads="1"/>
            </p:cNvSpPr>
            <p:nvPr/>
          </p:nvSpPr>
          <p:spPr bwMode="auto">
            <a:xfrm flipH="1" flipV="1">
              <a:off x="1649" y="1864"/>
              <a:ext cx="270" cy="338"/>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414" name="Line 243"/>
            <p:cNvSpPr>
              <a:spLocks noChangeShapeType="1"/>
            </p:cNvSpPr>
            <p:nvPr/>
          </p:nvSpPr>
          <p:spPr bwMode="auto">
            <a:xfrm flipH="1" flipV="1">
              <a:off x="1783" y="1936"/>
              <a:ext cx="2" cy="184"/>
            </a:xfrm>
            <a:prstGeom prst="line">
              <a:avLst/>
            </a:prstGeom>
            <a:noFill/>
            <a:ln w="19050" cap="rnd">
              <a:solidFill>
                <a:schemeClr val="tx1"/>
              </a:solidFill>
              <a:prstDash val="sysDot"/>
              <a:round/>
              <a:headEnd/>
              <a:tailEnd/>
            </a:ln>
          </p:spPr>
          <p:txBody>
            <a:bodyPr wrap="none" anchor="ctr"/>
            <a:lstStyle/>
            <a:p>
              <a:endParaRPr lang="en-US" dirty="0"/>
            </a:p>
          </p:txBody>
        </p:sp>
        <p:sp>
          <p:nvSpPr>
            <p:cNvPr id="415" name="Text Box 222"/>
            <p:cNvSpPr txBox="1">
              <a:spLocks noChangeArrowheads="1"/>
            </p:cNvSpPr>
            <p:nvPr/>
          </p:nvSpPr>
          <p:spPr bwMode="auto">
            <a:xfrm flipH="1">
              <a:off x="1610" y="1775"/>
              <a:ext cx="348" cy="92"/>
            </a:xfrm>
            <a:prstGeom prst="rect">
              <a:avLst/>
            </a:prstGeom>
            <a:noFill/>
            <a:ln w="9525">
              <a:noFill/>
              <a:miter lim="800000"/>
              <a:headEnd/>
              <a:tailEnd/>
            </a:ln>
          </p:spPr>
          <p:txBody>
            <a:bodyPr wrap="none" lIns="0" rIns="0" anchor="ctr"/>
            <a:lstStyle/>
            <a:p>
              <a:pPr algn="ctr"/>
              <a:r>
                <a:rPr lang="en-US" sz="800" dirty="0">
                  <a:latin typeface="Arial" charset="0"/>
                </a:rPr>
                <a:t>MAIN</a:t>
              </a:r>
            </a:p>
          </p:txBody>
        </p:sp>
        <p:grpSp>
          <p:nvGrpSpPr>
            <p:cNvPr id="22" name="Group 1295"/>
            <p:cNvGrpSpPr>
              <a:grpSpLocks/>
            </p:cNvGrpSpPr>
            <p:nvPr/>
          </p:nvGrpSpPr>
          <p:grpSpPr bwMode="auto">
            <a:xfrm>
              <a:off x="1647" y="1975"/>
              <a:ext cx="273" cy="47"/>
              <a:chOff x="1647" y="1951"/>
              <a:chExt cx="273" cy="47"/>
            </a:xfrm>
          </p:grpSpPr>
          <p:sp>
            <p:nvSpPr>
              <p:cNvPr id="420" name="Line 234"/>
              <p:cNvSpPr>
                <a:spLocks noChangeShapeType="1"/>
              </p:cNvSpPr>
              <p:nvPr/>
            </p:nvSpPr>
            <p:spPr bwMode="auto">
              <a:xfrm flipH="1" flipV="1">
                <a:off x="1877" y="1974"/>
                <a:ext cx="43" cy="0"/>
              </a:xfrm>
              <a:prstGeom prst="line">
                <a:avLst/>
              </a:prstGeom>
              <a:noFill/>
              <a:ln w="38100">
                <a:solidFill>
                  <a:schemeClr val="tx1"/>
                </a:solidFill>
                <a:round/>
                <a:headEnd/>
                <a:tailEnd/>
              </a:ln>
            </p:spPr>
            <p:txBody>
              <a:bodyPr wrap="none" anchor="ctr"/>
              <a:lstStyle/>
              <a:p>
                <a:endParaRPr lang="en-US" dirty="0"/>
              </a:p>
            </p:txBody>
          </p:sp>
          <p:sp>
            <p:nvSpPr>
              <p:cNvPr id="421" name="Oval 235"/>
              <p:cNvSpPr>
                <a:spLocks noChangeArrowheads="1"/>
              </p:cNvSpPr>
              <p:nvPr/>
            </p:nvSpPr>
            <p:spPr bwMode="auto">
              <a:xfrm flipH="1" flipV="1">
                <a:off x="183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sp>
            <p:nvSpPr>
              <p:cNvPr id="422" name="Line 237"/>
              <p:cNvSpPr>
                <a:spLocks noChangeShapeType="1"/>
              </p:cNvSpPr>
              <p:nvPr/>
            </p:nvSpPr>
            <p:spPr bwMode="auto">
              <a:xfrm flipV="1">
                <a:off x="1647" y="1974"/>
                <a:ext cx="45" cy="0"/>
              </a:xfrm>
              <a:prstGeom prst="line">
                <a:avLst/>
              </a:prstGeom>
              <a:noFill/>
              <a:ln w="38100">
                <a:solidFill>
                  <a:schemeClr val="tx1"/>
                </a:solidFill>
                <a:round/>
                <a:headEnd/>
                <a:tailEnd/>
              </a:ln>
            </p:spPr>
            <p:txBody>
              <a:bodyPr wrap="none" anchor="ctr"/>
              <a:lstStyle/>
              <a:p>
                <a:endParaRPr lang="en-US" dirty="0"/>
              </a:p>
            </p:txBody>
          </p:sp>
          <p:sp>
            <p:nvSpPr>
              <p:cNvPr id="423" name="Oval 238"/>
              <p:cNvSpPr>
                <a:spLocks noChangeArrowheads="1"/>
              </p:cNvSpPr>
              <p:nvPr/>
            </p:nvSpPr>
            <p:spPr bwMode="auto">
              <a:xfrm flipV="1">
                <a:off x="168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sp>
          <p:nvSpPr>
            <p:cNvPr id="417" name="Line 239"/>
            <p:cNvSpPr>
              <a:spLocks noChangeShapeType="1"/>
            </p:cNvSpPr>
            <p:nvPr/>
          </p:nvSpPr>
          <p:spPr bwMode="auto">
            <a:xfrm flipH="1" flipV="1">
              <a:off x="1685" y="1942"/>
              <a:ext cx="198" cy="0"/>
            </a:xfrm>
            <a:prstGeom prst="line">
              <a:avLst/>
            </a:prstGeom>
            <a:noFill/>
            <a:ln w="28575">
              <a:solidFill>
                <a:schemeClr val="tx1"/>
              </a:solidFill>
              <a:round/>
              <a:headEnd/>
              <a:tailEnd/>
            </a:ln>
          </p:spPr>
          <p:txBody>
            <a:bodyPr wrap="none" anchor="ctr"/>
            <a:lstStyle/>
            <a:p>
              <a:endParaRPr lang="en-US" dirty="0"/>
            </a:p>
          </p:txBody>
        </p:sp>
        <p:sp>
          <p:nvSpPr>
            <p:cNvPr id="418" name="Line 241"/>
            <p:cNvSpPr>
              <a:spLocks noChangeShapeType="1"/>
            </p:cNvSpPr>
            <p:nvPr/>
          </p:nvSpPr>
          <p:spPr bwMode="auto">
            <a:xfrm flipH="1" flipV="1">
              <a:off x="1649" y="2142"/>
              <a:ext cx="269" cy="0"/>
            </a:xfrm>
            <a:prstGeom prst="line">
              <a:avLst/>
            </a:prstGeom>
            <a:noFill/>
            <a:ln w="19050">
              <a:solidFill>
                <a:schemeClr val="tx1"/>
              </a:solidFill>
              <a:round/>
              <a:headEnd/>
              <a:tailEnd/>
            </a:ln>
          </p:spPr>
          <p:txBody>
            <a:bodyPr wrap="none" anchor="ctr"/>
            <a:lstStyle/>
            <a:p>
              <a:endParaRPr lang="en-US" dirty="0"/>
            </a:p>
          </p:txBody>
        </p:sp>
        <p:sp>
          <p:nvSpPr>
            <p:cNvPr id="419" name="Rectangle 242"/>
            <p:cNvSpPr>
              <a:spLocks noChangeArrowheads="1"/>
            </p:cNvSpPr>
            <p:nvPr/>
          </p:nvSpPr>
          <p:spPr bwMode="auto">
            <a:xfrm flipH="1" flipV="1">
              <a:off x="1703" y="211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grpSp>
      <p:sp>
        <p:nvSpPr>
          <p:cNvPr id="401" name="Text Box 1589"/>
          <p:cNvSpPr txBox="1">
            <a:spLocks noChangeArrowheads="1"/>
          </p:cNvSpPr>
          <p:nvPr/>
        </p:nvSpPr>
        <p:spPr bwMode="auto">
          <a:xfrm>
            <a:off x="2932113" y="3465513"/>
            <a:ext cx="98425" cy="109538"/>
          </a:xfrm>
          <a:prstGeom prst="rect">
            <a:avLst/>
          </a:prstGeom>
          <a:noFill/>
          <a:ln w="3175">
            <a:solidFill>
              <a:schemeClr val="tx1"/>
            </a:solidFill>
            <a:miter lim="800000"/>
            <a:headEnd/>
            <a:tailEnd/>
          </a:ln>
        </p:spPr>
        <p:txBody>
          <a:bodyPr wrap="none" lIns="0" tIns="0" rIns="0" bIns="0" anchor="ctr" anchorCtr="1"/>
          <a:lstStyle/>
          <a:p>
            <a:pPr algn="ctr">
              <a:spcBef>
                <a:spcPct val="50000"/>
              </a:spcBef>
            </a:pPr>
            <a:r>
              <a:rPr lang="en-US" sz="800" b="1" dirty="0">
                <a:latin typeface="Arial" charset="0"/>
              </a:rPr>
              <a:t>M</a:t>
            </a:r>
          </a:p>
        </p:txBody>
      </p:sp>
      <p:grpSp>
        <p:nvGrpSpPr>
          <p:cNvPr id="23" name="Group 1639"/>
          <p:cNvGrpSpPr>
            <a:grpSpLocks/>
          </p:cNvGrpSpPr>
          <p:nvPr/>
        </p:nvGrpSpPr>
        <p:grpSpPr bwMode="auto">
          <a:xfrm>
            <a:off x="2617786" y="3784601"/>
            <a:ext cx="101600" cy="155575"/>
            <a:chOff x="3784" y="3026"/>
            <a:chExt cx="64" cy="98"/>
          </a:xfrm>
        </p:grpSpPr>
        <p:sp>
          <p:nvSpPr>
            <p:cNvPr id="409" name="Rectangle 1640"/>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10" name="Text Box 1641"/>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grpSp>
        <p:nvGrpSpPr>
          <p:cNvPr id="24" name="Group 1697"/>
          <p:cNvGrpSpPr>
            <a:grpSpLocks/>
          </p:cNvGrpSpPr>
          <p:nvPr/>
        </p:nvGrpSpPr>
        <p:grpSpPr bwMode="auto">
          <a:xfrm>
            <a:off x="5784850" y="1474788"/>
            <a:ext cx="101600" cy="155575"/>
            <a:chOff x="3784" y="3026"/>
            <a:chExt cx="64" cy="98"/>
          </a:xfrm>
        </p:grpSpPr>
        <p:sp>
          <p:nvSpPr>
            <p:cNvPr id="489" name="Rectangle 1698"/>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90" name="Text Box 1699"/>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grpSp>
        <p:nvGrpSpPr>
          <p:cNvPr id="25" name="Group 1304"/>
          <p:cNvGrpSpPr>
            <a:grpSpLocks/>
          </p:cNvGrpSpPr>
          <p:nvPr/>
        </p:nvGrpSpPr>
        <p:grpSpPr bwMode="auto">
          <a:xfrm>
            <a:off x="5870575" y="1014413"/>
            <a:ext cx="552450" cy="677863"/>
            <a:chOff x="1610" y="1775"/>
            <a:chExt cx="348" cy="427"/>
          </a:xfrm>
        </p:grpSpPr>
        <p:sp>
          <p:nvSpPr>
            <p:cNvPr id="478" name="Rectangle 1305"/>
            <p:cNvSpPr>
              <a:spLocks noChangeArrowheads="1"/>
            </p:cNvSpPr>
            <p:nvPr/>
          </p:nvSpPr>
          <p:spPr bwMode="auto">
            <a:xfrm flipH="1" flipV="1">
              <a:off x="1649" y="1864"/>
              <a:ext cx="270" cy="338"/>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479" name="Line 1306"/>
            <p:cNvSpPr>
              <a:spLocks noChangeShapeType="1"/>
            </p:cNvSpPr>
            <p:nvPr/>
          </p:nvSpPr>
          <p:spPr bwMode="auto">
            <a:xfrm flipH="1" flipV="1">
              <a:off x="1783" y="1936"/>
              <a:ext cx="2" cy="184"/>
            </a:xfrm>
            <a:prstGeom prst="line">
              <a:avLst/>
            </a:prstGeom>
            <a:noFill/>
            <a:ln w="19050" cap="rnd">
              <a:solidFill>
                <a:schemeClr val="tx1"/>
              </a:solidFill>
              <a:prstDash val="sysDot"/>
              <a:round/>
              <a:headEnd/>
              <a:tailEnd/>
            </a:ln>
          </p:spPr>
          <p:txBody>
            <a:bodyPr wrap="none" anchor="ctr"/>
            <a:lstStyle/>
            <a:p>
              <a:endParaRPr lang="en-US" dirty="0"/>
            </a:p>
          </p:txBody>
        </p:sp>
        <p:sp>
          <p:nvSpPr>
            <p:cNvPr id="480" name="Text Box 1307"/>
            <p:cNvSpPr txBox="1">
              <a:spLocks noChangeArrowheads="1"/>
            </p:cNvSpPr>
            <p:nvPr/>
          </p:nvSpPr>
          <p:spPr bwMode="auto">
            <a:xfrm flipH="1">
              <a:off x="1610" y="1775"/>
              <a:ext cx="348" cy="92"/>
            </a:xfrm>
            <a:prstGeom prst="rect">
              <a:avLst/>
            </a:prstGeom>
            <a:noFill/>
            <a:ln w="9525">
              <a:noFill/>
              <a:miter lim="800000"/>
              <a:headEnd/>
              <a:tailEnd/>
            </a:ln>
          </p:spPr>
          <p:txBody>
            <a:bodyPr wrap="none" lIns="0" rIns="0" anchor="ctr"/>
            <a:lstStyle/>
            <a:p>
              <a:pPr algn="ctr"/>
              <a:r>
                <a:rPr lang="en-US" sz="800" dirty="0">
                  <a:latin typeface="Arial" charset="0"/>
                </a:rPr>
                <a:t>SECONDARY</a:t>
              </a:r>
            </a:p>
          </p:txBody>
        </p:sp>
        <p:grpSp>
          <p:nvGrpSpPr>
            <p:cNvPr id="26" name="Group 1308"/>
            <p:cNvGrpSpPr>
              <a:grpSpLocks/>
            </p:cNvGrpSpPr>
            <p:nvPr/>
          </p:nvGrpSpPr>
          <p:grpSpPr bwMode="auto">
            <a:xfrm>
              <a:off x="1647" y="1975"/>
              <a:ext cx="273" cy="47"/>
              <a:chOff x="1647" y="1951"/>
              <a:chExt cx="273" cy="47"/>
            </a:xfrm>
          </p:grpSpPr>
          <p:sp>
            <p:nvSpPr>
              <p:cNvPr id="485" name="Line 1309"/>
              <p:cNvSpPr>
                <a:spLocks noChangeShapeType="1"/>
              </p:cNvSpPr>
              <p:nvPr/>
            </p:nvSpPr>
            <p:spPr bwMode="auto">
              <a:xfrm flipH="1" flipV="1">
                <a:off x="1877" y="1974"/>
                <a:ext cx="43" cy="0"/>
              </a:xfrm>
              <a:prstGeom prst="line">
                <a:avLst/>
              </a:prstGeom>
              <a:noFill/>
              <a:ln w="38100">
                <a:solidFill>
                  <a:schemeClr val="tx1"/>
                </a:solidFill>
                <a:round/>
                <a:headEnd/>
                <a:tailEnd/>
              </a:ln>
            </p:spPr>
            <p:txBody>
              <a:bodyPr wrap="none" anchor="ctr"/>
              <a:lstStyle/>
              <a:p>
                <a:endParaRPr lang="en-US" dirty="0"/>
              </a:p>
            </p:txBody>
          </p:sp>
          <p:sp>
            <p:nvSpPr>
              <p:cNvPr id="486" name="Oval 1310"/>
              <p:cNvSpPr>
                <a:spLocks noChangeArrowheads="1"/>
              </p:cNvSpPr>
              <p:nvPr/>
            </p:nvSpPr>
            <p:spPr bwMode="auto">
              <a:xfrm flipH="1" flipV="1">
                <a:off x="183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sp>
            <p:nvSpPr>
              <p:cNvPr id="487" name="Line 1311"/>
              <p:cNvSpPr>
                <a:spLocks noChangeShapeType="1"/>
              </p:cNvSpPr>
              <p:nvPr/>
            </p:nvSpPr>
            <p:spPr bwMode="auto">
              <a:xfrm flipV="1">
                <a:off x="1647" y="1974"/>
                <a:ext cx="45" cy="0"/>
              </a:xfrm>
              <a:prstGeom prst="line">
                <a:avLst/>
              </a:prstGeom>
              <a:noFill/>
              <a:ln w="38100">
                <a:solidFill>
                  <a:schemeClr val="tx1"/>
                </a:solidFill>
                <a:round/>
                <a:headEnd/>
                <a:tailEnd/>
              </a:ln>
            </p:spPr>
            <p:txBody>
              <a:bodyPr wrap="none" anchor="ctr"/>
              <a:lstStyle/>
              <a:p>
                <a:endParaRPr lang="en-US" dirty="0"/>
              </a:p>
            </p:txBody>
          </p:sp>
          <p:sp>
            <p:nvSpPr>
              <p:cNvPr id="488" name="Oval 1312"/>
              <p:cNvSpPr>
                <a:spLocks noChangeArrowheads="1"/>
              </p:cNvSpPr>
              <p:nvPr/>
            </p:nvSpPr>
            <p:spPr bwMode="auto">
              <a:xfrm flipV="1">
                <a:off x="168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sp>
          <p:nvSpPr>
            <p:cNvPr id="482" name="Line 1313"/>
            <p:cNvSpPr>
              <a:spLocks noChangeShapeType="1"/>
            </p:cNvSpPr>
            <p:nvPr/>
          </p:nvSpPr>
          <p:spPr bwMode="auto">
            <a:xfrm flipH="1" flipV="1">
              <a:off x="1685" y="1942"/>
              <a:ext cx="198" cy="0"/>
            </a:xfrm>
            <a:prstGeom prst="line">
              <a:avLst/>
            </a:prstGeom>
            <a:noFill/>
            <a:ln w="28575">
              <a:solidFill>
                <a:schemeClr val="tx1"/>
              </a:solidFill>
              <a:round/>
              <a:headEnd/>
              <a:tailEnd/>
            </a:ln>
          </p:spPr>
          <p:txBody>
            <a:bodyPr wrap="none" anchor="ctr"/>
            <a:lstStyle/>
            <a:p>
              <a:endParaRPr lang="en-US" dirty="0"/>
            </a:p>
          </p:txBody>
        </p:sp>
        <p:sp>
          <p:nvSpPr>
            <p:cNvPr id="483" name="Line 1314"/>
            <p:cNvSpPr>
              <a:spLocks noChangeShapeType="1"/>
            </p:cNvSpPr>
            <p:nvPr/>
          </p:nvSpPr>
          <p:spPr bwMode="auto">
            <a:xfrm flipH="1" flipV="1">
              <a:off x="1649" y="2142"/>
              <a:ext cx="269" cy="0"/>
            </a:xfrm>
            <a:prstGeom prst="line">
              <a:avLst/>
            </a:prstGeom>
            <a:noFill/>
            <a:ln w="19050">
              <a:solidFill>
                <a:schemeClr val="tx1"/>
              </a:solidFill>
              <a:round/>
              <a:headEnd/>
              <a:tailEnd/>
            </a:ln>
          </p:spPr>
          <p:txBody>
            <a:bodyPr wrap="none" anchor="ctr"/>
            <a:lstStyle/>
            <a:p>
              <a:endParaRPr lang="en-US" dirty="0"/>
            </a:p>
          </p:txBody>
        </p:sp>
        <p:sp>
          <p:nvSpPr>
            <p:cNvPr id="484" name="Rectangle 1315"/>
            <p:cNvSpPr>
              <a:spLocks noChangeArrowheads="1"/>
            </p:cNvSpPr>
            <p:nvPr/>
          </p:nvSpPr>
          <p:spPr bwMode="auto">
            <a:xfrm flipH="1" flipV="1">
              <a:off x="1703" y="211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grpSp>
      <p:sp>
        <p:nvSpPr>
          <p:cNvPr id="477" name="Text Box 1596"/>
          <p:cNvSpPr txBox="1">
            <a:spLocks noChangeArrowheads="1"/>
          </p:cNvSpPr>
          <p:nvPr/>
        </p:nvSpPr>
        <p:spPr bwMode="auto">
          <a:xfrm>
            <a:off x="6102350" y="1160463"/>
            <a:ext cx="98425" cy="109538"/>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800" b="1" dirty="0">
                <a:latin typeface="Arial" charset="0"/>
              </a:rPr>
              <a:t>S</a:t>
            </a:r>
          </a:p>
        </p:txBody>
      </p:sp>
      <p:sp>
        <p:nvSpPr>
          <p:cNvPr id="515" name="Text Box 1732"/>
          <p:cNvSpPr txBox="1">
            <a:spLocks noChangeArrowheads="1"/>
          </p:cNvSpPr>
          <p:nvPr/>
        </p:nvSpPr>
        <p:spPr bwMode="auto">
          <a:xfrm>
            <a:off x="7362825" y="1493838"/>
            <a:ext cx="101600" cy="79375"/>
          </a:xfrm>
          <a:prstGeom prst="rect">
            <a:avLst/>
          </a:prstGeom>
          <a:noFill/>
          <a:ln w="9525">
            <a:noFill/>
            <a:miter lim="800000"/>
            <a:headEnd/>
            <a:tailEnd/>
          </a:ln>
        </p:spPr>
        <p:txBody>
          <a:bodyPr wrap="none" lIns="0" tIns="0" rIns="0" bIns="0" anchor="ctr" anchorCtr="1"/>
          <a:lstStyle/>
          <a:p>
            <a:pPr>
              <a:spcBef>
                <a:spcPct val="50000"/>
              </a:spcBef>
            </a:pPr>
            <a:endParaRPr lang="en-US" sz="700" dirty="0">
              <a:latin typeface="Arial" charset="0"/>
            </a:endParaRPr>
          </a:p>
        </p:txBody>
      </p:sp>
      <p:sp>
        <p:nvSpPr>
          <p:cNvPr id="529" name="Rectangle 1763"/>
          <p:cNvSpPr>
            <a:spLocks noChangeArrowheads="1"/>
          </p:cNvSpPr>
          <p:nvPr/>
        </p:nvSpPr>
        <p:spPr bwMode="auto">
          <a:xfrm>
            <a:off x="8588375" y="3895725"/>
            <a:ext cx="74613" cy="74613"/>
          </a:xfrm>
          <a:prstGeom prst="rect">
            <a:avLst/>
          </a:prstGeom>
          <a:solidFill>
            <a:srgbClr val="FF0000"/>
          </a:solidFill>
          <a:ln w="9525">
            <a:solidFill>
              <a:schemeClr val="tx1"/>
            </a:solidFill>
            <a:miter lim="800000"/>
            <a:headEnd/>
            <a:tailEnd/>
          </a:ln>
        </p:spPr>
        <p:txBody>
          <a:bodyPr wrap="none" anchor="ctr"/>
          <a:lstStyle/>
          <a:p>
            <a:endParaRPr lang="en-US" dirty="0"/>
          </a:p>
        </p:txBody>
      </p:sp>
      <p:sp>
        <p:nvSpPr>
          <p:cNvPr id="530" name="Rectangle 1765"/>
          <p:cNvSpPr>
            <a:spLocks noChangeArrowheads="1"/>
          </p:cNvSpPr>
          <p:nvPr/>
        </p:nvSpPr>
        <p:spPr bwMode="auto">
          <a:xfrm>
            <a:off x="8385175" y="3895725"/>
            <a:ext cx="74613" cy="74613"/>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541" name="Rectangle 1772"/>
          <p:cNvSpPr>
            <a:spLocks noChangeArrowheads="1"/>
          </p:cNvSpPr>
          <p:nvPr/>
        </p:nvSpPr>
        <p:spPr bwMode="auto">
          <a:xfrm>
            <a:off x="8394700" y="3614738"/>
            <a:ext cx="74613" cy="74612"/>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605" name="Freeform 1715"/>
          <p:cNvSpPr>
            <a:spLocks/>
          </p:cNvSpPr>
          <p:nvPr/>
        </p:nvSpPr>
        <p:spPr bwMode="auto">
          <a:xfrm>
            <a:off x="5740400" y="906463"/>
            <a:ext cx="536575" cy="474662"/>
          </a:xfrm>
          <a:custGeom>
            <a:avLst/>
            <a:gdLst>
              <a:gd name="T0" fmla="*/ 0 w 536"/>
              <a:gd name="T1" fmla="*/ 2147483647 h 299"/>
              <a:gd name="T2" fmla="*/ 0 w 536"/>
              <a:gd name="T3" fmla="*/ 0 h 299"/>
              <a:gd name="T4" fmla="*/ 2147483647 w 536"/>
              <a:gd name="T5" fmla="*/ 0 h 299"/>
              <a:gd name="T6" fmla="*/ 0 60000 65536"/>
              <a:gd name="T7" fmla="*/ 0 60000 65536"/>
              <a:gd name="T8" fmla="*/ 0 60000 65536"/>
              <a:gd name="T9" fmla="*/ 0 w 536"/>
              <a:gd name="T10" fmla="*/ 0 h 299"/>
              <a:gd name="T11" fmla="*/ 536 w 536"/>
              <a:gd name="T12" fmla="*/ 299 h 299"/>
            </a:gdLst>
            <a:ahLst/>
            <a:cxnLst>
              <a:cxn ang="T6">
                <a:pos x="T0" y="T1"/>
              </a:cxn>
              <a:cxn ang="T7">
                <a:pos x="T2" y="T3"/>
              </a:cxn>
              <a:cxn ang="T8">
                <a:pos x="T4" y="T5"/>
              </a:cxn>
            </a:cxnLst>
            <a:rect l="T9" t="T10" r="T11" b="T12"/>
            <a:pathLst>
              <a:path w="536" h="299">
                <a:moveTo>
                  <a:pt x="0" y="299"/>
                </a:moveTo>
                <a:lnTo>
                  <a:pt x="0" y="0"/>
                </a:lnTo>
                <a:lnTo>
                  <a:pt x="536" y="0"/>
                </a:lnTo>
              </a:path>
            </a:pathLst>
          </a:custGeom>
          <a:noFill/>
          <a:ln w="28575">
            <a:solidFill>
              <a:srgbClr val="0000CC"/>
            </a:solidFill>
            <a:round/>
            <a:headEnd/>
            <a:tailEnd/>
          </a:ln>
        </p:spPr>
        <p:txBody>
          <a:bodyPr/>
          <a:lstStyle/>
          <a:p>
            <a:endParaRPr lang="en-US" dirty="0"/>
          </a:p>
        </p:txBody>
      </p:sp>
      <p:sp>
        <p:nvSpPr>
          <p:cNvPr id="644" name="Text Box 416"/>
          <p:cNvSpPr txBox="1">
            <a:spLocks noChangeArrowheads="1"/>
          </p:cNvSpPr>
          <p:nvPr/>
        </p:nvSpPr>
        <p:spPr bwMode="auto">
          <a:xfrm>
            <a:off x="5727700" y="5492750"/>
            <a:ext cx="552450" cy="280988"/>
          </a:xfrm>
          <a:prstGeom prst="rect">
            <a:avLst/>
          </a:prstGeom>
          <a:noFill/>
          <a:ln w="9525">
            <a:noFill/>
            <a:miter lim="800000"/>
            <a:headEnd/>
            <a:tailEnd/>
          </a:ln>
        </p:spPr>
        <p:txBody>
          <a:bodyPr wrap="none" lIns="0" rIns="0" anchor="ctr"/>
          <a:lstStyle/>
          <a:p>
            <a:pPr algn="ctr"/>
            <a:r>
              <a:rPr lang="en-US" sz="900" dirty="0">
                <a:latin typeface="Arial" charset="0"/>
              </a:rPr>
              <a:t>Accel</a:t>
            </a:r>
          </a:p>
          <a:p>
            <a:pPr algn="ctr"/>
            <a:r>
              <a:rPr lang="en-US" sz="900" dirty="0">
                <a:latin typeface="Arial" charset="0"/>
              </a:rPr>
              <a:t>Pedal</a:t>
            </a:r>
          </a:p>
        </p:txBody>
      </p:sp>
      <p:sp>
        <p:nvSpPr>
          <p:cNvPr id="645" name="Line 417"/>
          <p:cNvSpPr>
            <a:spLocks noChangeShapeType="1"/>
          </p:cNvSpPr>
          <p:nvPr/>
        </p:nvSpPr>
        <p:spPr bwMode="auto">
          <a:xfrm rot="21240336" flipH="1">
            <a:off x="5886450" y="5715000"/>
            <a:ext cx="361950" cy="255588"/>
          </a:xfrm>
          <a:prstGeom prst="line">
            <a:avLst/>
          </a:prstGeom>
          <a:noFill/>
          <a:ln w="28575">
            <a:solidFill>
              <a:schemeClr val="tx1"/>
            </a:solidFill>
            <a:round/>
            <a:headEnd/>
            <a:tailEnd/>
          </a:ln>
        </p:spPr>
        <p:txBody>
          <a:bodyPr wrap="none" anchor="ctr"/>
          <a:lstStyle/>
          <a:p>
            <a:endParaRPr lang="en-US" dirty="0"/>
          </a:p>
        </p:txBody>
      </p:sp>
      <p:sp>
        <p:nvSpPr>
          <p:cNvPr id="646" name="Text Box 624"/>
          <p:cNvSpPr txBox="1">
            <a:spLocks noChangeArrowheads="1"/>
          </p:cNvSpPr>
          <p:nvPr/>
        </p:nvSpPr>
        <p:spPr bwMode="auto">
          <a:xfrm>
            <a:off x="6715125" y="5476875"/>
            <a:ext cx="552450" cy="190500"/>
          </a:xfrm>
          <a:prstGeom prst="rect">
            <a:avLst/>
          </a:prstGeom>
          <a:noFill/>
          <a:ln w="9525">
            <a:noFill/>
            <a:miter lim="800000"/>
            <a:headEnd/>
            <a:tailEnd/>
          </a:ln>
        </p:spPr>
        <p:txBody>
          <a:bodyPr wrap="none" lIns="0" rIns="0" anchor="ctr"/>
          <a:lstStyle/>
          <a:p>
            <a:pPr algn="ctr"/>
            <a:r>
              <a:rPr lang="en-US" sz="800" dirty="0">
                <a:latin typeface="Arial" charset="0"/>
              </a:rPr>
              <a:t>PotBox</a:t>
            </a:r>
          </a:p>
        </p:txBody>
      </p:sp>
      <p:sp>
        <p:nvSpPr>
          <p:cNvPr id="647" name="Line 418"/>
          <p:cNvSpPr>
            <a:spLocks noChangeShapeType="1"/>
          </p:cNvSpPr>
          <p:nvPr/>
        </p:nvSpPr>
        <p:spPr bwMode="auto">
          <a:xfrm rot="5400000" flipV="1">
            <a:off x="6521450" y="5416550"/>
            <a:ext cx="0" cy="819150"/>
          </a:xfrm>
          <a:prstGeom prst="line">
            <a:avLst/>
          </a:prstGeom>
          <a:noFill/>
          <a:ln w="9525" cap="rnd">
            <a:solidFill>
              <a:schemeClr val="tx1"/>
            </a:solidFill>
            <a:prstDash val="sysDot"/>
            <a:round/>
            <a:headEnd/>
            <a:tailEnd/>
          </a:ln>
        </p:spPr>
        <p:txBody>
          <a:bodyPr wrap="none" anchor="ctr"/>
          <a:lstStyle/>
          <a:p>
            <a:endParaRPr lang="en-US" dirty="0"/>
          </a:p>
        </p:txBody>
      </p:sp>
      <p:sp>
        <p:nvSpPr>
          <p:cNvPr id="649" name="Rectangle 622"/>
          <p:cNvSpPr>
            <a:spLocks noChangeArrowheads="1"/>
          </p:cNvSpPr>
          <p:nvPr/>
        </p:nvSpPr>
        <p:spPr bwMode="auto">
          <a:xfrm>
            <a:off x="6342063" y="5654675"/>
            <a:ext cx="793750" cy="371475"/>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650" name="Oval 419"/>
          <p:cNvSpPr>
            <a:spLocks noChangeArrowheads="1"/>
          </p:cNvSpPr>
          <p:nvPr/>
        </p:nvSpPr>
        <p:spPr bwMode="auto">
          <a:xfrm>
            <a:off x="6843713" y="5711825"/>
            <a:ext cx="228600" cy="228600"/>
          </a:xfrm>
          <a:prstGeom prst="ellipse">
            <a:avLst/>
          </a:prstGeom>
          <a:solidFill>
            <a:schemeClr val="bg1">
              <a:lumMod val="85000"/>
            </a:schemeClr>
          </a:solidFill>
          <a:ln w="9525">
            <a:solidFill>
              <a:schemeClr val="tx1"/>
            </a:solidFill>
            <a:round/>
            <a:headEnd/>
            <a:tailEnd/>
          </a:ln>
        </p:spPr>
        <p:txBody>
          <a:bodyPr wrap="none" anchor="ctr"/>
          <a:lstStyle/>
          <a:p>
            <a:endParaRPr lang="en-US" dirty="0"/>
          </a:p>
        </p:txBody>
      </p:sp>
      <p:sp>
        <p:nvSpPr>
          <p:cNvPr id="651" name="Text Box 305"/>
          <p:cNvSpPr txBox="1">
            <a:spLocks noChangeArrowheads="1"/>
          </p:cNvSpPr>
          <p:nvPr/>
        </p:nvSpPr>
        <p:spPr bwMode="auto">
          <a:xfrm>
            <a:off x="6354763" y="5859463"/>
            <a:ext cx="171450" cy="180975"/>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NC</a:t>
            </a:r>
          </a:p>
        </p:txBody>
      </p:sp>
      <p:sp>
        <p:nvSpPr>
          <p:cNvPr id="652" name="Text Box 306"/>
          <p:cNvSpPr txBox="1">
            <a:spLocks noChangeArrowheads="1"/>
          </p:cNvSpPr>
          <p:nvPr/>
        </p:nvSpPr>
        <p:spPr bwMode="auto">
          <a:xfrm>
            <a:off x="6704013" y="5859463"/>
            <a:ext cx="171450" cy="180975"/>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NO</a:t>
            </a:r>
          </a:p>
        </p:txBody>
      </p:sp>
      <p:sp>
        <p:nvSpPr>
          <p:cNvPr id="653" name="Line 428"/>
          <p:cNvSpPr>
            <a:spLocks noChangeShapeType="1"/>
          </p:cNvSpPr>
          <p:nvPr/>
        </p:nvSpPr>
        <p:spPr bwMode="auto">
          <a:xfrm flipH="1">
            <a:off x="6545263" y="5772150"/>
            <a:ext cx="60325" cy="163513"/>
          </a:xfrm>
          <a:prstGeom prst="line">
            <a:avLst/>
          </a:prstGeom>
          <a:noFill/>
          <a:ln w="19050">
            <a:solidFill>
              <a:schemeClr val="tx1"/>
            </a:solidFill>
            <a:round/>
            <a:headEnd/>
            <a:tailEnd/>
          </a:ln>
        </p:spPr>
        <p:txBody>
          <a:bodyPr wrap="none" anchor="ctr"/>
          <a:lstStyle/>
          <a:p>
            <a:endParaRPr lang="en-US" dirty="0"/>
          </a:p>
        </p:txBody>
      </p:sp>
      <p:grpSp>
        <p:nvGrpSpPr>
          <p:cNvPr id="27" name="Group 1436"/>
          <p:cNvGrpSpPr>
            <a:grpSpLocks/>
          </p:cNvGrpSpPr>
          <p:nvPr/>
        </p:nvGrpSpPr>
        <p:grpSpPr bwMode="auto">
          <a:xfrm>
            <a:off x="6507163" y="5886450"/>
            <a:ext cx="198438" cy="134938"/>
            <a:chOff x="3779" y="3793"/>
            <a:chExt cx="125" cy="85"/>
          </a:xfrm>
        </p:grpSpPr>
        <p:grpSp>
          <p:nvGrpSpPr>
            <p:cNvPr id="28" name="Group 1429"/>
            <p:cNvGrpSpPr>
              <a:grpSpLocks/>
            </p:cNvGrpSpPr>
            <p:nvPr/>
          </p:nvGrpSpPr>
          <p:grpSpPr bwMode="auto">
            <a:xfrm>
              <a:off x="3779" y="3793"/>
              <a:ext cx="23" cy="85"/>
              <a:chOff x="3779" y="3793"/>
              <a:chExt cx="23" cy="85"/>
            </a:xfrm>
          </p:grpSpPr>
          <p:sp>
            <p:nvSpPr>
              <p:cNvPr id="662" name="Line 423"/>
              <p:cNvSpPr>
                <a:spLocks noChangeShapeType="1"/>
              </p:cNvSpPr>
              <p:nvPr/>
            </p:nvSpPr>
            <p:spPr bwMode="auto">
              <a:xfrm flipH="1">
                <a:off x="3790" y="3805"/>
                <a:ext cx="1" cy="73"/>
              </a:xfrm>
              <a:prstGeom prst="line">
                <a:avLst/>
              </a:prstGeom>
              <a:noFill/>
              <a:ln w="19050">
                <a:solidFill>
                  <a:schemeClr val="tx1"/>
                </a:solidFill>
                <a:round/>
                <a:headEnd/>
                <a:tailEnd/>
              </a:ln>
            </p:spPr>
            <p:txBody>
              <a:bodyPr wrap="none" anchor="ctr"/>
              <a:lstStyle/>
              <a:p>
                <a:endParaRPr lang="en-US" dirty="0"/>
              </a:p>
            </p:txBody>
          </p:sp>
          <p:sp>
            <p:nvSpPr>
              <p:cNvPr id="663" name="Oval 424"/>
              <p:cNvSpPr>
                <a:spLocks noChangeArrowheads="1"/>
              </p:cNvSpPr>
              <p:nvPr/>
            </p:nvSpPr>
            <p:spPr bwMode="auto">
              <a:xfrm>
                <a:off x="3779" y="3793"/>
                <a:ext cx="23" cy="23"/>
              </a:xfrm>
              <a:prstGeom prst="ellipse">
                <a:avLst/>
              </a:prstGeom>
              <a:solidFill>
                <a:schemeClr val="tx1"/>
              </a:solidFill>
              <a:ln w="9525">
                <a:solidFill>
                  <a:schemeClr val="tx1"/>
                </a:solidFill>
                <a:round/>
                <a:headEnd/>
                <a:tailEnd/>
              </a:ln>
            </p:spPr>
            <p:txBody>
              <a:bodyPr wrap="none" anchor="ctr"/>
              <a:lstStyle/>
              <a:p>
                <a:endParaRPr lang="en-US" dirty="0"/>
              </a:p>
            </p:txBody>
          </p:sp>
        </p:grpSp>
        <p:grpSp>
          <p:nvGrpSpPr>
            <p:cNvPr id="29" name="Group 1430"/>
            <p:cNvGrpSpPr>
              <a:grpSpLocks/>
            </p:cNvGrpSpPr>
            <p:nvPr/>
          </p:nvGrpSpPr>
          <p:grpSpPr bwMode="auto">
            <a:xfrm>
              <a:off x="3881" y="3793"/>
              <a:ext cx="23" cy="85"/>
              <a:chOff x="3779" y="3793"/>
              <a:chExt cx="23" cy="85"/>
            </a:xfrm>
          </p:grpSpPr>
          <p:sp>
            <p:nvSpPr>
              <p:cNvPr id="660" name="Line 1431"/>
              <p:cNvSpPr>
                <a:spLocks noChangeShapeType="1"/>
              </p:cNvSpPr>
              <p:nvPr/>
            </p:nvSpPr>
            <p:spPr bwMode="auto">
              <a:xfrm flipH="1">
                <a:off x="3790" y="3805"/>
                <a:ext cx="1" cy="73"/>
              </a:xfrm>
              <a:prstGeom prst="line">
                <a:avLst/>
              </a:prstGeom>
              <a:noFill/>
              <a:ln w="19050">
                <a:solidFill>
                  <a:schemeClr val="tx1"/>
                </a:solidFill>
                <a:round/>
                <a:headEnd/>
                <a:tailEnd/>
              </a:ln>
            </p:spPr>
            <p:txBody>
              <a:bodyPr wrap="none" anchor="ctr"/>
              <a:lstStyle/>
              <a:p>
                <a:endParaRPr lang="en-US" dirty="0"/>
              </a:p>
            </p:txBody>
          </p:sp>
          <p:sp>
            <p:nvSpPr>
              <p:cNvPr id="661" name="Oval 1432"/>
              <p:cNvSpPr>
                <a:spLocks noChangeArrowheads="1"/>
              </p:cNvSpPr>
              <p:nvPr/>
            </p:nvSpPr>
            <p:spPr bwMode="auto">
              <a:xfrm>
                <a:off x="3779" y="3793"/>
                <a:ext cx="23" cy="23"/>
              </a:xfrm>
              <a:prstGeom prst="ellipse">
                <a:avLst/>
              </a:prstGeom>
              <a:solidFill>
                <a:schemeClr val="tx1"/>
              </a:solidFill>
              <a:ln w="9525">
                <a:solidFill>
                  <a:schemeClr val="tx1"/>
                </a:solidFill>
                <a:round/>
                <a:headEnd/>
                <a:tailEnd/>
              </a:ln>
            </p:spPr>
            <p:txBody>
              <a:bodyPr wrap="none" anchor="ctr"/>
              <a:lstStyle/>
              <a:p>
                <a:endParaRPr lang="en-US" dirty="0"/>
              </a:p>
            </p:txBody>
          </p:sp>
        </p:grpSp>
      </p:grpSp>
      <p:grpSp>
        <p:nvGrpSpPr>
          <p:cNvPr id="30" name="Group 1433"/>
          <p:cNvGrpSpPr>
            <a:grpSpLocks/>
          </p:cNvGrpSpPr>
          <p:nvPr/>
        </p:nvGrpSpPr>
        <p:grpSpPr bwMode="auto">
          <a:xfrm flipV="1">
            <a:off x="6588126" y="5659438"/>
            <a:ext cx="36513" cy="134938"/>
            <a:chOff x="3779" y="3793"/>
            <a:chExt cx="23" cy="85"/>
          </a:xfrm>
        </p:grpSpPr>
        <p:sp>
          <p:nvSpPr>
            <p:cNvPr id="656" name="Line 1434"/>
            <p:cNvSpPr>
              <a:spLocks noChangeShapeType="1"/>
            </p:cNvSpPr>
            <p:nvPr/>
          </p:nvSpPr>
          <p:spPr bwMode="auto">
            <a:xfrm flipH="1">
              <a:off x="3790" y="3805"/>
              <a:ext cx="1" cy="73"/>
            </a:xfrm>
            <a:prstGeom prst="line">
              <a:avLst/>
            </a:prstGeom>
            <a:noFill/>
            <a:ln w="19050">
              <a:solidFill>
                <a:schemeClr val="tx1"/>
              </a:solidFill>
              <a:round/>
              <a:headEnd/>
              <a:tailEnd/>
            </a:ln>
          </p:spPr>
          <p:txBody>
            <a:bodyPr wrap="none" anchor="ctr"/>
            <a:lstStyle/>
            <a:p>
              <a:endParaRPr lang="en-US" dirty="0"/>
            </a:p>
          </p:txBody>
        </p:sp>
        <p:sp>
          <p:nvSpPr>
            <p:cNvPr id="657" name="Oval 1435"/>
            <p:cNvSpPr>
              <a:spLocks noChangeArrowheads="1"/>
            </p:cNvSpPr>
            <p:nvPr/>
          </p:nvSpPr>
          <p:spPr bwMode="auto">
            <a:xfrm>
              <a:off x="3779" y="3793"/>
              <a:ext cx="23" cy="23"/>
            </a:xfrm>
            <a:prstGeom prst="ellipse">
              <a:avLst/>
            </a:prstGeom>
            <a:solidFill>
              <a:schemeClr val="tx1"/>
            </a:solidFill>
            <a:ln w="9525">
              <a:solidFill>
                <a:schemeClr val="tx1"/>
              </a:solidFill>
              <a:round/>
              <a:headEnd/>
              <a:tailEnd/>
            </a:ln>
          </p:spPr>
          <p:txBody>
            <a:bodyPr wrap="none" anchor="ctr"/>
            <a:lstStyle/>
            <a:p>
              <a:endParaRPr lang="en-US" dirty="0"/>
            </a:p>
          </p:txBody>
        </p:sp>
      </p:grpSp>
      <p:grpSp>
        <p:nvGrpSpPr>
          <p:cNvPr id="31" name="Group 800"/>
          <p:cNvGrpSpPr>
            <a:grpSpLocks/>
          </p:cNvGrpSpPr>
          <p:nvPr/>
        </p:nvGrpSpPr>
        <p:grpSpPr bwMode="auto">
          <a:xfrm>
            <a:off x="5934075" y="846138"/>
            <a:ext cx="415925" cy="119062"/>
            <a:chOff x="3607" y="495"/>
            <a:chExt cx="262" cy="75"/>
          </a:xfrm>
        </p:grpSpPr>
        <p:sp>
          <p:nvSpPr>
            <p:cNvPr id="736" name="Rectangle 398"/>
            <p:cNvSpPr>
              <a:spLocks noChangeArrowheads="1"/>
            </p:cNvSpPr>
            <p:nvPr/>
          </p:nvSpPr>
          <p:spPr bwMode="auto">
            <a:xfrm>
              <a:off x="3653" y="495"/>
              <a:ext cx="175" cy="75"/>
            </a:xfrm>
            <a:prstGeom prst="rect">
              <a:avLst/>
            </a:prstGeom>
            <a:solidFill>
              <a:schemeClr val="bg1"/>
            </a:solidFill>
            <a:ln w="3175" cap="rnd">
              <a:solidFill>
                <a:schemeClr val="tx1"/>
              </a:solidFill>
              <a:prstDash val="sysDot"/>
              <a:miter lim="800000"/>
              <a:headEnd/>
              <a:tailEnd/>
            </a:ln>
          </p:spPr>
          <p:txBody>
            <a:bodyPr wrap="none" anchor="ctr"/>
            <a:lstStyle/>
            <a:p>
              <a:endParaRPr lang="en-US" dirty="0"/>
            </a:p>
          </p:txBody>
        </p:sp>
        <p:sp>
          <p:nvSpPr>
            <p:cNvPr id="737" name="Line 399"/>
            <p:cNvSpPr>
              <a:spLocks noChangeShapeType="1"/>
            </p:cNvSpPr>
            <p:nvPr/>
          </p:nvSpPr>
          <p:spPr bwMode="auto">
            <a:xfrm>
              <a:off x="3607" y="532"/>
              <a:ext cx="58" cy="0"/>
            </a:xfrm>
            <a:prstGeom prst="line">
              <a:avLst/>
            </a:prstGeom>
            <a:noFill/>
            <a:ln w="28575">
              <a:solidFill>
                <a:schemeClr val="tx1"/>
              </a:solidFill>
              <a:round/>
              <a:headEnd/>
              <a:tailEnd/>
            </a:ln>
          </p:spPr>
          <p:txBody>
            <a:bodyPr wrap="none" anchor="ctr"/>
            <a:lstStyle/>
            <a:p>
              <a:endParaRPr lang="en-US" dirty="0"/>
            </a:p>
          </p:txBody>
        </p:sp>
        <p:sp>
          <p:nvSpPr>
            <p:cNvPr id="738" name="Line 400"/>
            <p:cNvSpPr>
              <a:spLocks noChangeShapeType="1"/>
            </p:cNvSpPr>
            <p:nvPr/>
          </p:nvSpPr>
          <p:spPr bwMode="auto">
            <a:xfrm>
              <a:off x="3811" y="532"/>
              <a:ext cx="58" cy="0"/>
            </a:xfrm>
            <a:prstGeom prst="line">
              <a:avLst/>
            </a:prstGeom>
            <a:noFill/>
            <a:ln w="28575">
              <a:solidFill>
                <a:schemeClr val="tx1"/>
              </a:solidFill>
              <a:round/>
              <a:headEnd/>
              <a:tailEnd/>
            </a:ln>
          </p:spPr>
          <p:txBody>
            <a:bodyPr wrap="none" anchor="ctr"/>
            <a:lstStyle/>
            <a:p>
              <a:endParaRPr lang="en-US" dirty="0"/>
            </a:p>
          </p:txBody>
        </p:sp>
        <p:grpSp>
          <p:nvGrpSpPr>
            <p:cNvPr id="739" name="Group 401"/>
            <p:cNvGrpSpPr>
              <a:grpSpLocks/>
            </p:cNvGrpSpPr>
            <p:nvPr/>
          </p:nvGrpSpPr>
          <p:grpSpPr bwMode="auto">
            <a:xfrm rot="5400000">
              <a:off x="3711" y="458"/>
              <a:ext cx="56" cy="148"/>
              <a:chOff x="1017" y="406"/>
              <a:chExt cx="56" cy="148"/>
            </a:xfrm>
          </p:grpSpPr>
          <p:sp>
            <p:nvSpPr>
              <p:cNvPr id="740" name="Line 402"/>
              <p:cNvSpPr>
                <a:spLocks noChangeShapeType="1"/>
              </p:cNvSpPr>
              <p:nvPr/>
            </p:nvSpPr>
            <p:spPr bwMode="auto">
              <a:xfrm flipV="1">
                <a:off x="1017" y="492"/>
                <a:ext cx="56" cy="22"/>
              </a:xfrm>
              <a:prstGeom prst="line">
                <a:avLst/>
              </a:prstGeom>
              <a:noFill/>
              <a:ln w="28575">
                <a:solidFill>
                  <a:schemeClr val="tx1"/>
                </a:solidFill>
                <a:round/>
                <a:headEnd/>
                <a:tailEnd/>
              </a:ln>
            </p:spPr>
            <p:txBody>
              <a:bodyPr wrap="none" anchor="ctr"/>
              <a:lstStyle/>
              <a:p>
                <a:endParaRPr lang="en-US" dirty="0"/>
              </a:p>
            </p:txBody>
          </p:sp>
          <p:sp>
            <p:nvSpPr>
              <p:cNvPr id="741" name="Line 403"/>
              <p:cNvSpPr>
                <a:spLocks noChangeShapeType="1"/>
              </p:cNvSpPr>
              <p:nvPr/>
            </p:nvSpPr>
            <p:spPr bwMode="auto">
              <a:xfrm>
                <a:off x="1017" y="468"/>
                <a:ext cx="56" cy="22"/>
              </a:xfrm>
              <a:prstGeom prst="line">
                <a:avLst/>
              </a:prstGeom>
              <a:noFill/>
              <a:ln w="28575">
                <a:solidFill>
                  <a:schemeClr val="tx1"/>
                </a:solidFill>
                <a:round/>
                <a:headEnd/>
                <a:tailEnd/>
              </a:ln>
            </p:spPr>
            <p:txBody>
              <a:bodyPr wrap="none" anchor="ctr"/>
              <a:lstStyle/>
              <a:p>
                <a:endParaRPr lang="en-US" dirty="0"/>
              </a:p>
            </p:txBody>
          </p:sp>
          <p:sp>
            <p:nvSpPr>
              <p:cNvPr id="742" name="Line 404"/>
              <p:cNvSpPr>
                <a:spLocks noChangeShapeType="1"/>
              </p:cNvSpPr>
              <p:nvPr/>
            </p:nvSpPr>
            <p:spPr bwMode="auto">
              <a:xfrm flipV="1">
                <a:off x="1017" y="444"/>
                <a:ext cx="56" cy="22"/>
              </a:xfrm>
              <a:prstGeom prst="line">
                <a:avLst/>
              </a:prstGeom>
              <a:noFill/>
              <a:ln w="28575">
                <a:solidFill>
                  <a:schemeClr val="tx1"/>
                </a:solidFill>
                <a:round/>
                <a:headEnd/>
                <a:tailEnd/>
              </a:ln>
            </p:spPr>
            <p:txBody>
              <a:bodyPr wrap="none" anchor="ctr"/>
              <a:lstStyle/>
              <a:p>
                <a:endParaRPr lang="en-US" dirty="0"/>
              </a:p>
            </p:txBody>
          </p:sp>
          <p:sp>
            <p:nvSpPr>
              <p:cNvPr id="743" name="Line 405"/>
              <p:cNvSpPr>
                <a:spLocks noChangeShapeType="1"/>
              </p:cNvSpPr>
              <p:nvPr/>
            </p:nvSpPr>
            <p:spPr bwMode="auto">
              <a:xfrm>
                <a:off x="1017" y="420"/>
                <a:ext cx="56" cy="22"/>
              </a:xfrm>
              <a:prstGeom prst="line">
                <a:avLst/>
              </a:prstGeom>
              <a:noFill/>
              <a:ln w="28575">
                <a:solidFill>
                  <a:schemeClr val="tx1"/>
                </a:solidFill>
                <a:round/>
                <a:headEnd/>
                <a:tailEnd/>
              </a:ln>
            </p:spPr>
            <p:txBody>
              <a:bodyPr wrap="none" anchor="ctr"/>
              <a:lstStyle/>
              <a:p>
                <a:endParaRPr lang="en-US" dirty="0"/>
              </a:p>
            </p:txBody>
          </p:sp>
          <p:sp>
            <p:nvSpPr>
              <p:cNvPr id="744" name="Line 406"/>
              <p:cNvSpPr>
                <a:spLocks noChangeShapeType="1"/>
              </p:cNvSpPr>
              <p:nvPr/>
            </p:nvSpPr>
            <p:spPr bwMode="auto">
              <a:xfrm flipH="1">
                <a:off x="1019" y="406"/>
                <a:ext cx="28" cy="12"/>
              </a:xfrm>
              <a:prstGeom prst="line">
                <a:avLst/>
              </a:prstGeom>
              <a:noFill/>
              <a:ln w="28575">
                <a:solidFill>
                  <a:schemeClr val="tx1"/>
                </a:solidFill>
                <a:round/>
                <a:headEnd/>
                <a:tailEnd/>
              </a:ln>
            </p:spPr>
            <p:txBody>
              <a:bodyPr wrap="none" anchor="ctr"/>
              <a:lstStyle/>
              <a:p>
                <a:endParaRPr lang="en-US" dirty="0"/>
              </a:p>
            </p:txBody>
          </p:sp>
          <p:sp>
            <p:nvSpPr>
              <p:cNvPr id="745" name="Line 407"/>
              <p:cNvSpPr>
                <a:spLocks noChangeShapeType="1"/>
              </p:cNvSpPr>
              <p:nvPr/>
            </p:nvSpPr>
            <p:spPr bwMode="auto">
              <a:xfrm flipV="1">
                <a:off x="1042" y="540"/>
                <a:ext cx="28" cy="14"/>
              </a:xfrm>
              <a:prstGeom prst="line">
                <a:avLst/>
              </a:prstGeom>
              <a:noFill/>
              <a:ln w="28575">
                <a:solidFill>
                  <a:schemeClr val="tx1"/>
                </a:solidFill>
                <a:round/>
                <a:headEnd/>
                <a:tailEnd/>
              </a:ln>
            </p:spPr>
            <p:txBody>
              <a:bodyPr wrap="none" anchor="ctr"/>
              <a:lstStyle/>
              <a:p>
                <a:endParaRPr lang="en-US" dirty="0"/>
              </a:p>
            </p:txBody>
          </p:sp>
          <p:sp>
            <p:nvSpPr>
              <p:cNvPr id="746" name="Line 408"/>
              <p:cNvSpPr>
                <a:spLocks noChangeShapeType="1"/>
              </p:cNvSpPr>
              <p:nvPr/>
            </p:nvSpPr>
            <p:spPr bwMode="auto">
              <a:xfrm>
                <a:off x="1017" y="516"/>
                <a:ext cx="56" cy="22"/>
              </a:xfrm>
              <a:prstGeom prst="line">
                <a:avLst/>
              </a:prstGeom>
              <a:noFill/>
              <a:ln w="28575">
                <a:solidFill>
                  <a:schemeClr val="tx1"/>
                </a:solidFill>
                <a:round/>
                <a:headEnd/>
                <a:tailEnd/>
              </a:ln>
            </p:spPr>
            <p:txBody>
              <a:bodyPr wrap="none" anchor="ctr"/>
              <a:lstStyle/>
              <a:p>
                <a:endParaRPr lang="en-US" dirty="0"/>
              </a:p>
            </p:txBody>
          </p:sp>
        </p:grpSp>
      </p:grpSp>
      <p:grpSp>
        <p:nvGrpSpPr>
          <p:cNvPr id="747" name="Group 61"/>
          <p:cNvGrpSpPr>
            <a:grpSpLocks/>
          </p:cNvGrpSpPr>
          <p:nvPr/>
        </p:nvGrpSpPr>
        <p:grpSpPr bwMode="auto">
          <a:xfrm>
            <a:off x="8318859" y="3630422"/>
            <a:ext cx="204656" cy="329257"/>
            <a:chOff x="2571" y="3390"/>
            <a:chExt cx="131" cy="270"/>
          </a:xfrm>
        </p:grpSpPr>
        <p:grpSp>
          <p:nvGrpSpPr>
            <p:cNvPr id="748" name="Group 62"/>
            <p:cNvGrpSpPr>
              <a:grpSpLocks/>
            </p:cNvGrpSpPr>
            <p:nvPr/>
          </p:nvGrpSpPr>
          <p:grpSpPr bwMode="auto">
            <a:xfrm>
              <a:off x="2571" y="3421"/>
              <a:ext cx="99" cy="210"/>
              <a:chOff x="3114" y="3588"/>
              <a:chExt cx="99" cy="210"/>
            </a:xfrm>
          </p:grpSpPr>
          <p:sp>
            <p:nvSpPr>
              <p:cNvPr id="155" name="Oval 63"/>
              <p:cNvSpPr>
                <a:spLocks noChangeArrowheads="1"/>
              </p:cNvSpPr>
              <p:nvPr/>
            </p:nvSpPr>
            <p:spPr bwMode="auto">
              <a:xfrm>
                <a:off x="3114" y="3588"/>
                <a:ext cx="99" cy="69"/>
              </a:xfrm>
              <a:prstGeom prst="ellipse">
                <a:avLst/>
              </a:prstGeom>
              <a:noFill/>
              <a:ln w="9525">
                <a:solidFill>
                  <a:schemeClr val="tx1"/>
                </a:solidFill>
                <a:round/>
                <a:headEnd/>
                <a:tailEnd/>
              </a:ln>
            </p:spPr>
            <p:txBody>
              <a:bodyPr wrap="none" anchor="ctr"/>
              <a:lstStyle/>
              <a:p>
                <a:endParaRPr lang="en-US" dirty="0"/>
              </a:p>
            </p:txBody>
          </p:sp>
          <p:sp>
            <p:nvSpPr>
              <p:cNvPr id="156" name="Oval 64"/>
              <p:cNvSpPr>
                <a:spLocks noChangeArrowheads="1"/>
              </p:cNvSpPr>
              <p:nvPr/>
            </p:nvSpPr>
            <p:spPr bwMode="auto">
              <a:xfrm>
                <a:off x="3114" y="3635"/>
                <a:ext cx="99" cy="69"/>
              </a:xfrm>
              <a:prstGeom prst="ellipse">
                <a:avLst/>
              </a:prstGeom>
              <a:noFill/>
              <a:ln w="9525">
                <a:solidFill>
                  <a:schemeClr val="tx1"/>
                </a:solidFill>
                <a:round/>
                <a:headEnd/>
                <a:tailEnd/>
              </a:ln>
            </p:spPr>
            <p:txBody>
              <a:bodyPr wrap="none" anchor="ctr"/>
              <a:lstStyle/>
              <a:p>
                <a:endParaRPr lang="en-US" dirty="0"/>
              </a:p>
            </p:txBody>
          </p:sp>
          <p:sp>
            <p:nvSpPr>
              <p:cNvPr id="157" name="Oval 65"/>
              <p:cNvSpPr>
                <a:spLocks noChangeArrowheads="1"/>
              </p:cNvSpPr>
              <p:nvPr/>
            </p:nvSpPr>
            <p:spPr bwMode="auto">
              <a:xfrm>
                <a:off x="3114" y="3682"/>
                <a:ext cx="99" cy="69"/>
              </a:xfrm>
              <a:prstGeom prst="ellipse">
                <a:avLst/>
              </a:prstGeom>
              <a:noFill/>
              <a:ln w="9525">
                <a:solidFill>
                  <a:schemeClr val="tx1"/>
                </a:solidFill>
                <a:round/>
                <a:headEnd/>
                <a:tailEnd/>
              </a:ln>
            </p:spPr>
            <p:txBody>
              <a:bodyPr wrap="none" anchor="ctr"/>
              <a:lstStyle/>
              <a:p>
                <a:endParaRPr lang="en-US" dirty="0"/>
              </a:p>
            </p:txBody>
          </p:sp>
          <p:sp>
            <p:nvSpPr>
              <p:cNvPr id="158" name="Oval 66"/>
              <p:cNvSpPr>
                <a:spLocks noChangeArrowheads="1"/>
              </p:cNvSpPr>
              <p:nvPr/>
            </p:nvSpPr>
            <p:spPr bwMode="auto">
              <a:xfrm>
                <a:off x="3114" y="3729"/>
                <a:ext cx="99" cy="69"/>
              </a:xfrm>
              <a:prstGeom prst="ellipse">
                <a:avLst/>
              </a:prstGeom>
              <a:noFill/>
              <a:ln w="9525">
                <a:solidFill>
                  <a:schemeClr val="tx1"/>
                </a:solidFill>
                <a:round/>
                <a:headEnd/>
                <a:tailEnd/>
              </a:ln>
            </p:spPr>
            <p:txBody>
              <a:bodyPr wrap="none" anchor="ctr"/>
              <a:lstStyle/>
              <a:p>
                <a:endParaRPr lang="en-US" dirty="0"/>
              </a:p>
            </p:txBody>
          </p:sp>
        </p:grpSp>
        <p:sp>
          <p:nvSpPr>
            <p:cNvPr id="152" name="Rectangle 67"/>
            <p:cNvSpPr>
              <a:spLocks noChangeArrowheads="1"/>
            </p:cNvSpPr>
            <p:nvPr/>
          </p:nvSpPr>
          <p:spPr bwMode="auto">
            <a:xfrm>
              <a:off x="2655" y="3411"/>
              <a:ext cx="47" cy="231"/>
            </a:xfrm>
            <a:prstGeom prst="rect">
              <a:avLst/>
            </a:prstGeom>
            <a:solidFill>
              <a:schemeClr val="bg2"/>
            </a:solidFill>
            <a:ln w="9525">
              <a:noFill/>
              <a:miter lim="800000"/>
              <a:headEnd/>
              <a:tailEnd/>
            </a:ln>
          </p:spPr>
          <p:txBody>
            <a:bodyPr wrap="none" anchor="ctr"/>
            <a:lstStyle/>
            <a:p>
              <a:endParaRPr lang="en-US" dirty="0"/>
            </a:p>
          </p:txBody>
        </p:sp>
        <p:sp>
          <p:nvSpPr>
            <p:cNvPr id="153" name="Oval 68"/>
            <p:cNvSpPr>
              <a:spLocks noChangeArrowheads="1"/>
            </p:cNvSpPr>
            <p:nvPr/>
          </p:nvSpPr>
          <p:spPr bwMode="auto">
            <a:xfrm>
              <a:off x="2610" y="3390"/>
              <a:ext cx="48" cy="48"/>
            </a:xfrm>
            <a:prstGeom prst="ellipse">
              <a:avLst/>
            </a:prstGeom>
            <a:solidFill>
              <a:schemeClr val="tx1"/>
            </a:solidFill>
            <a:ln w="9525">
              <a:solidFill>
                <a:schemeClr val="tx1"/>
              </a:solidFill>
              <a:round/>
              <a:headEnd/>
              <a:tailEnd/>
            </a:ln>
          </p:spPr>
          <p:txBody>
            <a:bodyPr wrap="none" anchor="ctr"/>
            <a:lstStyle/>
            <a:p>
              <a:endParaRPr lang="en-US" dirty="0"/>
            </a:p>
          </p:txBody>
        </p:sp>
        <p:sp>
          <p:nvSpPr>
            <p:cNvPr id="154" name="Oval 69"/>
            <p:cNvSpPr>
              <a:spLocks noChangeArrowheads="1"/>
            </p:cNvSpPr>
            <p:nvPr/>
          </p:nvSpPr>
          <p:spPr bwMode="auto">
            <a:xfrm>
              <a:off x="2610" y="3612"/>
              <a:ext cx="48" cy="48"/>
            </a:xfrm>
            <a:prstGeom prst="ellipse">
              <a:avLst/>
            </a:prstGeom>
            <a:solidFill>
              <a:schemeClr val="tx1"/>
            </a:solidFill>
            <a:ln w="9525">
              <a:solidFill>
                <a:schemeClr val="tx1"/>
              </a:solidFill>
              <a:round/>
              <a:headEnd/>
              <a:tailEnd/>
            </a:ln>
          </p:spPr>
          <p:txBody>
            <a:bodyPr wrap="none" anchor="ctr"/>
            <a:lstStyle/>
            <a:p>
              <a:endParaRPr lang="en-US" dirty="0"/>
            </a:p>
          </p:txBody>
        </p:sp>
      </p:grpSp>
      <p:grpSp>
        <p:nvGrpSpPr>
          <p:cNvPr id="749" name="Group 811"/>
          <p:cNvGrpSpPr/>
          <p:nvPr/>
        </p:nvGrpSpPr>
        <p:grpSpPr>
          <a:xfrm>
            <a:off x="8449133" y="3590923"/>
            <a:ext cx="382588" cy="458786"/>
            <a:chOff x="8432805" y="2325503"/>
            <a:chExt cx="382588" cy="458786"/>
          </a:xfrm>
        </p:grpSpPr>
        <p:sp>
          <p:nvSpPr>
            <p:cNvPr id="142" name="Text Box 481"/>
            <p:cNvSpPr txBox="1">
              <a:spLocks noChangeArrowheads="1"/>
            </p:cNvSpPr>
            <p:nvPr/>
          </p:nvSpPr>
          <p:spPr bwMode="auto">
            <a:xfrm flipH="1">
              <a:off x="8642355" y="2325503"/>
              <a:ext cx="173038" cy="119062"/>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A1</a:t>
              </a:r>
            </a:p>
          </p:txBody>
        </p:sp>
        <p:sp>
          <p:nvSpPr>
            <p:cNvPr id="143" name="Text Box 482"/>
            <p:cNvSpPr txBox="1">
              <a:spLocks noChangeArrowheads="1"/>
            </p:cNvSpPr>
            <p:nvPr/>
          </p:nvSpPr>
          <p:spPr bwMode="auto">
            <a:xfrm flipH="1">
              <a:off x="8642355" y="2665227"/>
              <a:ext cx="173038" cy="119062"/>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A2</a:t>
              </a:r>
            </a:p>
          </p:txBody>
        </p:sp>
        <p:sp>
          <p:nvSpPr>
            <p:cNvPr id="144" name="Text Box 483"/>
            <p:cNvSpPr txBox="1">
              <a:spLocks noChangeArrowheads="1"/>
            </p:cNvSpPr>
            <p:nvPr/>
          </p:nvSpPr>
          <p:spPr bwMode="auto">
            <a:xfrm flipH="1">
              <a:off x="8432805" y="2328678"/>
              <a:ext cx="173038" cy="119062"/>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S1</a:t>
              </a:r>
            </a:p>
          </p:txBody>
        </p:sp>
        <p:sp>
          <p:nvSpPr>
            <p:cNvPr id="145" name="Text Box 484"/>
            <p:cNvSpPr txBox="1">
              <a:spLocks noChangeArrowheads="1"/>
            </p:cNvSpPr>
            <p:nvPr/>
          </p:nvSpPr>
          <p:spPr bwMode="auto">
            <a:xfrm flipH="1">
              <a:off x="8432805" y="2665227"/>
              <a:ext cx="173038" cy="119062"/>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S2</a:t>
              </a:r>
            </a:p>
          </p:txBody>
        </p:sp>
      </p:grpSp>
      <p:cxnSp>
        <p:nvCxnSpPr>
          <p:cNvPr id="815" name="Straight Connector 814"/>
          <p:cNvCxnSpPr/>
          <p:nvPr/>
        </p:nvCxnSpPr>
        <p:spPr>
          <a:xfrm flipH="1" flipV="1">
            <a:off x="8634231" y="2736828"/>
            <a:ext cx="6422" cy="91840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40" name="Rectangle 1771"/>
          <p:cNvSpPr>
            <a:spLocks noChangeArrowheads="1"/>
          </p:cNvSpPr>
          <p:nvPr/>
        </p:nvSpPr>
        <p:spPr bwMode="auto">
          <a:xfrm>
            <a:off x="8597900" y="3614738"/>
            <a:ext cx="74613" cy="74612"/>
          </a:xfrm>
          <a:prstGeom prst="rect">
            <a:avLst/>
          </a:prstGeom>
          <a:solidFill>
            <a:srgbClr val="FF0000"/>
          </a:solidFill>
          <a:ln w="9525">
            <a:solidFill>
              <a:schemeClr val="tx1"/>
            </a:solidFill>
            <a:miter lim="800000"/>
            <a:headEnd/>
            <a:tailEnd/>
          </a:ln>
        </p:spPr>
        <p:txBody>
          <a:bodyPr wrap="none" anchor="ctr"/>
          <a:lstStyle/>
          <a:p>
            <a:endParaRPr lang="en-US" dirty="0"/>
          </a:p>
        </p:txBody>
      </p:sp>
      <p:sp>
        <p:nvSpPr>
          <p:cNvPr id="330" name="Freeform 1365"/>
          <p:cNvSpPr>
            <a:spLocks/>
          </p:cNvSpPr>
          <p:nvPr/>
        </p:nvSpPr>
        <p:spPr bwMode="auto">
          <a:xfrm rot="16200000">
            <a:off x="8220075" y="2263775"/>
            <a:ext cx="1042988" cy="217488"/>
          </a:xfrm>
          <a:custGeom>
            <a:avLst/>
            <a:gdLst>
              <a:gd name="T0" fmla="*/ 0 w 1506"/>
              <a:gd name="T1" fmla="*/ 0 h 297"/>
              <a:gd name="T2" fmla="*/ 2147483647 w 1506"/>
              <a:gd name="T3" fmla="*/ 0 h 297"/>
              <a:gd name="T4" fmla="*/ 2147483647 w 1506"/>
              <a:gd name="T5" fmla="*/ 2147483647 h 297"/>
              <a:gd name="T6" fmla="*/ 0 60000 65536"/>
              <a:gd name="T7" fmla="*/ 0 60000 65536"/>
              <a:gd name="T8" fmla="*/ 0 60000 65536"/>
              <a:gd name="T9" fmla="*/ 0 w 1506"/>
              <a:gd name="T10" fmla="*/ 0 h 297"/>
              <a:gd name="T11" fmla="*/ 1506 w 1506"/>
              <a:gd name="T12" fmla="*/ 297 h 297"/>
            </a:gdLst>
            <a:ahLst/>
            <a:cxnLst>
              <a:cxn ang="T6">
                <a:pos x="T0" y="T1"/>
              </a:cxn>
              <a:cxn ang="T7">
                <a:pos x="T2" y="T3"/>
              </a:cxn>
              <a:cxn ang="T8">
                <a:pos x="T4" y="T5"/>
              </a:cxn>
            </a:cxnLst>
            <a:rect l="T9" t="T10" r="T11" b="T12"/>
            <a:pathLst>
              <a:path w="1506" h="297">
                <a:moveTo>
                  <a:pt x="0" y="0"/>
                </a:moveTo>
                <a:lnTo>
                  <a:pt x="1506" y="0"/>
                </a:lnTo>
                <a:lnTo>
                  <a:pt x="1506" y="297"/>
                </a:lnTo>
              </a:path>
            </a:pathLst>
          </a:custGeom>
          <a:noFill/>
          <a:ln w="76200">
            <a:solidFill>
              <a:srgbClr val="993300"/>
            </a:solidFill>
            <a:round/>
            <a:headEnd/>
            <a:tailEnd/>
          </a:ln>
        </p:spPr>
        <p:txBody>
          <a:bodyPr wrap="none" anchor="ctr"/>
          <a:lstStyle/>
          <a:p>
            <a:endParaRPr lang="en-US" dirty="0"/>
          </a:p>
        </p:txBody>
      </p:sp>
      <p:sp>
        <p:nvSpPr>
          <p:cNvPr id="331" name="Text Box 1361"/>
          <p:cNvSpPr txBox="1">
            <a:spLocks noChangeArrowheads="1"/>
          </p:cNvSpPr>
          <p:nvPr/>
        </p:nvSpPr>
        <p:spPr bwMode="auto">
          <a:xfrm rot="5400000">
            <a:off x="8289925" y="2462892"/>
            <a:ext cx="700088" cy="198438"/>
          </a:xfrm>
          <a:prstGeom prst="rect">
            <a:avLst/>
          </a:prstGeom>
          <a:noFill/>
          <a:ln w="9525">
            <a:noFill/>
            <a:miter lim="800000"/>
            <a:headEnd/>
            <a:tailEnd/>
          </a:ln>
        </p:spPr>
        <p:txBody>
          <a:bodyPr>
            <a:spAutoFit/>
          </a:bodyPr>
          <a:lstStyle/>
          <a:p>
            <a:pPr algn="ctr">
              <a:spcBef>
                <a:spcPct val="50000"/>
              </a:spcBef>
            </a:pPr>
            <a:r>
              <a:rPr lang="en-US" sz="700" b="1" dirty="0">
                <a:solidFill>
                  <a:schemeClr val="bg1"/>
                </a:solidFill>
                <a:latin typeface="Arial" charset="0"/>
              </a:rPr>
              <a:t>BusBar</a:t>
            </a:r>
          </a:p>
        </p:txBody>
      </p:sp>
      <p:sp>
        <p:nvSpPr>
          <p:cNvPr id="819" name="TextBox 818"/>
          <p:cNvSpPr txBox="1"/>
          <p:nvPr/>
        </p:nvSpPr>
        <p:spPr>
          <a:xfrm>
            <a:off x="2146424" y="1078026"/>
            <a:ext cx="2521819" cy="307777"/>
          </a:xfrm>
          <a:prstGeom prst="rect">
            <a:avLst/>
          </a:prstGeom>
          <a:noFill/>
        </p:spPr>
        <p:txBody>
          <a:bodyPr wrap="square" rtlCol="0">
            <a:spAutoFit/>
          </a:bodyPr>
          <a:lstStyle/>
          <a:p>
            <a:r>
              <a:rPr lang="en-US" sz="1400" b="1" dirty="0" smtClean="0"/>
              <a:t>VBB = 136 VDC Nominal</a:t>
            </a:r>
            <a:endParaRPr lang="en-US" sz="1400" b="1" dirty="0"/>
          </a:p>
        </p:txBody>
      </p:sp>
      <p:sp>
        <p:nvSpPr>
          <p:cNvPr id="820" name="Title 1"/>
          <p:cNvSpPr>
            <a:spLocks noGrp="1"/>
          </p:cNvSpPr>
          <p:nvPr>
            <p:ph type="title"/>
          </p:nvPr>
        </p:nvSpPr>
        <p:spPr/>
        <p:txBody>
          <a:bodyPr>
            <a:noAutofit/>
          </a:bodyPr>
          <a:lstStyle/>
          <a:p>
            <a:r>
              <a:rPr lang="en-US" b="1" dirty="0" smtClean="0">
                <a:latin typeface="+mn-lt"/>
              </a:rPr>
              <a:t>Wiring (Simplified)</a:t>
            </a:r>
            <a:endParaRPr lang="en-US" b="1" dirty="0">
              <a:latin typeface="+mn-lt"/>
            </a:endParaRPr>
          </a:p>
        </p:txBody>
      </p:sp>
      <p:sp>
        <p:nvSpPr>
          <p:cNvPr id="208" name="Isosceles Triangle 207"/>
          <p:cNvSpPr/>
          <p:nvPr/>
        </p:nvSpPr>
        <p:spPr>
          <a:xfrm rot="5400000">
            <a:off x="2989217" y="5497955"/>
            <a:ext cx="194130" cy="171012"/>
          </a:xfrm>
          <a:prstGeom prst="triangle">
            <a:avLst/>
          </a:prstGeom>
          <a:solidFill>
            <a:schemeClr val="tx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10" name="Straight Connector 209"/>
          <p:cNvCxnSpPr/>
          <p:nvPr/>
        </p:nvCxnSpPr>
        <p:spPr>
          <a:xfrm rot="5400000">
            <a:off x="3063078" y="5581493"/>
            <a:ext cx="240632"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5400000">
            <a:off x="2136959" y="5239905"/>
            <a:ext cx="1168269" cy="730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0800000">
            <a:off x="2589769" y="5826005"/>
            <a:ext cx="125128"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5400000">
            <a:off x="2513407" y="5903007"/>
            <a:ext cx="154004"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a:off x="2582757" y="5989635"/>
            <a:ext cx="134753"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5400000">
            <a:off x="2559676" y="6146442"/>
            <a:ext cx="302654"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0800000">
            <a:off x="1165538" y="6297769"/>
            <a:ext cx="1545464"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p:cNvCxnSpPr/>
          <p:nvPr/>
        </p:nvCxnSpPr>
        <p:spPr>
          <a:xfrm rot="10800000">
            <a:off x="1249252" y="4655713"/>
            <a:ext cx="2208727"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34" name="TextBox 233"/>
          <p:cNvSpPr txBox="1"/>
          <p:nvPr/>
        </p:nvSpPr>
        <p:spPr>
          <a:xfrm>
            <a:off x="3380715" y="5119347"/>
            <a:ext cx="431442" cy="276999"/>
          </a:xfrm>
          <a:prstGeom prst="rect">
            <a:avLst/>
          </a:prstGeom>
          <a:noFill/>
        </p:spPr>
        <p:txBody>
          <a:bodyPr wrap="square" rtlCol="0">
            <a:spAutoFit/>
          </a:bodyPr>
          <a:lstStyle/>
          <a:p>
            <a:pPr algn="ctr"/>
            <a:r>
              <a:rPr lang="en-US" sz="1200" dirty="0" smtClean="0"/>
              <a:t>B+</a:t>
            </a:r>
            <a:endParaRPr lang="en-US" sz="1200" dirty="0"/>
          </a:p>
        </p:txBody>
      </p:sp>
      <p:sp>
        <p:nvSpPr>
          <p:cNvPr id="235" name="TextBox 234"/>
          <p:cNvSpPr txBox="1"/>
          <p:nvPr/>
        </p:nvSpPr>
        <p:spPr>
          <a:xfrm>
            <a:off x="2618708" y="6160388"/>
            <a:ext cx="431442" cy="276999"/>
          </a:xfrm>
          <a:prstGeom prst="rect">
            <a:avLst/>
          </a:prstGeom>
          <a:noFill/>
        </p:spPr>
        <p:txBody>
          <a:bodyPr wrap="square" rtlCol="0">
            <a:spAutoFit/>
          </a:bodyPr>
          <a:lstStyle/>
          <a:p>
            <a:pPr algn="ctr"/>
            <a:r>
              <a:rPr lang="en-US" sz="1200" dirty="0" smtClean="0"/>
              <a:t>B-</a:t>
            </a:r>
            <a:endParaRPr lang="en-US" sz="1200" dirty="0"/>
          </a:p>
        </p:txBody>
      </p:sp>
      <p:cxnSp>
        <p:nvCxnSpPr>
          <p:cNvPr id="238" name="Straight Connector 237"/>
          <p:cNvCxnSpPr/>
          <p:nvPr/>
        </p:nvCxnSpPr>
        <p:spPr>
          <a:xfrm rot="10800000">
            <a:off x="2711003" y="5582983"/>
            <a:ext cx="734096"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39" name="TextBox 238"/>
          <p:cNvSpPr txBox="1"/>
          <p:nvPr/>
        </p:nvSpPr>
        <p:spPr>
          <a:xfrm>
            <a:off x="2352547" y="5127937"/>
            <a:ext cx="431442" cy="276999"/>
          </a:xfrm>
          <a:prstGeom prst="rect">
            <a:avLst/>
          </a:prstGeom>
          <a:noFill/>
        </p:spPr>
        <p:txBody>
          <a:bodyPr wrap="square" rtlCol="0">
            <a:spAutoFit/>
          </a:bodyPr>
          <a:lstStyle/>
          <a:p>
            <a:pPr algn="ctr"/>
            <a:r>
              <a:rPr lang="en-US" sz="1200" dirty="0" smtClean="0"/>
              <a:t>M-</a:t>
            </a:r>
            <a:endParaRPr lang="en-US" sz="1200" dirty="0"/>
          </a:p>
        </p:txBody>
      </p:sp>
      <p:sp>
        <p:nvSpPr>
          <p:cNvPr id="201" name="TextBox 200"/>
          <p:cNvSpPr txBox="1"/>
          <p:nvPr/>
        </p:nvSpPr>
        <p:spPr>
          <a:xfrm>
            <a:off x="2310062" y="4773534"/>
            <a:ext cx="827773" cy="369332"/>
          </a:xfrm>
          <a:prstGeom prst="rect">
            <a:avLst/>
          </a:prstGeom>
          <a:solidFill>
            <a:schemeClr val="bg1">
              <a:lumMod val="85000"/>
            </a:schemeClr>
          </a:solidFill>
        </p:spPr>
        <p:txBody>
          <a:bodyPr wrap="square" rtlCol="0">
            <a:spAutoFit/>
          </a:bodyPr>
          <a:lstStyle/>
          <a:p>
            <a:pPr algn="ctr"/>
            <a:r>
              <a:rPr lang="en-US" dirty="0" smtClean="0"/>
              <a:t>Motor</a:t>
            </a:r>
            <a:endParaRPr lang="en-US" dirty="0"/>
          </a:p>
        </p:txBody>
      </p:sp>
      <p:cxnSp>
        <p:nvCxnSpPr>
          <p:cNvPr id="241" name="Straight Connector 240"/>
          <p:cNvCxnSpPr/>
          <p:nvPr/>
        </p:nvCxnSpPr>
        <p:spPr>
          <a:xfrm rot="5400000">
            <a:off x="2408350" y="5917840"/>
            <a:ext cx="231819"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10800000">
            <a:off x="2363273" y="5917842"/>
            <a:ext cx="160986"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981599" y="5114337"/>
            <a:ext cx="938598" cy="1159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8" name="Rectangle 247"/>
          <p:cNvSpPr/>
          <p:nvPr/>
        </p:nvSpPr>
        <p:spPr>
          <a:xfrm>
            <a:off x="1957586" y="5383367"/>
            <a:ext cx="1757966" cy="740535"/>
          </a:xfrm>
          <a:prstGeom prst="rect">
            <a:avLst/>
          </a:prstGeom>
          <a:noFill/>
          <a:ln>
            <a:solidFill>
              <a:schemeClr val="tx1">
                <a:lumMod val="65000"/>
                <a:lumOff val="3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51" name="Straight Connector 250"/>
          <p:cNvCxnSpPr/>
          <p:nvPr/>
        </p:nvCxnSpPr>
        <p:spPr>
          <a:xfrm rot="10800000">
            <a:off x="1815922" y="5763286"/>
            <a:ext cx="244699"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10800000">
            <a:off x="1815922" y="5851296"/>
            <a:ext cx="244699" cy="1588"/>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49" name="TextBox 248"/>
          <p:cNvSpPr txBox="1"/>
          <p:nvPr/>
        </p:nvSpPr>
        <p:spPr>
          <a:xfrm>
            <a:off x="2047741" y="5599852"/>
            <a:ext cx="360607" cy="400110"/>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spAutoFit/>
          </a:bodyPr>
          <a:lstStyle/>
          <a:p>
            <a:pPr algn="ctr"/>
            <a:r>
              <a:rPr lang="en-US" sz="1000" dirty="0" smtClean="0"/>
              <a:t>PWM</a:t>
            </a:r>
          </a:p>
          <a:p>
            <a:pPr algn="ctr"/>
            <a:r>
              <a:rPr lang="en-US" sz="1000" dirty="0" smtClean="0"/>
              <a:t>Ctrl</a:t>
            </a:r>
          </a:p>
        </p:txBody>
      </p:sp>
      <p:sp>
        <p:nvSpPr>
          <p:cNvPr id="253" name="TextBox 252"/>
          <p:cNvSpPr txBox="1"/>
          <p:nvPr/>
        </p:nvSpPr>
        <p:spPr>
          <a:xfrm>
            <a:off x="798489" y="5666689"/>
            <a:ext cx="1120459" cy="276999"/>
          </a:xfrm>
          <a:prstGeom prst="rect">
            <a:avLst/>
          </a:prstGeom>
          <a:noFill/>
        </p:spPr>
        <p:txBody>
          <a:bodyPr wrap="square" rtlCol="0">
            <a:spAutoFit/>
          </a:bodyPr>
          <a:lstStyle/>
          <a:p>
            <a:pPr algn="ctr"/>
            <a:r>
              <a:rPr lang="en-US" sz="1200" dirty="0" smtClean="0"/>
              <a:t>From PotBox</a:t>
            </a:r>
            <a:endParaRPr lang="en-US" sz="1200" dirty="0"/>
          </a:p>
        </p:txBody>
      </p:sp>
      <p:sp>
        <p:nvSpPr>
          <p:cNvPr id="254" name="Oval 253"/>
          <p:cNvSpPr/>
          <p:nvPr/>
        </p:nvSpPr>
        <p:spPr>
          <a:xfrm>
            <a:off x="2700736" y="5357610"/>
            <a:ext cx="45719" cy="4571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5" name="Oval 254"/>
          <p:cNvSpPr/>
          <p:nvPr/>
        </p:nvSpPr>
        <p:spPr>
          <a:xfrm>
            <a:off x="2692161" y="6102398"/>
            <a:ext cx="45719" cy="4571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0" name="Oval 259"/>
          <p:cNvSpPr/>
          <p:nvPr/>
        </p:nvSpPr>
        <p:spPr>
          <a:xfrm>
            <a:off x="3424071" y="5359777"/>
            <a:ext cx="45719" cy="4571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68" name="Straight Arrow Connector 267"/>
          <p:cNvCxnSpPr/>
          <p:nvPr/>
        </p:nvCxnSpPr>
        <p:spPr>
          <a:xfrm rot="10800000" flipV="1">
            <a:off x="3900791" y="2256817"/>
            <a:ext cx="3793790" cy="3073940"/>
          </a:xfrm>
          <a:prstGeom prst="straightConnector1">
            <a:avLst/>
          </a:prstGeom>
          <a:ln w="444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09" name="Freeform 208"/>
          <p:cNvSpPr/>
          <p:nvPr/>
        </p:nvSpPr>
        <p:spPr>
          <a:xfrm>
            <a:off x="2711256" y="5586225"/>
            <a:ext cx="738707" cy="475169"/>
          </a:xfrm>
          <a:custGeom>
            <a:avLst/>
            <a:gdLst>
              <a:gd name="connsiteX0" fmla="*/ 734714 w 738707"/>
              <a:gd name="connsiteY0" fmla="*/ 0 h 475169"/>
              <a:gd name="connsiteX1" fmla="*/ 738707 w 738707"/>
              <a:gd name="connsiteY1" fmla="*/ 475169 h 475169"/>
              <a:gd name="connsiteX2" fmla="*/ 0 w 738707"/>
              <a:gd name="connsiteY2" fmla="*/ 475169 h 475169"/>
            </a:gdLst>
            <a:ahLst/>
            <a:cxnLst>
              <a:cxn ang="0">
                <a:pos x="connsiteX0" y="connsiteY0"/>
              </a:cxn>
              <a:cxn ang="0">
                <a:pos x="connsiteX1" y="connsiteY1"/>
              </a:cxn>
              <a:cxn ang="0">
                <a:pos x="connsiteX2" y="connsiteY2"/>
              </a:cxn>
            </a:cxnLst>
            <a:rect l="l" t="t" r="r" b="b"/>
            <a:pathLst>
              <a:path w="738707" h="475169">
                <a:moveTo>
                  <a:pt x="734714" y="0"/>
                </a:moveTo>
                <a:lnTo>
                  <a:pt x="738707" y="475169"/>
                </a:lnTo>
                <a:lnTo>
                  <a:pt x="0" y="475169"/>
                </a:lnTo>
              </a:path>
            </a:pathLst>
          </a:cu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17" name="Rectangle 216"/>
          <p:cNvSpPr/>
          <p:nvPr/>
        </p:nvSpPr>
        <p:spPr>
          <a:xfrm>
            <a:off x="3390068" y="5785876"/>
            <a:ext cx="119791" cy="479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13" name="Straight Connector 212"/>
          <p:cNvCxnSpPr/>
          <p:nvPr/>
        </p:nvCxnSpPr>
        <p:spPr>
          <a:xfrm>
            <a:off x="3350138" y="5773897"/>
            <a:ext cx="203644"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a:off x="3350138" y="5838451"/>
            <a:ext cx="203644"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831"/>
          <p:cNvSpPr>
            <a:spLocks/>
          </p:cNvSpPr>
          <p:nvPr/>
        </p:nvSpPr>
        <p:spPr bwMode="auto">
          <a:xfrm>
            <a:off x="4686300" y="700088"/>
            <a:ext cx="571500" cy="1576387"/>
          </a:xfrm>
          <a:custGeom>
            <a:avLst/>
            <a:gdLst>
              <a:gd name="T0" fmla="*/ 0 w 360"/>
              <a:gd name="T1" fmla="*/ 0 h 993"/>
              <a:gd name="T2" fmla="*/ 2147483647 w 360"/>
              <a:gd name="T3" fmla="*/ 0 h 993"/>
              <a:gd name="T4" fmla="*/ 2147483647 w 360"/>
              <a:gd name="T5" fmla="*/ 2147483647 h 993"/>
              <a:gd name="T6" fmla="*/ 0 60000 65536"/>
              <a:gd name="T7" fmla="*/ 0 60000 65536"/>
              <a:gd name="T8" fmla="*/ 0 60000 65536"/>
              <a:gd name="T9" fmla="*/ 0 w 360"/>
              <a:gd name="T10" fmla="*/ 0 h 993"/>
              <a:gd name="T11" fmla="*/ 360 w 360"/>
              <a:gd name="T12" fmla="*/ 993 h 993"/>
            </a:gdLst>
            <a:ahLst/>
            <a:cxnLst>
              <a:cxn ang="T6">
                <a:pos x="T0" y="T1"/>
              </a:cxn>
              <a:cxn ang="T7">
                <a:pos x="T2" y="T3"/>
              </a:cxn>
              <a:cxn ang="T8">
                <a:pos x="T4" y="T5"/>
              </a:cxn>
            </a:cxnLst>
            <a:rect l="T9" t="T10" r="T11" b="T12"/>
            <a:pathLst>
              <a:path w="360" h="993">
                <a:moveTo>
                  <a:pt x="0" y="0"/>
                </a:moveTo>
                <a:lnTo>
                  <a:pt x="360" y="0"/>
                </a:lnTo>
                <a:lnTo>
                  <a:pt x="360" y="993"/>
                </a:lnTo>
              </a:path>
            </a:pathLst>
          </a:custGeom>
          <a:noFill/>
          <a:ln w="19050">
            <a:solidFill>
              <a:srgbClr val="FFCC00"/>
            </a:solidFill>
            <a:round/>
            <a:headEnd/>
            <a:tailEnd/>
          </a:ln>
        </p:spPr>
        <p:txBody>
          <a:bodyPr wrap="none" anchor="ctr"/>
          <a:lstStyle/>
          <a:p>
            <a:endParaRPr lang="en-US" dirty="0"/>
          </a:p>
        </p:txBody>
      </p:sp>
      <p:sp>
        <p:nvSpPr>
          <p:cNvPr id="6" name="Freeform 1597"/>
          <p:cNvSpPr>
            <a:spLocks/>
          </p:cNvSpPr>
          <p:nvPr/>
        </p:nvSpPr>
        <p:spPr bwMode="auto">
          <a:xfrm>
            <a:off x="2425700" y="5130800"/>
            <a:ext cx="3568700" cy="1177925"/>
          </a:xfrm>
          <a:custGeom>
            <a:avLst/>
            <a:gdLst>
              <a:gd name="T0" fmla="*/ 2147483647 w 2248"/>
              <a:gd name="T1" fmla="*/ 0 h 742"/>
              <a:gd name="T2" fmla="*/ 2147483647 w 2248"/>
              <a:gd name="T3" fmla="*/ 0 h 742"/>
              <a:gd name="T4" fmla="*/ 2147483647 w 2248"/>
              <a:gd name="T5" fmla="*/ 2147483647 h 742"/>
              <a:gd name="T6" fmla="*/ 0 w 2248"/>
              <a:gd name="T7" fmla="*/ 2147483647 h 742"/>
              <a:gd name="T8" fmla="*/ 0 60000 65536"/>
              <a:gd name="T9" fmla="*/ 0 60000 65536"/>
              <a:gd name="T10" fmla="*/ 0 60000 65536"/>
              <a:gd name="T11" fmla="*/ 0 60000 65536"/>
              <a:gd name="T12" fmla="*/ 0 w 2248"/>
              <a:gd name="T13" fmla="*/ 0 h 742"/>
              <a:gd name="T14" fmla="*/ 2248 w 2248"/>
              <a:gd name="T15" fmla="*/ 742 h 742"/>
            </a:gdLst>
            <a:ahLst/>
            <a:cxnLst>
              <a:cxn ang="T8">
                <a:pos x="T0" y="T1"/>
              </a:cxn>
              <a:cxn ang="T9">
                <a:pos x="T2" y="T3"/>
              </a:cxn>
              <a:cxn ang="T10">
                <a:pos x="T4" y="T5"/>
              </a:cxn>
              <a:cxn ang="T11">
                <a:pos x="T6" y="T7"/>
              </a:cxn>
            </a:cxnLst>
            <a:rect l="T12" t="T13" r="T14" b="T15"/>
            <a:pathLst>
              <a:path w="2248" h="742">
                <a:moveTo>
                  <a:pt x="2248" y="0"/>
                </a:moveTo>
                <a:lnTo>
                  <a:pt x="2024" y="0"/>
                </a:lnTo>
                <a:lnTo>
                  <a:pt x="2024" y="740"/>
                </a:lnTo>
                <a:lnTo>
                  <a:pt x="0" y="742"/>
                </a:lnTo>
              </a:path>
            </a:pathLst>
          </a:custGeom>
          <a:noFill/>
          <a:ln w="19050">
            <a:solidFill>
              <a:srgbClr val="DDDDDD"/>
            </a:solidFill>
            <a:round/>
            <a:headEnd/>
            <a:tailEnd/>
          </a:ln>
        </p:spPr>
        <p:txBody>
          <a:bodyPr wrap="none" anchor="ctr"/>
          <a:lstStyle/>
          <a:p>
            <a:endParaRPr lang="en-US" dirty="0"/>
          </a:p>
        </p:txBody>
      </p:sp>
      <p:sp>
        <p:nvSpPr>
          <p:cNvPr id="9" name="Freeform 1775"/>
          <p:cNvSpPr>
            <a:spLocks/>
          </p:cNvSpPr>
          <p:nvPr/>
        </p:nvSpPr>
        <p:spPr bwMode="auto">
          <a:xfrm>
            <a:off x="2425700" y="5130800"/>
            <a:ext cx="3670300" cy="1177925"/>
          </a:xfrm>
          <a:custGeom>
            <a:avLst/>
            <a:gdLst>
              <a:gd name="T0" fmla="*/ 2147483647 w 2312"/>
              <a:gd name="T1" fmla="*/ 2147483647 h 742"/>
              <a:gd name="T2" fmla="*/ 2147483647 w 2312"/>
              <a:gd name="T3" fmla="*/ 0 h 742"/>
              <a:gd name="T4" fmla="*/ 2147483647 w 2312"/>
              <a:gd name="T5" fmla="*/ 2147483647 h 742"/>
              <a:gd name="T6" fmla="*/ 0 w 2312"/>
              <a:gd name="T7" fmla="*/ 2147483647 h 742"/>
              <a:gd name="T8" fmla="*/ 0 60000 65536"/>
              <a:gd name="T9" fmla="*/ 0 60000 65536"/>
              <a:gd name="T10" fmla="*/ 0 60000 65536"/>
              <a:gd name="T11" fmla="*/ 0 60000 65536"/>
              <a:gd name="T12" fmla="*/ 0 w 2312"/>
              <a:gd name="T13" fmla="*/ 0 h 742"/>
              <a:gd name="T14" fmla="*/ 2312 w 2312"/>
              <a:gd name="T15" fmla="*/ 742 h 742"/>
            </a:gdLst>
            <a:ahLst/>
            <a:cxnLst>
              <a:cxn ang="T8">
                <a:pos x="T0" y="T1"/>
              </a:cxn>
              <a:cxn ang="T9">
                <a:pos x="T2" y="T3"/>
              </a:cxn>
              <a:cxn ang="T10">
                <a:pos x="T4" y="T5"/>
              </a:cxn>
              <a:cxn ang="T11">
                <a:pos x="T6" y="T7"/>
              </a:cxn>
            </a:cxnLst>
            <a:rect l="T12" t="T13" r="T14" b="T15"/>
            <a:pathLst>
              <a:path w="2312" h="742">
                <a:moveTo>
                  <a:pt x="2312" y="6"/>
                </a:moveTo>
                <a:lnTo>
                  <a:pt x="2024" y="0"/>
                </a:lnTo>
                <a:lnTo>
                  <a:pt x="2024" y="740"/>
                </a:lnTo>
                <a:lnTo>
                  <a:pt x="0" y="742"/>
                </a:lnTo>
              </a:path>
            </a:pathLst>
          </a:custGeom>
          <a:noFill/>
          <a:ln w="19050">
            <a:solidFill>
              <a:schemeClr val="tx1"/>
            </a:solidFill>
            <a:prstDash val="lgDash"/>
            <a:round/>
            <a:headEnd/>
            <a:tailEnd/>
          </a:ln>
        </p:spPr>
        <p:txBody>
          <a:bodyPr wrap="none" anchor="ctr"/>
          <a:lstStyle/>
          <a:p>
            <a:endParaRPr lang="en-US" dirty="0"/>
          </a:p>
        </p:txBody>
      </p:sp>
      <p:sp>
        <p:nvSpPr>
          <p:cNvPr id="10" name="Line 807"/>
          <p:cNvSpPr>
            <a:spLocks noChangeShapeType="1"/>
          </p:cNvSpPr>
          <p:nvPr/>
        </p:nvSpPr>
        <p:spPr bwMode="auto">
          <a:xfrm>
            <a:off x="1611313" y="1095375"/>
            <a:ext cx="0" cy="115888"/>
          </a:xfrm>
          <a:prstGeom prst="line">
            <a:avLst/>
          </a:prstGeom>
          <a:noFill/>
          <a:ln w="19050">
            <a:solidFill>
              <a:srgbClr val="C0C0C0"/>
            </a:solidFill>
            <a:round/>
            <a:headEnd/>
            <a:tailEnd/>
          </a:ln>
        </p:spPr>
        <p:txBody>
          <a:bodyPr wrap="none" anchor="ctr"/>
          <a:lstStyle/>
          <a:p>
            <a:endParaRPr lang="en-US" dirty="0"/>
          </a:p>
        </p:txBody>
      </p:sp>
      <p:sp>
        <p:nvSpPr>
          <p:cNvPr id="11" name="Line 808"/>
          <p:cNvSpPr>
            <a:spLocks noChangeShapeType="1"/>
          </p:cNvSpPr>
          <p:nvPr/>
        </p:nvSpPr>
        <p:spPr bwMode="auto">
          <a:xfrm>
            <a:off x="1763713" y="1095375"/>
            <a:ext cx="0" cy="115888"/>
          </a:xfrm>
          <a:prstGeom prst="line">
            <a:avLst/>
          </a:prstGeom>
          <a:noFill/>
          <a:ln w="19050">
            <a:solidFill>
              <a:srgbClr val="FF0000"/>
            </a:solidFill>
            <a:round/>
            <a:headEnd/>
            <a:tailEnd/>
          </a:ln>
        </p:spPr>
        <p:txBody>
          <a:bodyPr wrap="none" anchor="ctr"/>
          <a:lstStyle/>
          <a:p>
            <a:endParaRPr lang="en-US" dirty="0"/>
          </a:p>
        </p:txBody>
      </p:sp>
      <p:sp>
        <p:nvSpPr>
          <p:cNvPr id="12" name="Line 809"/>
          <p:cNvSpPr>
            <a:spLocks noChangeShapeType="1"/>
          </p:cNvSpPr>
          <p:nvPr/>
        </p:nvSpPr>
        <p:spPr bwMode="auto">
          <a:xfrm>
            <a:off x="1860550" y="1095375"/>
            <a:ext cx="0" cy="115888"/>
          </a:xfrm>
          <a:prstGeom prst="line">
            <a:avLst/>
          </a:prstGeom>
          <a:noFill/>
          <a:ln w="19050">
            <a:solidFill>
              <a:schemeClr val="tx1"/>
            </a:solidFill>
            <a:round/>
            <a:headEnd/>
            <a:tailEnd/>
          </a:ln>
        </p:spPr>
        <p:txBody>
          <a:bodyPr wrap="none" anchor="ctr"/>
          <a:lstStyle/>
          <a:p>
            <a:endParaRPr lang="en-US" dirty="0"/>
          </a:p>
        </p:txBody>
      </p:sp>
      <p:sp>
        <p:nvSpPr>
          <p:cNvPr id="13" name="Line 810"/>
          <p:cNvSpPr>
            <a:spLocks noChangeShapeType="1"/>
          </p:cNvSpPr>
          <p:nvPr/>
        </p:nvSpPr>
        <p:spPr bwMode="auto">
          <a:xfrm>
            <a:off x="2012950" y="1095375"/>
            <a:ext cx="0" cy="115888"/>
          </a:xfrm>
          <a:prstGeom prst="line">
            <a:avLst/>
          </a:prstGeom>
          <a:noFill/>
          <a:ln w="19050">
            <a:solidFill>
              <a:schemeClr val="tx1"/>
            </a:solidFill>
            <a:round/>
            <a:headEnd/>
            <a:tailEnd/>
          </a:ln>
        </p:spPr>
        <p:txBody>
          <a:bodyPr wrap="none" anchor="ctr"/>
          <a:lstStyle/>
          <a:p>
            <a:endParaRPr lang="en-US" dirty="0"/>
          </a:p>
        </p:txBody>
      </p:sp>
      <p:sp>
        <p:nvSpPr>
          <p:cNvPr id="14" name="Line 806"/>
          <p:cNvSpPr>
            <a:spLocks noChangeShapeType="1"/>
          </p:cNvSpPr>
          <p:nvPr/>
        </p:nvSpPr>
        <p:spPr bwMode="auto">
          <a:xfrm>
            <a:off x="3736975" y="2874963"/>
            <a:ext cx="692150" cy="0"/>
          </a:xfrm>
          <a:prstGeom prst="line">
            <a:avLst/>
          </a:prstGeom>
          <a:noFill/>
          <a:ln w="19050">
            <a:solidFill>
              <a:srgbClr val="FF0000"/>
            </a:solidFill>
            <a:round/>
            <a:headEnd/>
            <a:tailEnd/>
          </a:ln>
        </p:spPr>
        <p:txBody>
          <a:bodyPr wrap="none" anchor="ctr"/>
          <a:lstStyle/>
          <a:p>
            <a:endParaRPr lang="en-US" dirty="0"/>
          </a:p>
        </p:txBody>
      </p:sp>
      <p:sp>
        <p:nvSpPr>
          <p:cNvPr id="15" name="Freeform 1517"/>
          <p:cNvSpPr>
            <a:spLocks/>
          </p:cNvSpPr>
          <p:nvPr/>
        </p:nvSpPr>
        <p:spPr bwMode="auto">
          <a:xfrm>
            <a:off x="5651500" y="66675"/>
            <a:ext cx="2273300" cy="1127125"/>
          </a:xfrm>
          <a:custGeom>
            <a:avLst/>
            <a:gdLst>
              <a:gd name="T0" fmla="*/ 0 w 1432"/>
              <a:gd name="T1" fmla="*/ 0 h 672"/>
              <a:gd name="T2" fmla="*/ 0 w 1432"/>
              <a:gd name="T3" fmla="*/ 2147483647 h 672"/>
              <a:gd name="T4" fmla="*/ 2147483647 w 1432"/>
              <a:gd name="T5" fmla="*/ 2147483647 h 672"/>
              <a:gd name="T6" fmla="*/ 2147483647 w 1432"/>
              <a:gd name="T7" fmla="*/ 2147483647 h 672"/>
              <a:gd name="T8" fmla="*/ 2147483647 w 1432"/>
              <a:gd name="T9" fmla="*/ 2147483647 h 672"/>
              <a:gd name="T10" fmla="*/ 2147483647 w 1432"/>
              <a:gd name="T11" fmla="*/ 0 h 672"/>
              <a:gd name="T12" fmla="*/ 0 w 1432"/>
              <a:gd name="T13" fmla="*/ 0 h 672"/>
              <a:gd name="T14" fmla="*/ 0 60000 65536"/>
              <a:gd name="T15" fmla="*/ 0 60000 65536"/>
              <a:gd name="T16" fmla="*/ 0 60000 65536"/>
              <a:gd name="T17" fmla="*/ 0 60000 65536"/>
              <a:gd name="T18" fmla="*/ 0 60000 65536"/>
              <a:gd name="T19" fmla="*/ 0 60000 65536"/>
              <a:gd name="T20" fmla="*/ 0 60000 65536"/>
              <a:gd name="T21" fmla="*/ 0 w 1432"/>
              <a:gd name="T22" fmla="*/ 0 h 672"/>
              <a:gd name="T23" fmla="*/ 1432 w 1432"/>
              <a:gd name="T24" fmla="*/ 672 h 6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32" h="672">
                <a:moveTo>
                  <a:pt x="0" y="0"/>
                </a:moveTo>
                <a:lnTo>
                  <a:pt x="0" y="280"/>
                </a:lnTo>
                <a:lnTo>
                  <a:pt x="820" y="280"/>
                </a:lnTo>
                <a:lnTo>
                  <a:pt x="820" y="672"/>
                </a:lnTo>
                <a:lnTo>
                  <a:pt x="1432" y="672"/>
                </a:lnTo>
                <a:lnTo>
                  <a:pt x="1432" y="0"/>
                </a:lnTo>
                <a:lnTo>
                  <a:pt x="0" y="0"/>
                </a:lnTo>
                <a:close/>
              </a:path>
            </a:pathLst>
          </a:custGeom>
          <a:solidFill>
            <a:srgbClr val="DDDDDD"/>
          </a:solidFill>
          <a:ln w="9525">
            <a:solidFill>
              <a:schemeClr val="tx1"/>
            </a:solidFill>
            <a:round/>
            <a:headEnd/>
            <a:tailEnd/>
          </a:ln>
        </p:spPr>
        <p:txBody>
          <a:bodyPr wrap="none" anchor="ctr"/>
          <a:lstStyle/>
          <a:p>
            <a:endParaRPr lang="en-US" dirty="0"/>
          </a:p>
        </p:txBody>
      </p:sp>
      <p:sp>
        <p:nvSpPr>
          <p:cNvPr id="16" name="Freeform 1737"/>
          <p:cNvSpPr>
            <a:spLocks/>
          </p:cNvSpPr>
          <p:nvPr/>
        </p:nvSpPr>
        <p:spPr bwMode="auto">
          <a:xfrm>
            <a:off x="3149600" y="1722438"/>
            <a:ext cx="1606550" cy="184150"/>
          </a:xfrm>
          <a:custGeom>
            <a:avLst/>
            <a:gdLst>
              <a:gd name="T0" fmla="*/ 0 w 1012"/>
              <a:gd name="T1" fmla="*/ 0 h 116"/>
              <a:gd name="T2" fmla="*/ 0 w 1012"/>
              <a:gd name="T3" fmla="*/ 2147483647 h 116"/>
              <a:gd name="T4" fmla="*/ 2147483647 w 1012"/>
              <a:gd name="T5" fmla="*/ 2147483647 h 116"/>
              <a:gd name="T6" fmla="*/ 0 60000 65536"/>
              <a:gd name="T7" fmla="*/ 0 60000 65536"/>
              <a:gd name="T8" fmla="*/ 0 60000 65536"/>
              <a:gd name="T9" fmla="*/ 0 w 1012"/>
              <a:gd name="T10" fmla="*/ 0 h 116"/>
              <a:gd name="T11" fmla="*/ 1012 w 1012"/>
              <a:gd name="T12" fmla="*/ 116 h 116"/>
            </a:gdLst>
            <a:ahLst/>
            <a:cxnLst>
              <a:cxn ang="T6">
                <a:pos x="T0" y="T1"/>
              </a:cxn>
              <a:cxn ang="T7">
                <a:pos x="T2" y="T3"/>
              </a:cxn>
              <a:cxn ang="T8">
                <a:pos x="T4" y="T5"/>
              </a:cxn>
            </a:cxnLst>
            <a:rect l="T9" t="T10" r="T11" b="T12"/>
            <a:pathLst>
              <a:path w="1012" h="116">
                <a:moveTo>
                  <a:pt x="0" y="0"/>
                </a:moveTo>
                <a:lnTo>
                  <a:pt x="0" y="116"/>
                </a:lnTo>
                <a:lnTo>
                  <a:pt x="1012" y="116"/>
                </a:lnTo>
              </a:path>
            </a:pathLst>
          </a:custGeom>
          <a:noFill/>
          <a:ln w="19050">
            <a:solidFill>
              <a:srgbClr val="FFCC00"/>
            </a:solidFill>
            <a:round/>
            <a:headEnd/>
            <a:tailEnd/>
          </a:ln>
        </p:spPr>
        <p:txBody>
          <a:bodyPr wrap="none" anchor="ctr"/>
          <a:lstStyle/>
          <a:p>
            <a:endParaRPr lang="en-US" dirty="0"/>
          </a:p>
        </p:txBody>
      </p:sp>
      <p:sp>
        <p:nvSpPr>
          <p:cNvPr id="17" name="Freeform 1736"/>
          <p:cNvSpPr>
            <a:spLocks/>
          </p:cNvSpPr>
          <p:nvPr/>
        </p:nvSpPr>
        <p:spPr bwMode="auto">
          <a:xfrm>
            <a:off x="4738688" y="1241425"/>
            <a:ext cx="1011237" cy="663575"/>
          </a:xfrm>
          <a:custGeom>
            <a:avLst/>
            <a:gdLst>
              <a:gd name="T0" fmla="*/ 0 w 725"/>
              <a:gd name="T1" fmla="*/ 2147483647 h 538"/>
              <a:gd name="T2" fmla="*/ 0 w 725"/>
              <a:gd name="T3" fmla="*/ 0 h 538"/>
              <a:gd name="T4" fmla="*/ 2147483647 w 725"/>
              <a:gd name="T5" fmla="*/ 2147483647 h 538"/>
              <a:gd name="T6" fmla="*/ 0 60000 65536"/>
              <a:gd name="T7" fmla="*/ 0 60000 65536"/>
              <a:gd name="T8" fmla="*/ 0 60000 65536"/>
              <a:gd name="T9" fmla="*/ 0 w 725"/>
              <a:gd name="T10" fmla="*/ 0 h 538"/>
              <a:gd name="T11" fmla="*/ 725 w 725"/>
              <a:gd name="T12" fmla="*/ 538 h 538"/>
            </a:gdLst>
            <a:ahLst/>
            <a:cxnLst>
              <a:cxn ang="T6">
                <a:pos x="T0" y="T1"/>
              </a:cxn>
              <a:cxn ang="T7">
                <a:pos x="T2" y="T3"/>
              </a:cxn>
              <a:cxn ang="T8">
                <a:pos x="T4" y="T5"/>
              </a:cxn>
            </a:cxnLst>
            <a:rect l="T9" t="T10" r="T11" b="T12"/>
            <a:pathLst>
              <a:path w="725" h="538">
                <a:moveTo>
                  <a:pt x="0" y="538"/>
                </a:moveTo>
                <a:lnTo>
                  <a:pt x="0" y="0"/>
                </a:lnTo>
                <a:lnTo>
                  <a:pt x="725" y="1"/>
                </a:lnTo>
              </a:path>
            </a:pathLst>
          </a:custGeom>
          <a:noFill/>
          <a:ln w="19050">
            <a:solidFill>
              <a:srgbClr val="FFCC00"/>
            </a:solidFill>
            <a:round/>
            <a:headEnd/>
            <a:tailEnd/>
          </a:ln>
        </p:spPr>
        <p:txBody>
          <a:bodyPr wrap="none" anchor="ctr"/>
          <a:lstStyle/>
          <a:p>
            <a:endParaRPr lang="en-US" dirty="0"/>
          </a:p>
        </p:txBody>
      </p:sp>
      <p:sp>
        <p:nvSpPr>
          <p:cNvPr id="18" name="Freeform 1716"/>
          <p:cNvSpPr>
            <a:spLocks/>
          </p:cNvSpPr>
          <p:nvPr/>
        </p:nvSpPr>
        <p:spPr bwMode="auto">
          <a:xfrm>
            <a:off x="5740400" y="404813"/>
            <a:ext cx="266700" cy="552450"/>
          </a:xfrm>
          <a:custGeom>
            <a:avLst/>
            <a:gdLst>
              <a:gd name="T0" fmla="*/ 0 w 168"/>
              <a:gd name="T1" fmla="*/ 2147483647 h 299"/>
              <a:gd name="T2" fmla="*/ 0 w 168"/>
              <a:gd name="T3" fmla="*/ 0 h 299"/>
              <a:gd name="T4" fmla="*/ 2147483647 w 168"/>
              <a:gd name="T5" fmla="*/ 0 h 299"/>
              <a:gd name="T6" fmla="*/ 0 60000 65536"/>
              <a:gd name="T7" fmla="*/ 0 60000 65536"/>
              <a:gd name="T8" fmla="*/ 0 60000 65536"/>
              <a:gd name="T9" fmla="*/ 0 w 168"/>
              <a:gd name="T10" fmla="*/ 0 h 299"/>
              <a:gd name="T11" fmla="*/ 168 w 168"/>
              <a:gd name="T12" fmla="*/ 299 h 299"/>
            </a:gdLst>
            <a:ahLst/>
            <a:cxnLst>
              <a:cxn ang="T6">
                <a:pos x="T0" y="T1"/>
              </a:cxn>
              <a:cxn ang="T7">
                <a:pos x="T2" y="T3"/>
              </a:cxn>
              <a:cxn ang="T8">
                <a:pos x="T4" y="T5"/>
              </a:cxn>
            </a:cxnLst>
            <a:rect l="T9" t="T10" r="T11" b="T12"/>
            <a:pathLst>
              <a:path w="168" h="299">
                <a:moveTo>
                  <a:pt x="0" y="299"/>
                </a:moveTo>
                <a:lnTo>
                  <a:pt x="0" y="0"/>
                </a:lnTo>
                <a:lnTo>
                  <a:pt x="168" y="0"/>
                </a:lnTo>
              </a:path>
            </a:pathLst>
          </a:custGeom>
          <a:noFill/>
          <a:ln w="19050">
            <a:solidFill>
              <a:srgbClr val="FFCC00"/>
            </a:solidFill>
            <a:round/>
            <a:headEnd/>
            <a:tailEnd/>
          </a:ln>
        </p:spPr>
        <p:txBody>
          <a:bodyPr/>
          <a:lstStyle/>
          <a:p>
            <a:endParaRPr lang="en-US" dirty="0"/>
          </a:p>
        </p:txBody>
      </p:sp>
      <p:sp>
        <p:nvSpPr>
          <p:cNvPr id="19" name="Freeform 861"/>
          <p:cNvSpPr>
            <a:spLocks noChangeArrowheads="1"/>
          </p:cNvSpPr>
          <p:nvPr/>
        </p:nvSpPr>
        <p:spPr bwMode="auto">
          <a:xfrm>
            <a:off x="5695950" y="4529138"/>
            <a:ext cx="908050" cy="207962"/>
          </a:xfrm>
          <a:custGeom>
            <a:avLst/>
            <a:gdLst>
              <a:gd name="T0" fmla="*/ 0 w 908050"/>
              <a:gd name="T1" fmla="*/ 2247 h 514350"/>
              <a:gd name="T2" fmla="*/ 215900 w 908050"/>
              <a:gd name="T3" fmla="*/ 2247 h 514350"/>
              <a:gd name="T4" fmla="*/ 215900 w 908050"/>
              <a:gd name="T5" fmla="*/ 0 h 514350"/>
              <a:gd name="T6" fmla="*/ 908050 w 908050"/>
              <a:gd name="T7" fmla="*/ 0 h 514350"/>
              <a:gd name="T8" fmla="*/ 0 60000 65536"/>
              <a:gd name="T9" fmla="*/ 0 60000 65536"/>
              <a:gd name="T10" fmla="*/ 0 60000 65536"/>
              <a:gd name="T11" fmla="*/ 0 60000 65536"/>
              <a:gd name="T12" fmla="*/ 0 w 908050"/>
              <a:gd name="T13" fmla="*/ 0 h 514350"/>
              <a:gd name="T14" fmla="*/ 908050 w 908050"/>
              <a:gd name="T15" fmla="*/ 514350 h 514350"/>
            </a:gdLst>
            <a:ahLst/>
            <a:cxnLst>
              <a:cxn ang="T8">
                <a:pos x="T0" y="T1"/>
              </a:cxn>
              <a:cxn ang="T9">
                <a:pos x="T2" y="T3"/>
              </a:cxn>
              <a:cxn ang="T10">
                <a:pos x="T4" y="T5"/>
              </a:cxn>
              <a:cxn ang="T11">
                <a:pos x="T6" y="T7"/>
              </a:cxn>
            </a:cxnLst>
            <a:rect l="T12" t="T13" r="T14" b="T15"/>
            <a:pathLst>
              <a:path w="908050" h="514350">
                <a:moveTo>
                  <a:pt x="0" y="514350"/>
                </a:moveTo>
                <a:lnTo>
                  <a:pt x="215900" y="514350"/>
                </a:lnTo>
                <a:lnTo>
                  <a:pt x="215900" y="0"/>
                </a:lnTo>
                <a:lnTo>
                  <a:pt x="908050" y="0"/>
                </a:lnTo>
              </a:path>
            </a:pathLst>
          </a:custGeom>
          <a:noFill/>
          <a:ln w="19050" algn="ctr">
            <a:solidFill>
              <a:srgbClr val="009900"/>
            </a:solidFill>
            <a:round/>
            <a:headEnd/>
            <a:tailEnd/>
          </a:ln>
        </p:spPr>
        <p:txBody>
          <a:bodyPr/>
          <a:lstStyle/>
          <a:p>
            <a:endParaRPr lang="en-US" dirty="0"/>
          </a:p>
        </p:txBody>
      </p:sp>
      <p:sp>
        <p:nvSpPr>
          <p:cNvPr id="20" name="Freeform 861"/>
          <p:cNvSpPr>
            <a:spLocks noChangeArrowheads="1"/>
          </p:cNvSpPr>
          <p:nvPr/>
        </p:nvSpPr>
        <p:spPr bwMode="auto">
          <a:xfrm>
            <a:off x="5695950" y="4529138"/>
            <a:ext cx="908050" cy="207962"/>
          </a:xfrm>
          <a:custGeom>
            <a:avLst/>
            <a:gdLst>
              <a:gd name="T0" fmla="*/ 0 w 908050"/>
              <a:gd name="T1" fmla="*/ 2247 h 514350"/>
              <a:gd name="T2" fmla="*/ 215900 w 908050"/>
              <a:gd name="T3" fmla="*/ 2247 h 514350"/>
              <a:gd name="T4" fmla="*/ 215900 w 908050"/>
              <a:gd name="T5" fmla="*/ 0 h 514350"/>
              <a:gd name="T6" fmla="*/ 908050 w 908050"/>
              <a:gd name="T7" fmla="*/ 0 h 514350"/>
              <a:gd name="T8" fmla="*/ 0 60000 65536"/>
              <a:gd name="T9" fmla="*/ 0 60000 65536"/>
              <a:gd name="T10" fmla="*/ 0 60000 65536"/>
              <a:gd name="T11" fmla="*/ 0 60000 65536"/>
              <a:gd name="T12" fmla="*/ 0 w 908050"/>
              <a:gd name="T13" fmla="*/ 0 h 514350"/>
              <a:gd name="T14" fmla="*/ 908050 w 908050"/>
              <a:gd name="T15" fmla="*/ 514350 h 514350"/>
            </a:gdLst>
            <a:ahLst/>
            <a:cxnLst>
              <a:cxn ang="T8">
                <a:pos x="T0" y="T1"/>
              </a:cxn>
              <a:cxn ang="T9">
                <a:pos x="T2" y="T3"/>
              </a:cxn>
              <a:cxn ang="T10">
                <a:pos x="T4" y="T5"/>
              </a:cxn>
              <a:cxn ang="T11">
                <a:pos x="T6" y="T7"/>
              </a:cxn>
            </a:cxnLst>
            <a:rect l="T12" t="T13" r="T14" b="T15"/>
            <a:pathLst>
              <a:path w="908050" h="514350">
                <a:moveTo>
                  <a:pt x="0" y="514350"/>
                </a:moveTo>
                <a:lnTo>
                  <a:pt x="215900" y="514350"/>
                </a:lnTo>
                <a:lnTo>
                  <a:pt x="215900" y="0"/>
                </a:lnTo>
                <a:lnTo>
                  <a:pt x="908050" y="0"/>
                </a:lnTo>
              </a:path>
            </a:pathLst>
          </a:custGeom>
          <a:noFill/>
          <a:ln w="19050">
            <a:solidFill>
              <a:schemeClr val="tx1"/>
            </a:solidFill>
            <a:prstDash val="lgDash"/>
            <a:round/>
            <a:headEnd/>
            <a:tailEnd/>
          </a:ln>
        </p:spPr>
        <p:txBody>
          <a:bodyPr/>
          <a:lstStyle/>
          <a:p>
            <a:endParaRPr lang="en-US" dirty="0"/>
          </a:p>
        </p:txBody>
      </p:sp>
      <p:sp>
        <p:nvSpPr>
          <p:cNvPr id="21" name="Freeform 1493"/>
          <p:cNvSpPr>
            <a:spLocks/>
          </p:cNvSpPr>
          <p:nvPr/>
        </p:nvSpPr>
        <p:spPr bwMode="auto">
          <a:xfrm>
            <a:off x="7453313" y="5141913"/>
            <a:ext cx="1538287" cy="1187450"/>
          </a:xfrm>
          <a:custGeom>
            <a:avLst/>
            <a:gdLst>
              <a:gd name="T0" fmla="*/ 2147483647 w 832"/>
              <a:gd name="T1" fmla="*/ 0 h 699"/>
              <a:gd name="T2" fmla="*/ 2147483647 w 832"/>
              <a:gd name="T3" fmla="*/ 0 h 699"/>
              <a:gd name="T4" fmla="*/ 2147483647 w 832"/>
              <a:gd name="T5" fmla="*/ 2147483647 h 699"/>
              <a:gd name="T6" fmla="*/ 0 w 832"/>
              <a:gd name="T7" fmla="*/ 2147483647 h 699"/>
              <a:gd name="T8" fmla="*/ 0 60000 65536"/>
              <a:gd name="T9" fmla="*/ 0 60000 65536"/>
              <a:gd name="T10" fmla="*/ 0 60000 65536"/>
              <a:gd name="T11" fmla="*/ 0 60000 65536"/>
              <a:gd name="T12" fmla="*/ 0 w 832"/>
              <a:gd name="T13" fmla="*/ 0 h 699"/>
              <a:gd name="T14" fmla="*/ 832 w 832"/>
              <a:gd name="T15" fmla="*/ 699 h 699"/>
            </a:gdLst>
            <a:ahLst/>
            <a:cxnLst>
              <a:cxn ang="T8">
                <a:pos x="T0" y="T1"/>
              </a:cxn>
              <a:cxn ang="T9">
                <a:pos x="T2" y="T3"/>
              </a:cxn>
              <a:cxn ang="T10">
                <a:pos x="T4" y="T5"/>
              </a:cxn>
              <a:cxn ang="T11">
                <a:pos x="T6" y="T7"/>
              </a:cxn>
            </a:cxnLst>
            <a:rect l="T12" t="T13" r="T14" b="T15"/>
            <a:pathLst>
              <a:path w="832" h="699">
                <a:moveTo>
                  <a:pt x="496" y="0"/>
                </a:moveTo>
                <a:lnTo>
                  <a:pt x="831" y="0"/>
                </a:lnTo>
                <a:cubicBezTo>
                  <a:pt x="831" y="233"/>
                  <a:pt x="832" y="466"/>
                  <a:pt x="832" y="699"/>
                </a:cubicBezTo>
                <a:lnTo>
                  <a:pt x="0" y="699"/>
                </a:lnTo>
              </a:path>
            </a:pathLst>
          </a:custGeom>
          <a:noFill/>
          <a:ln w="19050">
            <a:solidFill>
              <a:srgbClr val="FF0000"/>
            </a:solidFill>
            <a:round/>
            <a:headEnd/>
            <a:tailEnd/>
          </a:ln>
        </p:spPr>
        <p:txBody>
          <a:bodyPr wrap="none" anchor="ctr"/>
          <a:lstStyle/>
          <a:p>
            <a:endParaRPr lang="en-US" dirty="0"/>
          </a:p>
        </p:txBody>
      </p:sp>
      <p:sp>
        <p:nvSpPr>
          <p:cNvPr id="22" name="Freeform 1493"/>
          <p:cNvSpPr>
            <a:spLocks/>
          </p:cNvSpPr>
          <p:nvPr/>
        </p:nvSpPr>
        <p:spPr bwMode="auto">
          <a:xfrm>
            <a:off x="7543800" y="5141913"/>
            <a:ext cx="1447800" cy="1187450"/>
          </a:xfrm>
          <a:custGeom>
            <a:avLst/>
            <a:gdLst>
              <a:gd name="T0" fmla="*/ 2147483647 w 832"/>
              <a:gd name="T1" fmla="*/ 0 h 699"/>
              <a:gd name="T2" fmla="*/ 2147483647 w 832"/>
              <a:gd name="T3" fmla="*/ 0 h 699"/>
              <a:gd name="T4" fmla="*/ 2147483647 w 832"/>
              <a:gd name="T5" fmla="*/ 2147483647 h 699"/>
              <a:gd name="T6" fmla="*/ 0 w 832"/>
              <a:gd name="T7" fmla="*/ 2147483647 h 699"/>
              <a:gd name="T8" fmla="*/ 0 60000 65536"/>
              <a:gd name="T9" fmla="*/ 0 60000 65536"/>
              <a:gd name="T10" fmla="*/ 0 60000 65536"/>
              <a:gd name="T11" fmla="*/ 0 60000 65536"/>
              <a:gd name="T12" fmla="*/ 0 w 832"/>
              <a:gd name="T13" fmla="*/ 0 h 699"/>
              <a:gd name="T14" fmla="*/ 832 w 832"/>
              <a:gd name="T15" fmla="*/ 699 h 699"/>
            </a:gdLst>
            <a:ahLst/>
            <a:cxnLst>
              <a:cxn ang="T8">
                <a:pos x="T0" y="T1"/>
              </a:cxn>
              <a:cxn ang="T9">
                <a:pos x="T2" y="T3"/>
              </a:cxn>
              <a:cxn ang="T10">
                <a:pos x="T4" y="T5"/>
              </a:cxn>
              <a:cxn ang="T11">
                <a:pos x="T6" y="T7"/>
              </a:cxn>
            </a:cxnLst>
            <a:rect l="T12" t="T13" r="T14" b="T15"/>
            <a:pathLst>
              <a:path w="832" h="699">
                <a:moveTo>
                  <a:pt x="496" y="0"/>
                </a:moveTo>
                <a:lnTo>
                  <a:pt x="831" y="0"/>
                </a:lnTo>
                <a:cubicBezTo>
                  <a:pt x="831" y="233"/>
                  <a:pt x="832" y="466"/>
                  <a:pt x="832" y="699"/>
                </a:cubicBezTo>
                <a:lnTo>
                  <a:pt x="0" y="699"/>
                </a:lnTo>
              </a:path>
            </a:pathLst>
          </a:custGeom>
          <a:noFill/>
          <a:ln w="19050">
            <a:solidFill>
              <a:srgbClr val="009900"/>
            </a:solidFill>
            <a:prstDash val="lgDash"/>
            <a:round/>
            <a:headEnd/>
            <a:tailEnd/>
          </a:ln>
        </p:spPr>
        <p:txBody>
          <a:bodyPr wrap="none" anchor="ctr"/>
          <a:lstStyle/>
          <a:p>
            <a:endParaRPr lang="en-US" dirty="0"/>
          </a:p>
        </p:txBody>
      </p:sp>
      <p:sp>
        <p:nvSpPr>
          <p:cNvPr id="23" name="Freeform 808"/>
          <p:cNvSpPr>
            <a:spLocks/>
          </p:cNvSpPr>
          <p:nvPr/>
        </p:nvSpPr>
        <p:spPr bwMode="auto">
          <a:xfrm>
            <a:off x="1009650" y="4756150"/>
            <a:ext cx="2654300" cy="165100"/>
          </a:xfrm>
          <a:custGeom>
            <a:avLst/>
            <a:gdLst>
              <a:gd name="T0" fmla="*/ 0 w 1672"/>
              <a:gd name="T1" fmla="*/ 0 h 104"/>
              <a:gd name="T2" fmla="*/ 0 w 1672"/>
              <a:gd name="T3" fmla="*/ 2147483647 h 104"/>
              <a:gd name="T4" fmla="*/ 2147483647 w 1672"/>
              <a:gd name="T5" fmla="*/ 2147483647 h 104"/>
              <a:gd name="T6" fmla="*/ 2147483647 w 1672"/>
              <a:gd name="T7" fmla="*/ 2147483647 h 104"/>
              <a:gd name="T8" fmla="*/ 2147483647 w 1672"/>
              <a:gd name="T9" fmla="*/ 2147483647 h 104"/>
              <a:gd name="T10" fmla="*/ 0 60000 65536"/>
              <a:gd name="T11" fmla="*/ 0 60000 65536"/>
              <a:gd name="T12" fmla="*/ 0 60000 65536"/>
              <a:gd name="T13" fmla="*/ 0 60000 65536"/>
              <a:gd name="T14" fmla="*/ 0 60000 65536"/>
              <a:gd name="T15" fmla="*/ 0 w 1672"/>
              <a:gd name="T16" fmla="*/ 0 h 104"/>
              <a:gd name="T17" fmla="*/ 1672 w 1672"/>
              <a:gd name="T18" fmla="*/ 104 h 104"/>
            </a:gdLst>
            <a:ahLst/>
            <a:cxnLst>
              <a:cxn ang="T10">
                <a:pos x="T0" y="T1"/>
              </a:cxn>
              <a:cxn ang="T11">
                <a:pos x="T2" y="T3"/>
              </a:cxn>
              <a:cxn ang="T12">
                <a:pos x="T4" y="T5"/>
              </a:cxn>
              <a:cxn ang="T13">
                <a:pos x="T6" y="T7"/>
              </a:cxn>
              <a:cxn ang="T14">
                <a:pos x="T8" y="T9"/>
              </a:cxn>
            </a:cxnLst>
            <a:rect l="T15" t="T16" r="T17" b="T18"/>
            <a:pathLst>
              <a:path w="1672" h="104">
                <a:moveTo>
                  <a:pt x="0" y="0"/>
                </a:moveTo>
                <a:lnTo>
                  <a:pt x="0" y="104"/>
                </a:lnTo>
                <a:lnTo>
                  <a:pt x="1672" y="104"/>
                </a:lnTo>
                <a:lnTo>
                  <a:pt x="1672" y="12"/>
                </a:lnTo>
                <a:lnTo>
                  <a:pt x="1568" y="12"/>
                </a:lnTo>
              </a:path>
            </a:pathLst>
          </a:custGeom>
          <a:noFill/>
          <a:ln w="19050">
            <a:solidFill>
              <a:schemeClr val="tx1"/>
            </a:solidFill>
            <a:round/>
            <a:headEnd/>
            <a:tailEnd/>
          </a:ln>
        </p:spPr>
        <p:txBody>
          <a:bodyPr wrap="none" anchor="ctr"/>
          <a:lstStyle/>
          <a:p>
            <a:endParaRPr lang="en-US" dirty="0"/>
          </a:p>
        </p:txBody>
      </p:sp>
      <p:sp>
        <p:nvSpPr>
          <p:cNvPr id="24" name="Line 5"/>
          <p:cNvSpPr>
            <a:spLocks noChangeShapeType="1"/>
          </p:cNvSpPr>
          <p:nvPr/>
        </p:nvSpPr>
        <p:spPr bwMode="auto">
          <a:xfrm flipV="1">
            <a:off x="3143250" y="465138"/>
            <a:ext cx="3175" cy="1163637"/>
          </a:xfrm>
          <a:prstGeom prst="line">
            <a:avLst/>
          </a:prstGeom>
          <a:noFill/>
          <a:ln w="19050">
            <a:solidFill>
              <a:srgbClr val="0000CC"/>
            </a:solidFill>
            <a:round/>
            <a:headEnd/>
            <a:tailEnd/>
          </a:ln>
        </p:spPr>
        <p:txBody>
          <a:bodyPr wrap="none" anchor="ctr"/>
          <a:lstStyle/>
          <a:p>
            <a:endParaRPr lang="en-US" dirty="0"/>
          </a:p>
        </p:txBody>
      </p:sp>
      <p:sp>
        <p:nvSpPr>
          <p:cNvPr id="25" name="Line 1209"/>
          <p:cNvSpPr>
            <a:spLocks noChangeShapeType="1"/>
          </p:cNvSpPr>
          <p:nvPr/>
        </p:nvSpPr>
        <p:spPr bwMode="auto">
          <a:xfrm rot="5400000">
            <a:off x="1749425" y="652463"/>
            <a:ext cx="387350" cy="0"/>
          </a:xfrm>
          <a:prstGeom prst="line">
            <a:avLst/>
          </a:prstGeom>
          <a:noFill/>
          <a:ln w="19050">
            <a:solidFill>
              <a:schemeClr val="tx1"/>
            </a:solidFill>
            <a:round/>
            <a:headEnd/>
            <a:tailEnd/>
          </a:ln>
        </p:spPr>
        <p:txBody>
          <a:bodyPr wrap="none" anchor="ctr"/>
          <a:lstStyle/>
          <a:p>
            <a:endParaRPr lang="en-US" dirty="0"/>
          </a:p>
        </p:txBody>
      </p:sp>
      <p:sp>
        <p:nvSpPr>
          <p:cNvPr id="26" name="Line 1209"/>
          <p:cNvSpPr>
            <a:spLocks noChangeShapeType="1"/>
          </p:cNvSpPr>
          <p:nvPr/>
        </p:nvSpPr>
        <p:spPr bwMode="auto">
          <a:xfrm rot="5400000">
            <a:off x="1501775" y="700088"/>
            <a:ext cx="387350" cy="0"/>
          </a:xfrm>
          <a:prstGeom prst="line">
            <a:avLst/>
          </a:prstGeom>
          <a:noFill/>
          <a:ln w="19050">
            <a:solidFill>
              <a:srgbClr val="FF0000"/>
            </a:solidFill>
            <a:round/>
            <a:headEnd/>
            <a:tailEnd/>
          </a:ln>
        </p:spPr>
        <p:txBody>
          <a:bodyPr wrap="none" anchor="ctr"/>
          <a:lstStyle/>
          <a:p>
            <a:endParaRPr lang="en-US" dirty="0"/>
          </a:p>
        </p:txBody>
      </p:sp>
      <p:sp>
        <p:nvSpPr>
          <p:cNvPr id="27" name="Line 1791"/>
          <p:cNvSpPr>
            <a:spLocks noChangeShapeType="1"/>
          </p:cNvSpPr>
          <p:nvPr/>
        </p:nvSpPr>
        <p:spPr bwMode="auto">
          <a:xfrm flipV="1">
            <a:off x="5838825" y="2576513"/>
            <a:ext cx="157163" cy="231775"/>
          </a:xfrm>
          <a:prstGeom prst="line">
            <a:avLst/>
          </a:prstGeom>
          <a:noFill/>
          <a:ln w="19050">
            <a:solidFill>
              <a:schemeClr val="tx1"/>
            </a:solidFill>
            <a:round/>
            <a:headEnd/>
            <a:tailEnd/>
          </a:ln>
        </p:spPr>
        <p:txBody>
          <a:bodyPr wrap="none" anchor="ctr"/>
          <a:lstStyle/>
          <a:p>
            <a:endParaRPr lang="en-US" dirty="0"/>
          </a:p>
        </p:txBody>
      </p:sp>
      <p:sp>
        <p:nvSpPr>
          <p:cNvPr id="28" name="Freeform 1761"/>
          <p:cNvSpPr>
            <a:spLocks/>
          </p:cNvSpPr>
          <p:nvPr/>
        </p:nvSpPr>
        <p:spPr bwMode="auto">
          <a:xfrm>
            <a:off x="5892800" y="2178050"/>
            <a:ext cx="873125" cy="781050"/>
          </a:xfrm>
          <a:custGeom>
            <a:avLst/>
            <a:gdLst>
              <a:gd name="T0" fmla="*/ 0 w 340"/>
              <a:gd name="T1" fmla="*/ 0 h 592"/>
              <a:gd name="T2" fmla="*/ 2147483647 w 340"/>
              <a:gd name="T3" fmla="*/ 0 h 592"/>
              <a:gd name="T4" fmla="*/ 2147483647 w 340"/>
              <a:gd name="T5" fmla="*/ 2147483647 h 592"/>
              <a:gd name="T6" fmla="*/ 0 60000 65536"/>
              <a:gd name="T7" fmla="*/ 0 60000 65536"/>
              <a:gd name="T8" fmla="*/ 0 60000 65536"/>
              <a:gd name="T9" fmla="*/ 0 w 340"/>
              <a:gd name="T10" fmla="*/ 0 h 592"/>
              <a:gd name="T11" fmla="*/ 340 w 340"/>
              <a:gd name="T12" fmla="*/ 592 h 592"/>
            </a:gdLst>
            <a:ahLst/>
            <a:cxnLst>
              <a:cxn ang="T6">
                <a:pos x="T0" y="T1"/>
              </a:cxn>
              <a:cxn ang="T7">
                <a:pos x="T2" y="T3"/>
              </a:cxn>
              <a:cxn ang="T8">
                <a:pos x="T4" y="T5"/>
              </a:cxn>
            </a:cxnLst>
            <a:rect l="T9" t="T10" r="T11" b="T12"/>
            <a:pathLst>
              <a:path w="340" h="592">
                <a:moveTo>
                  <a:pt x="0" y="0"/>
                </a:moveTo>
                <a:lnTo>
                  <a:pt x="340" y="0"/>
                </a:lnTo>
                <a:lnTo>
                  <a:pt x="340" y="592"/>
                </a:lnTo>
              </a:path>
            </a:pathLst>
          </a:custGeom>
          <a:noFill/>
          <a:ln w="38100">
            <a:solidFill>
              <a:srgbClr val="FFCC00"/>
            </a:solidFill>
            <a:round/>
            <a:headEnd/>
            <a:tailEnd/>
          </a:ln>
        </p:spPr>
        <p:txBody>
          <a:bodyPr wrap="none" anchor="ctr"/>
          <a:lstStyle/>
          <a:p>
            <a:endParaRPr lang="en-US" dirty="0"/>
          </a:p>
        </p:txBody>
      </p:sp>
      <p:sp>
        <p:nvSpPr>
          <p:cNvPr id="29" name="Line 1760"/>
          <p:cNvSpPr>
            <a:spLocks noChangeShapeType="1"/>
          </p:cNvSpPr>
          <p:nvPr/>
        </p:nvSpPr>
        <p:spPr bwMode="auto">
          <a:xfrm>
            <a:off x="5416550" y="1358900"/>
            <a:ext cx="0" cy="336550"/>
          </a:xfrm>
          <a:prstGeom prst="line">
            <a:avLst/>
          </a:prstGeom>
          <a:noFill/>
          <a:ln w="38100">
            <a:solidFill>
              <a:srgbClr val="FFCC00"/>
            </a:solidFill>
            <a:round/>
            <a:headEnd/>
            <a:tailEnd/>
          </a:ln>
        </p:spPr>
        <p:txBody>
          <a:bodyPr wrap="none" anchor="ctr"/>
          <a:lstStyle/>
          <a:p>
            <a:endParaRPr lang="en-US" dirty="0"/>
          </a:p>
        </p:txBody>
      </p:sp>
      <p:sp>
        <p:nvSpPr>
          <p:cNvPr id="30" name="Freeform 1737"/>
          <p:cNvSpPr>
            <a:spLocks/>
          </p:cNvSpPr>
          <p:nvPr/>
        </p:nvSpPr>
        <p:spPr bwMode="auto">
          <a:xfrm>
            <a:off x="3149600" y="1722438"/>
            <a:ext cx="1606550" cy="184150"/>
          </a:xfrm>
          <a:custGeom>
            <a:avLst/>
            <a:gdLst>
              <a:gd name="T0" fmla="*/ 0 w 1012"/>
              <a:gd name="T1" fmla="*/ 0 h 116"/>
              <a:gd name="T2" fmla="*/ 0 w 1012"/>
              <a:gd name="T3" fmla="*/ 2147483647 h 116"/>
              <a:gd name="T4" fmla="*/ 2147483647 w 1012"/>
              <a:gd name="T5" fmla="*/ 2147483647 h 116"/>
              <a:gd name="T6" fmla="*/ 0 60000 65536"/>
              <a:gd name="T7" fmla="*/ 0 60000 65536"/>
              <a:gd name="T8" fmla="*/ 0 60000 65536"/>
              <a:gd name="T9" fmla="*/ 0 w 1012"/>
              <a:gd name="T10" fmla="*/ 0 h 116"/>
              <a:gd name="T11" fmla="*/ 1012 w 1012"/>
              <a:gd name="T12" fmla="*/ 116 h 116"/>
            </a:gdLst>
            <a:ahLst/>
            <a:cxnLst>
              <a:cxn ang="T6">
                <a:pos x="T0" y="T1"/>
              </a:cxn>
              <a:cxn ang="T7">
                <a:pos x="T2" y="T3"/>
              </a:cxn>
              <a:cxn ang="T8">
                <a:pos x="T4" y="T5"/>
              </a:cxn>
            </a:cxnLst>
            <a:rect l="T9" t="T10" r="T11" b="T12"/>
            <a:pathLst>
              <a:path w="1012" h="116">
                <a:moveTo>
                  <a:pt x="0" y="0"/>
                </a:moveTo>
                <a:lnTo>
                  <a:pt x="0" y="116"/>
                </a:lnTo>
                <a:lnTo>
                  <a:pt x="1012" y="116"/>
                </a:lnTo>
              </a:path>
            </a:pathLst>
          </a:custGeom>
          <a:noFill/>
          <a:ln w="19050">
            <a:solidFill>
              <a:srgbClr val="0000CC"/>
            </a:solidFill>
            <a:prstDash val="lgDash"/>
            <a:round/>
            <a:headEnd/>
            <a:tailEnd/>
          </a:ln>
        </p:spPr>
        <p:txBody>
          <a:bodyPr wrap="none" anchor="ctr"/>
          <a:lstStyle/>
          <a:p>
            <a:endParaRPr lang="en-US" dirty="0"/>
          </a:p>
        </p:txBody>
      </p:sp>
      <p:sp>
        <p:nvSpPr>
          <p:cNvPr id="31" name="Freeform 1736"/>
          <p:cNvSpPr>
            <a:spLocks/>
          </p:cNvSpPr>
          <p:nvPr/>
        </p:nvSpPr>
        <p:spPr bwMode="auto">
          <a:xfrm>
            <a:off x="4738688" y="1241425"/>
            <a:ext cx="1011237" cy="854075"/>
          </a:xfrm>
          <a:custGeom>
            <a:avLst/>
            <a:gdLst>
              <a:gd name="T0" fmla="*/ 0 w 725"/>
              <a:gd name="T1" fmla="*/ 2147483647 h 538"/>
              <a:gd name="T2" fmla="*/ 0 w 725"/>
              <a:gd name="T3" fmla="*/ 0 h 538"/>
              <a:gd name="T4" fmla="*/ 2147483647 w 725"/>
              <a:gd name="T5" fmla="*/ 2147483647 h 538"/>
              <a:gd name="T6" fmla="*/ 0 60000 65536"/>
              <a:gd name="T7" fmla="*/ 0 60000 65536"/>
              <a:gd name="T8" fmla="*/ 0 60000 65536"/>
              <a:gd name="T9" fmla="*/ 0 w 725"/>
              <a:gd name="T10" fmla="*/ 0 h 538"/>
              <a:gd name="T11" fmla="*/ 725 w 725"/>
              <a:gd name="T12" fmla="*/ 538 h 538"/>
            </a:gdLst>
            <a:ahLst/>
            <a:cxnLst>
              <a:cxn ang="T6">
                <a:pos x="T0" y="T1"/>
              </a:cxn>
              <a:cxn ang="T7">
                <a:pos x="T2" y="T3"/>
              </a:cxn>
              <a:cxn ang="T8">
                <a:pos x="T4" y="T5"/>
              </a:cxn>
            </a:cxnLst>
            <a:rect l="T9" t="T10" r="T11" b="T12"/>
            <a:pathLst>
              <a:path w="725" h="538">
                <a:moveTo>
                  <a:pt x="0" y="538"/>
                </a:moveTo>
                <a:lnTo>
                  <a:pt x="0" y="0"/>
                </a:lnTo>
                <a:lnTo>
                  <a:pt x="725" y="1"/>
                </a:lnTo>
              </a:path>
            </a:pathLst>
          </a:custGeom>
          <a:noFill/>
          <a:ln w="19050">
            <a:solidFill>
              <a:srgbClr val="0000CC"/>
            </a:solidFill>
            <a:prstDash val="lgDash"/>
            <a:round/>
            <a:headEnd/>
            <a:tailEnd/>
          </a:ln>
        </p:spPr>
        <p:txBody>
          <a:bodyPr wrap="none" anchor="ctr"/>
          <a:lstStyle/>
          <a:p>
            <a:endParaRPr lang="en-US" dirty="0"/>
          </a:p>
        </p:txBody>
      </p:sp>
      <p:sp>
        <p:nvSpPr>
          <p:cNvPr id="32" name="Freeform 1714"/>
          <p:cNvSpPr>
            <a:spLocks/>
          </p:cNvSpPr>
          <p:nvPr/>
        </p:nvSpPr>
        <p:spPr bwMode="auto">
          <a:xfrm flipH="1">
            <a:off x="6057900" y="906463"/>
            <a:ext cx="536575" cy="474662"/>
          </a:xfrm>
          <a:custGeom>
            <a:avLst/>
            <a:gdLst>
              <a:gd name="T0" fmla="*/ 0 w 536"/>
              <a:gd name="T1" fmla="*/ 2147483647 h 299"/>
              <a:gd name="T2" fmla="*/ 0 w 536"/>
              <a:gd name="T3" fmla="*/ 0 h 299"/>
              <a:gd name="T4" fmla="*/ 2147483647 w 536"/>
              <a:gd name="T5" fmla="*/ 0 h 299"/>
              <a:gd name="T6" fmla="*/ 0 60000 65536"/>
              <a:gd name="T7" fmla="*/ 0 60000 65536"/>
              <a:gd name="T8" fmla="*/ 0 60000 65536"/>
              <a:gd name="T9" fmla="*/ 0 w 536"/>
              <a:gd name="T10" fmla="*/ 0 h 299"/>
              <a:gd name="T11" fmla="*/ 536 w 536"/>
              <a:gd name="T12" fmla="*/ 299 h 299"/>
            </a:gdLst>
            <a:ahLst/>
            <a:cxnLst>
              <a:cxn ang="T6">
                <a:pos x="T0" y="T1"/>
              </a:cxn>
              <a:cxn ang="T7">
                <a:pos x="T2" y="T3"/>
              </a:cxn>
              <a:cxn ang="T8">
                <a:pos x="T4" y="T5"/>
              </a:cxn>
            </a:cxnLst>
            <a:rect l="T9" t="T10" r="T11" b="T12"/>
            <a:pathLst>
              <a:path w="536" h="299">
                <a:moveTo>
                  <a:pt x="0" y="299"/>
                </a:moveTo>
                <a:lnTo>
                  <a:pt x="0" y="0"/>
                </a:lnTo>
                <a:lnTo>
                  <a:pt x="536" y="0"/>
                </a:lnTo>
              </a:path>
            </a:pathLst>
          </a:custGeom>
          <a:noFill/>
          <a:ln w="28575">
            <a:solidFill>
              <a:srgbClr val="FF0000"/>
            </a:solidFill>
            <a:round/>
            <a:headEnd/>
            <a:tailEnd/>
          </a:ln>
        </p:spPr>
        <p:txBody>
          <a:bodyPr/>
          <a:lstStyle/>
          <a:p>
            <a:endParaRPr lang="en-US" dirty="0"/>
          </a:p>
        </p:txBody>
      </p:sp>
      <p:sp>
        <p:nvSpPr>
          <p:cNvPr id="33" name="Freeform 1716"/>
          <p:cNvSpPr>
            <a:spLocks/>
          </p:cNvSpPr>
          <p:nvPr/>
        </p:nvSpPr>
        <p:spPr bwMode="auto">
          <a:xfrm>
            <a:off x="5740400" y="404813"/>
            <a:ext cx="266700" cy="552450"/>
          </a:xfrm>
          <a:custGeom>
            <a:avLst/>
            <a:gdLst>
              <a:gd name="T0" fmla="*/ 0 w 168"/>
              <a:gd name="T1" fmla="*/ 2147483647 h 299"/>
              <a:gd name="T2" fmla="*/ 0 w 168"/>
              <a:gd name="T3" fmla="*/ 0 h 299"/>
              <a:gd name="T4" fmla="*/ 2147483647 w 168"/>
              <a:gd name="T5" fmla="*/ 0 h 299"/>
              <a:gd name="T6" fmla="*/ 0 60000 65536"/>
              <a:gd name="T7" fmla="*/ 0 60000 65536"/>
              <a:gd name="T8" fmla="*/ 0 60000 65536"/>
              <a:gd name="T9" fmla="*/ 0 w 168"/>
              <a:gd name="T10" fmla="*/ 0 h 299"/>
              <a:gd name="T11" fmla="*/ 168 w 168"/>
              <a:gd name="T12" fmla="*/ 299 h 299"/>
            </a:gdLst>
            <a:ahLst/>
            <a:cxnLst>
              <a:cxn ang="T6">
                <a:pos x="T0" y="T1"/>
              </a:cxn>
              <a:cxn ang="T7">
                <a:pos x="T2" y="T3"/>
              </a:cxn>
              <a:cxn ang="T8">
                <a:pos x="T4" y="T5"/>
              </a:cxn>
            </a:cxnLst>
            <a:rect l="T9" t="T10" r="T11" b="T12"/>
            <a:pathLst>
              <a:path w="168" h="299">
                <a:moveTo>
                  <a:pt x="0" y="299"/>
                </a:moveTo>
                <a:lnTo>
                  <a:pt x="0" y="0"/>
                </a:lnTo>
                <a:lnTo>
                  <a:pt x="168" y="0"/>
                </a:lnTo>
              </a:path>
            </a:pathLst>
          </a:custGeom>
          <a:noFill/>
          <a:ln w="19050">
            <a:solidFill>
              <a:srgbClr val="0000CC"/>
            </a:solidFill>
            <a:prstDash val="lgDash"/>
            <a:round/>
            <a:headEnd/>
            <a:tailEnd/>
          </a:ln>
        </p:spPr>
        <p:txBody>
          <a:bodyPr/>
          <a:lstStyle/>
          <a:p>
            <a:endParaRPr lang="en-US" dirty="0"/>
          </a:p>
        </p:txBody>
      </p:sp>
      <p:sp>
        <p:nvSpPr>
          <p:cNvPr id="34" name="Freeform 1485"/>
          <p:cNvSpPr>
            <a:spLocks/>
          </p:cNvSpPr>
          <p:nvPr/>
        </p:nvSpPr>
        <p:spPr bwMode="auto">
          <a:xfrm>
            <a:off x="7800975" y="4525963"/>
            <a:ext cx="879475" cy="508000"/>
          </a:xfrm>
          <a:custGeom>
            <a:avLst/>
            <a:gdLst>
              <a:gd name="T0" fmla="*/ 0 w 554"/>
              <a:gd name="T1" fmla="*/ 2147483647 h 358"/>
              <a:gd name="T2" fmla="*/ 2147483647 w 554"/>
              <a:gd name="T3" fmla="*/ 0 h 358"/>
              <a:gd name="T4" fmla="*/ 2147483647 w 554"/>
              <a:gd name="T5" fmla="*/ 2147483647 h 358"/>
              <a:gd name="T6" fmla="*/ 2147483647 w 554"/>
              <a:gd name="T7" fmla="*/ 2147483647 h 358"/>
              <a:gd name="T8" fmla="*/ 0 60000 65536"/>
              <a:gd name="T9" fmla="*/ 0 60000 65536"/>
              <a:gd name="T10" fmla="*/ 0 60000 65536"/>
              <a:gd name="T11" fmla="*/ 0 60000 65536"/>
              <a:gd name="T12" fmla="*/ 0 w 554"/>
              <a:gd name="T13" fmla="*/ 0 h 358"/>
              <a:gd name="T14" fmla="*/ 554 w 554"/>
              <a:gd name="T15" fmla="*/ 358 h 358"/>
            </a:gdLst>
            <a:ahLst/>
            <a:cxnLst>
              <a:cxn ang="T8">
                <a:pos x="T0" y="T1"/>
              </a:cxn>
              <a:cxn ang="T9">
                <a:pos x="T2" y="T3"/>
              </a:cxn>
              <a:cxn ang="T10">
                <a:pos x="T4" y="T5"/>
              </a:cxn>
              <a:cxn ang="T11">
                <a:pos x="T6" y="T7"/>
              </a:cxn>
            </a:cxnLst>
            <a:rect l="T12" t="T13" r="T14" b="T15"/>
            <a:pathLst>
              <a:path w="554" h="358">
                <a:moveTo>
                  <a:pt x="0" y="2"/>
                </a:moveTo>
                <a:lnTo>
                  <a:pt x="554" y="0"/>
                </a:lnTo>
                <a:lnTo>
                  <a:pt x="554" y="358"/>
                </a:lnTo>
                <a:lnTo>
                  <a:pt x="344" y="358"/>
                </a:lnTo>
              </a:path>
            </a:pathLst>
          </a:custGeom>
          <a:noFill/>
          <a:ln w="19050">
            <a:solidFill>
              <a:schemeClr val="tx1"/>
            </a:solidFill>
            <a:round/>
            <a:headEnd/>
            <a:tailEnd/>
          </a:ln>
        </p:spPr>
        <p:txBody>
          <a:bodyPr wrap="none" anchor="ctr"/>
          <a:lstStyle/>
          <a:p>
            <a:endParaRPr lang="en-US" dirty="0"/>
          </a:p>
        </p:txBody>
      </p:sp>
      <p:sp>
        <p:nvSpPr>
          <p:cNvPr id="35" name="Line 1557"/>
          <p:cNvSpPr>
            <a:spLocks noChangeShapeType="1"/>
          </p:cNvSpPr>
          <p:nvPr/>
        </p:nvSpPr>
        <p:spPr bwMode="auto">
          <a:xfrm>
            <a:off x="6324600" y="1600200"/>
            <a:ext cx="996950" cy="0"/>
          </a:xfrm>
          <a:prstGeom prst="line">
            <a:avLst/>
          </a:prstGeom>
          <a:noFill/>
          <a:ln w="19050">
            <a:solidFill>
              <a:srgbClr val="FF0000"/>
            </a:solidFill>
            <a:round/>
            <a:headEnd/>
            <a:tailEnd/>
          </a:ln>
        </p:spPr>
        <p:txBody>
          <a:bodyPr wrap="none" anchor="ctr"/>
          <a:lstStyle/>
          <a:p>
            <a:endParaRPr lang="en-US" dirty="0"/>
          </a:p>
        </p:txBody>
      </p:sp>
      <p:sp>
        <p:nvSpPr>
          <p:cNvPr id="36" name="Freeform 1512"/>
          <p:cNvSpPr>
            <a:spLocks/>
          </p:cNvSpPr>
          <p:nvPr/>
        </p:nvSpPr>
        <p:spPr bwMode="auto">
          <a:xfrm>
            <a:off x="3400425" y="2516188"/>
            <a:ext cx="1095375" cy="304800"/>
          </a:xfrm>
          <a:custGeom>
            <a:avLst/>
            <a:gdLst>
              <a:gd name="T0" fmla="*/ 2147483647 w 672"/>
              <a:gd name="T1" fmla="*/ 2147483647 h 192"/>
              <a:gd name="T2" fmla="*/ 2147483647 w 672"/>
              <a:gd name="T3" fmla="*/ 0 h 192"/>
              <a:gd name="T4" fmla="*/ 0 w 672"/>
              <a:gd name="T5" fmla="*/ 0 h 192"/>
              <a:gd name="T6" fmla="*/ 0 60000 65536"/>
              <a:gd name="T7" fmla="*/ 0 60000 65536"/>
              <a:gd name="T8" fmla="*/ 0 60000 65536"/>
              <a:gd name="T9" fmla="*/ 0 w 672"/>
              <a:gd name="T10" fmla="*/ 0 h 192"/>
              <a:gd name="T11" fmla="*/ 672 w 672"/>
              <a:gd name="T12" fmla="*/ 192 h 192"/>
            </a:gdLst>
            <a:ahLst/>
            <a:cxnLst>
              <a:cxn ang="T6">
                <a:pos x="T0" y="T1"/>
              </a:cxn>
              <a:cxn ang="T7">
                <a:pos x="T2" y="T3"/>
              </a:cxn>
              <a:cxn ang="T8">
                <a:pos x="T4" y="T5"/>
              </a:cxn>
            </a:cxnLst>
            <a:rect l="T9" t="T10" r="T11" b="T12"/>
            <a:pathLst>
              <a:path w="672" h="192">
                <a:moveTo>
                  <a:pt x="672" y="192"/>
                </a:moveTo>
                <a:lnTo>
                  <a:pt x="672" y="0"/>
                </a:lnTo>
                <a:lnTo>
                  <a:pt x="0" y="0"/>
                </a:lnTo>
              </a:path>
            </a:pathLst>
          </a:custGeom>
          <a:noFill/>
          <a:ln w="19050">
            <a:solidFill>
              <a:schemeClr val="tx1"/>
            </a:solidFill>
            <a:round/>
            <a:headEnd/>
            <a:tailEnd/>
          </a:ln>
        </p:spPr>
        <p:txBody>
          <a:bodyPr wrap="none" anchor="ctr"/>
          <a:lstStyle/>
          <a:p>
            <a:endParaRPr lang="en-US" dirty="0"/>
          </a:p>
        </p:txBody>
      </p:sp>
      <p:sp>
        <p:nvSpPr>
          <p:cNvPr id="37" name="Line 1510"/>
          <p:cNvSpPr>
            <a:spLocks noChangeShapeType="1"/>
          </p:cNvSpPr>
          <p:nvPr/>
        </p:nvSpPr>
        <p:spPr bwMode="auto">
          <a:xfrm>
            <a:off x="3397250" y="609600"/>
            <a:ext cx="0" cy="3048000"/>
          </a:xfrm>
          <a:prstGeom prst="line">
            <a:avLst/>
          </a:prstGeom>
          <a:noFill/>
          <a:ln w="19050">
            <a:solidFill>
              <a:schemeClr val="tx1"/>
            </a:solidFill>
            <a:round/>
            <a:headEnd/>
            <a:tailEnd/>
          </a:ln>
        </p:spPr>
        <p:txBody>
          <a:bodyPr wrap="none" anchor="ctr"/>
          <a:lstStyle/>
          <a:p>
            <a:endParaRPr lang="en-US" dirty="0"/>
          </a:p>
        </p:txBody>
      </p:sp>
      <p:sp>
        <p:nvSpPr>
          <p:cNvPr id="38" name="Freeform 1506"/>
          <p:cNvSpPr>
            <a:spLocks/>
          </p:cNvSpPr>
          <p:nvPr/>
        </p:nvSpPr>
        <p:spPr bwMode="auto">
          <a:xfrm>
            <a:off x="5778500" y="2406650"/>
            <a:ext cx="735013" cy="534988"/>
          </a:xfrm>
          <a:custGeom>
            <a:avLst/>
            <a:gdLst>
              <a:gd name="T0" fmla="*/ 2147483647 w 192"/>
              <a:gd name="T1" fmla="*/ 2147483647 h 905"/>
              <a:gd name="T2" fmla="*/ 2147483647 w 192"/>
              <a:gd name="T3" fmla="*/ 0 h 905"/>
              <a:gd name="T4" fmla="*/ 0 w 192"/>
              <a:gd name="T5" fmla="*/ 0 h 905"/>
              <a:gd name="T6" fmla="*/ 0 60000 65536"/>
              <a:gd name="T7" fmla="*/ 0 60000 65536"/>
              <a:gd name="T8" fmla="*/ 0 60000 65536"/>
              <a:gd name="T9" fmla="*/ 0 w 192"/>
              <a:gd name="T10" fmla="*/ 0 h 905"/>
              <a:gd name="T11" fmla="*/ 192 w 192"/>
              <a:gd name="T12" fmla="*/ 905 h 905"/>
            </a:gdLst>
            <a:ahLst/>
            <a:cxnLst>
              <a:cxn ang="T6">
                <a:pos x="T0" y="T1"/>
              </a:cxn>
              <a:cxn ang="T7">
                <a:pos x="T2" y="T3"/>
              </a:cxn>
              <a:cxn ang="T8">
                <a:pos x="T4" y="T5"/>
              </a:cxn>
            </a:cxnLst>
            <a:rect l="T9" t="T10" r="T11" b="T12"/>
            <a:pathLst>
              <a:path w="192" h="905">
                <a:moveTo>
                  <a:pt x="192" y="905"/>
                </a:moveTo>
                <a:lnTo>
                  <a:pt x="192" y="0"/>
                </a:lnTo>
                <a:lnTo>
                  <a:pt x="0" y="0"/>
                </a:lnTo>
              </a:path>
            </a:pathLst>
          </a:custGeom>
          <a:noFill/>
          <a:ln w="19050">
            <a:solidFill>
              <a:schemeClr val="tx1"/>
            </a:solidFill>
            <a:round/>
            <a:headEnd/>
            <a:tailEnd/>
          </a:ln>
        </p:spPr>
        <p:txBody>
          <a:bodyPr wrap="none" anchor="ctr"/>
          <a:lstStyle/>
          <a:p>
            <a:endParaRPr lang="en-US" dirty="0"/>
          </a:p>
        </p:txBody>
      </p:sp>
      <p:sp>
        <p:nvSpPr>
          <p:cNvPr id="39" name="Freeform 1395"/>
          <p:cNvSpPr>
            <a:spLocks/>
          </p:cNvSpPr>
          <p:nvPr/>
        </p:nvSpPr>
        <p:spPr bwMode="auto">
          <a:xfrm>
            <a:off x="2214563" y="25400"/>
            <a:ext cx="6859587" cy="5346700"/>
          </a:xfrm>
          <a:custGeom>
            <a:avLst/>
            <a:gdLst>
              <a:gd name="T0" fmla="*/ 0 w 4321"/>
              <a:gd name="T1" fmla="*/ 2147483647 h 3368"/>
              <a:gd name="T2" fmla="*/ 2147483647 w 4321"/>
              <a:gd name="T3" fmla="*/ 2147483647 h 3368"/>
              <a:gd name="T4" fmla="*/ 2147483647 w 4321"/>
              <a:gd name="T5" fmla="*/ 2147483647 h 3368"/>
              <a:gd name="T6" fmla="*/ 2147483647 w 4321"/>
              <a:gd name="T7" fmla="*/ 2147483647 h 3368"/>
              <a:gd name="T8" fmla="*/ 2147483647 w 4321"/>
              <a:gd name="T9" fmla="*/ 2147483647 h 3368"/>
              <a:gd name="T10" fmla="*/ 2147483647 w 4321"/>
              <a:gd name="T11" fmla="*/ 2147483647 h 3368"/>
              <a:gd name="T12" fmla="*/ 2147483647 w 4321"/>
              <a:gd name="T13" fmla="*/ 2147483647 h 3368"/>
              <a:gd name="T14" fmla="*/ 2147483647 w 4321"/>
              <a:gd name="T15" fmla="*/ 2147483647 h 3368"/>
              <a:gd name="T16" fmla="*/ 2147483647 w 4321"/>
              <a:gd name="T17" fmla="*/ 2147483647 h 3368"/>
              <a:gd name="T18" fmla="*/ 2147483647 w 4321"/>
              <a:gd name="T19" fmla="*/ 2147483647 h 3368"/>
              <a:gd name="T20" fmla="*/ 2147483647 w 4321"/>
              <a:gd name="T21" fmla="*/ 2147483647 h 3368"/>
              <a:gd name="T22" fmla="*/ 2147483647 w 4321"/>
              <a:gd name="T23" fmla="*/ 2147483647 h 3368"/>
              <a:gd name="T24" fmla="*/ 2147483647 w 4321"/>
              <a:gd name="T25" fmla="*/ 0 h 3368"/>
              <a:gd name="T26" fmla="*/ 2147483647 w 4321"/>
              <a:gd name="T27" fmla="*/ 0 h 3368"/>
              <a:gd name="T28" fmla="*/ 2147483647 w 4321"/>
              <a:gd name="T29" fmla="*/ 2147483647 h 3368"/>
              <a:gd name="T30" fmla="*/ 0 w 4321"/>
              <a:gd name="T31" fmla="*/ 2147483647 h 336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321"/>
              <a:gd name="T49" fmla="*/ 0 h 3368"/>
              <a:gd name="T50" fmla="*/ 4321 w 4321"/>
              <a:gd name="T51" fmla="*/ 3368 h 336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321" h="3368">
                <a:moveTo>
                  <a:pt x="0" y="537"/>
                </a:moveTo>
                <a:lnTo>
                  <a:pt x="3" y="2446"/>
                </a:lnTo>
                <a:lnTo>
                  <a:pt x="440" y="2754"/>
                </a:lnTo>
                <a:lnTo>
                  <a:pt x="438" y="3033"/>
                </a:lnTo>
                <a:lnTo>
                  <a:pt x="1009" y="3368"/>
                </a:lnTo>
                <a:lnTo>
                  <a:pt x="4177" y="3368"/>
                </a:lnTo>
                <a:lnTo>
                  <a:pt x="4179" y="2712"/>
                </a:lnTo>
                <a:lnTo>
                  <a:pt x="3681" y="2713"/>
                </a:lnTo>
                <a:lnTo>
                  <a:pt x="3681" y="2176"/>
                </a:lnTo>
                <a:lnTo>
                  <a:pt x="4321" y="2176"/>
                </a:lnTo>
                <a:lnTo>
                  <a:pt x="4317" y="660"/>
                </a:lnTo>
                <a:lnTo>
                  <a:pt x="4013" y="660"/>
                </a:lnTo>
                <a:lnTo>
                  <a:pt x="4013" y="0"/>
                </a:lnTo>
                <a:lnTo>
                  <a:pt x="1737" y="0"/>
                </a:lnTo>
                <a:lnTo>
                  <a:pt x="1737" y="537"/>
                </a:lnTo>
                <a:lnTo>
                  <a:pt x="0" y="537"/>
                </a:lnTo>
                <a:close/>
              </a:path>
            </a:pathLst>
          </a:custGeom>
          <a:noFill/>
          <a:ln w="9525">
            <a:solidFill>
              <a:schemeClr val="tx1"/>
            </a:solidFill>
            <a:prstDash val="dash"/>
            <a:round/>
            <a:headEnd/>
            <a:tailEnd/>
          </a:ln>
        </p:spPr>
        <p:txBody>
          <a:bodyPr wrap="none" anchor="ctr"/>
          <a:lstStyle/>
          <a:p>
            <a:endParaRPr lang="en-US" dirty="0"/>
          </a:p>
        </p:txBody>
      </p:sp>
      <p:grpSp>
        <p:nvGrpSpPr>
          <p:cNvPr id="2" name="Group 1487"/>
          <p:cNvGrpSpPr>
            <a:grpSpLocks/>
          </p:cNvGrpSpPr>
          <p:nvPr/>
        </p:nvGrpSpPr>
        <p:grpSpPr bwMode="auto">
          <a:xfrm>
            <a:off x="7956550" y="5143500"/>
            <a:ext cx="182563" cy="187325"/>
            <a:chOff x="3762" y="3104"/>
            <a:chExt cx="115" cy="118"/>
          </a:xfrm>
        </p:grpSpPr>
        <p:grpSp>
          <p:nvGrpSpPr>
            <p:cNvPr id="3" name="Group 1488"/>
            <p:cNvGrpSpPr>
              <a:grpSpLocks/>
            </p:cNvGrpSpPr>
            <p:nvPr/>
          </p:nvGrpSpPr>
          <p:grpSpPr bwMode="auto">
            <a:xfrm>
              <a:off x="3762" y="3183"/>
              <a:ext cx="103" cy="39"/>
              <a:chOff x="3762" y="3165"/>
              <a:chExt cx="103" cy="39"/>
            </a:xfrm>
          </p:grpSpPr>
          <p:sp>
            <p:nvSpPr>
              <p:cNvPr id="43" name="Line 1489"/>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44" name="Line 1490"/>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45" name="Line 1491"/>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42" name="Freeform 1492"/>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sp>
        <p:nvSpPr>
          <p:cNvPr id="46" name="Freeform 7"/>
          <p:cNvSpPr>
            <a:spLocks/>
          </p:cNvSpPr>
          <p:nvPr/>
        </p:nvSpPr>
        <p:spPr bwMode="auto">
          <a:xfrm>
            <a:off x="6683375" y="1600200"/>
            <a:ext cx="639763" cy="4527550"/>
          </a:xfrm>
          <a:custGeom>
            <a:avLst/>
            <a:gdLst>
              <a:gd name="T0" fmla="*/ 2147483647 w 457"/>
              <a:gd name="T1" fmla="*/ 2147483647 h 2913"/>
              <a:gd name="T2" fmla="*/ 0 w 457"/>
              <a:gd name="T3" fmla="*/ 2147483647 h 2913"/>
              <a:gd name="T4" fmla="*/ 2147483647 w 457"/>
              <a:gd name="T5" fmla="*/ 2147483647 h 2913"/>
              <a:gd name="T6" fmla="*/ 2147483647 w 457"/>
              <a:gd name="T7" fmla="*/ 0 h 2913"/>
              <a:gd name="T8" fmla="*/ 0 60000 65536"/>
              <a:gd name="T9" fmla="*/ 0 60000 65536"/>
              <a:gd name="T10" fmla="*/ 0 60000 65536"/>
              <a:gd name="T11" fmla="*/ 0 60000 65536"/>
              <a:gd name="T12" fmla="*/ 0 w 457"/>
              <a:gd name="T13" fmla="*/ 0 h 2913"/>
              <a:gd name="T14" fmla="*/ 457 w 457"/>
              <a:gd name="T15" fmla="*/ 2913 h 2913"/>
            </a:gdLst>
            <a:ahLst/>
            <a:cxnLst>
              <a:cxn ang="T8">
                <a:pos x="T0" y="T1"/>
              </a:cxn>
              <a:cxn ang="T9">
                <a:pos x="T2" y="T3"/>
              </a:cxn>
              <a:cxn ang="T10">
                <a:pos x="T4" y="T5"/>
              </a:cxn>
              <a:cxn ang="T11">
                <a:pos x="T6" y="T7"/>
              </a:cxn>
            </a:cxnLst>
            <a:rect l="T12" t="T13" r="T14" b="T15"/>
            <a:pathLst>
              <a:path w="457" h="2913">
                <a:moveTo>
                  <a:pt x="2" y="2668"/>
                </a:moveTo>
                <a:lnTo>
                  <a:pt x="0" y="2913"/>
                </a:lnTo>
                <a:lnTo>
                  <a:pt x="457" y="2911"/>
                </a:lnTo>
                <a:lnTo>
                  <a:pt x="456" y="0"/>
                </a:lnTo>
              </a:path>
            </a:pathLst>
          </a:custGeom>
          <a:noFill/>
          <a:ln w="19050">
            <a:solidFill>
              <a:srgbClr val="009900"/>
            </a:solidFill>
            <a:round/>
            <a:headEnd/>
            <a:tailEnd/>
          </a:ln>
        </p:spPr>
        <p:txBody>
          <a:bodyPr wrap="none" anchor="ctr"/>
          <a:lstStyle/>
          <a:p>
            <a:endParaRPr lang="en-US" dirty="0"/>
          </a:p>
        </p:txBody>
      </p:sp>
      <p:sp>
        <p:nvSpPr>
          <p:cNvPr id="47" name="Line 1344"/>
          <p:cNvSpPr>
            <a:spLocks noChangeShapeType="1"/>
          </p:cNvSpPr>
          <p:nvPr/>
        </p:nvSpPr>
        <p:spPr bwMode="auto">
          <a:xfrm>
            <a:off x="3475038" y="4511675"/>
            <a:ext cx="258762" cy="0"/>
          </a:xfrm>
          <a:prstGeom prst="line">
            <a:avLst/>
          </a:prstGeom>
          <a:noFill/>
          <a:ln w="19050">
            <a:solidFill>
              <a:srgbClr val="0000CC"/>
            </a:solidFill>
            <a:round/>
            <a:headEnd/>
            <a:tailEnd/>
          </a:ln>
        </p:spPr>
        <p:txBody>
          <a:bodyPr wrap="none" anchor="ctr"/>
          <a:lstStyle/>
          <a:p>
            <a:endParaRPr lang="en-US" dirty="0"/>
          </a:p>
        </p:txBody>
      </p:sp>
      <p:sp>
        <p:nvSpPr>
          <p:cNvPr id="48" name="Freeform 1341"/>
          <p:cNvSpPr>
            <a:spLocks/>
          </p:cNvSpPr>
          <p:nvPr/>
        </p:nvSpPr>
        <p:spPr bwMode="auto">
          <a:xfrm>
            <a:off x="5673725" y="4130675"/>
            <a:ext cx="153988" cy="717550"/>
          </a:xfrm>
          <a:custGeom>
            <a:avLst/>
            <a:gdLst>
              <a:gd name="T0" fmla="*/ 2147483647 w 87"/>
              <a:gd name="T1" fmla="*/ 0 h 452"/>
              <a:gd name="T2" fmla="*/ 2147483647 w 87"/>
              <a:gd name="T3" fmla="*/ 2147483647 h 452"/>
              <a:gd name="T4" fmla="*/ 0 w 87"/>
              <a:gd name="T5" fmla="*/ 2147483647 h 452"/>
              <a:gd name="T6" fmla="*/ 0 60000 65536"/>
              <a:gd name="T7" fmla="*/ 0 60000 65536"/>
              <a:gd name="T8" fmla="*/ 0 60000 65536"/>
              <a:gd name="T9" fmla="*/ 0 w 87"/>
              <a:gd name="T10" fmla="*/ 0 h 452"/>
              <a:gd name="T11" fmla="*/ 87 w 87"/>
              <a:gd name="T12" fmla="*/ 452 h 452"/>
            </a:gdLst>
            <a:ahLst/>
            <a:cxnLst>
              <a:cxn ang="T6">
                <a:pos x="T0" y="T1"/>
              </a:cxn>
              <a:cxn ang="T7">
                <a:pos x="T2" y="T3"/>
              </a:cxn>
              <a:cxn ang="T8">
                <a:pos x="T4" y="T5"/>
              </a:cxn>
            </a:cxnLst>
            <a:rect l="T9" t="T10" r="T11" b="T12"/>
            <a:pathLst>
              <a:path w="87" h="452">
                <a:moveTo>
                  <a:pt x="87" y="0"/>
                </a:moveTo>
                <a:lnTo>
                  <a:pt x="87" y="452"/>
                </a:lnTo>
                <a:lnTo>
                  <a:pt x="0" y="452"/>
                </a:lnTo>
              </a:path>
            </a:pathLst>
          </a:custGeom>
          <a:noFill/>
          <a:ln w="19050">
            <a:solidFill>
              <a:srgbClr val="0000CC"/>
            </a:solidFill>
            <a:round/>
            <a:headEnd/>
            <a:tailEnd/>
          </a:ln>
        </p:spPr>
        <p:txBody>
          <a:bodyPr wrap="none" anchor="ctr"/>
          <a:lstStyle/>
          <a:p>
            <a:endParaRPr lang="en-US" dirty="0"/>
          </a:p>
        </p:txBody>
      </p:sp>
      <p:sp>
        <p:nvSpPr>
          <p:cNvPr id="49" name="Line 1209"/>
          <p:cNvSpPr>
            <a:spLocks noChangeShapeType="1"/>
          </p:cNvSpPr>
          <p:nvPr/>
        </p:nvSpPr>
        <p:spPr bwMode="auto">
          <a:xfrm>
            <a:off x="4302125" y="4738688"/>
            <a:ext cx="387350" cy="0"/>
          </a:xfrm>
          <a:prstGeom prst="line">
            <a:avLst/>
          </a:prstGeom>
          <a:noFill/>
          <a:ln w="19050">
            <a:solidFill>
              <a:srgbClr val="FF0000"/>
            </a:solidFill>
            <a:round/>
            <a:headEnd/>
            <a:tailEnd/>
          </a:ln>
        </p:spPr>
        <p:txBody>
          <a:bodyPr wrap="none" anchor="ctr"/>
          <a:lstStyle/>
          <a:p>
            <a:endParaRPr lang="en-US" dirty="0"/>
          </a:p>
        </p:txBody>
      </p:sp>
      <p:sp>
        <p:nvSpPr>
          <p:cNvPr id="50" name="Line 728"/>
          <p:cNvSpPr>
            <a:spLocks noChangeShapeType="1"/>
          </p:cNvSpPr>
          <p:nvPr/>
        </p:nvSpPr>
        <p:spPr bwMode="auto">
          <a:xfrm flipV="1">
            <a:off x="6999288" y="4329113"/>
            <a:ext cx="327025" cy="0"/>
          </a:xfrm>
          <a:prstGeom prst="line">
            <a:avLst/>
          </a:prstGeom>
          <a:noFill/>
          <a:ln w="19050">
            <a:solidFill>
              <a:srgbClr val="009900"/>
            </a:solidFill>
            <a:round/>
            <a:headEnd/>
            <a:tailEnd/>
          </a:ln>
        </p:spPr>
        <p:txBody>
          <a:bodyPr/>
          <a:lstStyle/>
          <a:p>
            <a:endParaRPr lang="en-US" dirty="0"/>
          </a:p>
        </p:txBody>
      </p:sp>
      <p:sp>
        <p:nvSpPr>
          <p:cNvPr id="51" name="Line 1008"/>
          <p:cNvSpPr>
            <a:spLocks noChangeShapeType="1"/>
          </p:cNvSpPr>
          <p:nvPr/>
        </p:nvSpPr>
        <p:spPr bwMode="auto">
          <a:xfrm flipV="1">
            <a:off x="7005638" y="4216400"/>
            <a:ext cx="320675" cy="3175"/>
          </a:xfrm>
          <a:prstGeom prst="line">
            <a:avLst/>
          </a:prstGeom>
          <a:noFill/>
          <a:ln w="19050">
            <a:solidFill>
              <a:srgbClr val="009900"/>
            </a:solidFill>
            <a:round/>
            <a:headEnd/>
            <a:tailEnd/>
          </a:ln>
        </p:spPr>
        <p:txBody>
          <a:bodyPr/>
          <a:lstStyle/>
          <a:p>
            <a:endParaRPr lang="en-US" dirty="0"/>
          </a:p>
        </p:txBody>
      </p:sp>
      <p:sp>
        <p:nvSpPr>
          <p:cNvPr id="52" name="Line 973"/>
          <p:cNvSpPr>
            <a:spLocks noChangeShapeType="1"/>
          </p:cNvSpPr>
          <p:nvPr/>
        </p:nvSpPr>
        <p:spPr bwMode="auto">
          <a:xfrm>
            <a:off x="3065463" y="3908425"/>
            <a:ext cx="673100" cy="1588"/>
          </a:xfrm>
          <a:prstGeom prst="line">
            <a:avLst/>
          </a:prstGeom>
          <a:noFill/>
          <a:ln w="19050">
            <a:solidFill>
              <a:srgbClr val="FF0000"/>
            </a:solidFill>
            <a:round/>
            <a:headEnd/>
            <a:tailEnd/>
          </a:ln>
        </p:spPr>
        <p:txBody>
          <a:bodyPr wrap="none" anchor="ctr"/>
          <a:lstStyle/>
          <a:p>
            <a:endParaRPr lang="en-US" dirty="0"/>
          </a:p>
        </p:txBody>
      </p:sp>
      <p:sp>
        <p:nvSpPr>
          <p:cNvPr id="53" name="Freeform 916"/>
          <p:cNvSpPr>
            <a:spLocks/>
          </p:cNvSpPr>
          <p:nvPr/>
        </p:nvSpPr>
        <p:spPr bwMode="auto">
          <a:xfrm>
            <a:off x="7569200" y="723900"/>
            <a:ext cx="647700" cy="1231900"/>
          </a:xfrm>
          <a:custGeom>
            <a:avLst/>
            <a:gdLst>
              <a:gd name="T0" fmla="*/ 0 w 408"/>
              <a:gd name="T1" fmla="*/ 0 h 761"/>
              <a:gd name="T2" fmla="*/ 2147483647 w 408"/>
              <a:gd name="T3" fmla="*/ 2147483647 h 761"/>
              <a:gd name="T4" fmla="*/ 2147483647 w 408"/>
              <a:gd name="T5" fmla="*/ 2147483647 h 761"/>
              <a:gd name="T6" fmla="*/ 2147483647 w 408"/>
              <a:gd name="T7" fmla="*/ 2147483647 h 761"/>
              <a:gd name="T8" fmla="*/ 0 60000 65536"/>
              <a:gd name="T9" fmla="*/ 0 60000 65536"/>
              <a:gd name="T10" fmla="*/ 0 60000 65536"/>
              <a:gd name="T11" fmla="*/ 0 60000 65536"/>
              <a:gd name="T12" fmla="*/ 0 w 408"/>
              <a:gd name="T13" fmla="*/ 0 h 761"/>
              <a:gd name="T14" fmla="*/ 408 w 408"/>
              <a:gd name="T15" fmla="*/ 761 h 761"/>
            </a:gdLst>
            <a:ahLst/>
            <a:cxnLst>
              <a:cxn ang="T8">
                <a:pos x="T0" y="T1"/>
              </a:cxn>
              <a:cxn ang="T9">
                <a:pos x="T2" y="T3"/>
              </a:cxn>
              <a:cxn ang="T10">
                <a:pos x="T4" y="T5"/>
              </a:cxn>
              <a:cxn ang="T11">
                <a:pos x="T6" y="T7"/>
              </a:cxn>
            </a:cxnLst>
            <a:rect l="T12" t="T13" r="T14" b="T15"/>
            <a:pathLst>
              <a:path w="408" h="761">
                <a:moveTo>
                  <a:pt x="0" y="0"/>
                </a:moveTo>
                <a:lnTo>
                  <a:pt x="176" y="1"/>
                </a:lnTo>
                <a:lnTo>
                  <a:pt x="172" y="761"/>
                </a:lnTo>
                <a:lnTo>
                  <a:pt x="408" y="760"/>
                </a:lnTo>
              </a:path>
            </a:pathLst>
          </a:custGeom>
          <a:noFill/>
          <a:ln w="19050">
            <a:solidFill>
              <a:srgbClr val="FF0000"/>
            </a:solidFill>
            <a:round/>
            <a:headEnd/>
            <a:tailEnd/>
          </a:ln>
        </p:spPr>
        <p:txBody>
          <a:bodyPr wrap="none" anchor="ctr"/>
          <a:lstStyle/>
          <a:p>
            <a:endParaRPr lang="en-US" dirty="0"/>
          </a:p>
        </p:txBody>
      </p:sp>
      <p:sp>
        <p:nvSpPr>
          <p:cNvPr id="54" name="Text Box 394"/>
          <p:cNvSpPr txBox="1">
            <a:spLocks noChangeArrowheads="1"/>
          </p:cNvSpPr>
          <p:nvPr/>
        </p:nvSpPr>
        <p:spPr bwMode="auto">
          <a:xfrm>
            <a:off x="1843088" y="4068763"/>
            <a:ext cx="631825" cy="149225"/>
          </a:xfrm>
          <a:prstGeom prst="rect">
            <a:avLst/>
          </a:prstGeom>
          <a:noFill/>
          <a:ln w="9525">
            <a:noFill/>
            <a:miter lim="800000"/>
            <a:headEnd/>
            <a:tailEnd/>
          </a:ln>
        </p:spPr>
        <p:txBody>
          <a:bodyPr wrap="none" lIns="0" rIns="0" anchor="ctr"/>
          <a:lstStyle/>
          <a:p>
            <a:pPr algn="ctr"/>
            <a:r>
              <a:rPr lang="en-US" sz="800" dirty="0">
                <a:latin typeface="Arial" charset="0"/>
              </a:rPr>
              <a:t>12V RUN</a:t>
            </a:r>
            <a:endParaRPr lang="en-US" sz="900" dirty="0">
              <a:latin typeface="Arial" charset="0"/>
            </a:endParaRPr>
          </a:p>
        </p:txBody>
      </p:sp>
      <p:grpSp>
        <p:nvGrpSpPr>
          <p:cNvPr id="4" name="Group 906"/>
          <p:cNvGrpSpPr>
            <a:grpSpLocks/>
          </p:cNvGrpSpPr>
          <p:nvPr/>
        </p:nvGrpSpPr>
        <p:grpSpPr bwMode="auto">
          <a:xfrm>
            <a:off x="741363" y="3589338"/>
            <a:ext cx="1076325" cy="334962"/>
            <a:chOff x="643" y="2276"/>
            <a:chExt cx="678" cy="211"/>
          </a:xfrm>
        </p:grpSpPr>
        <p:sp>
          <p:nvSpPr>
            <p:cNvPr id="56" name="Freeform 620"/>
            <p:cNvSpPr>
              <a:spLocks/>
            </p:cNvSpPr>
            <p:nvPr/>
          </p:nvSpPr>
          <p:spPr bwMode="auto">
            <a:xfrm>
              <a:off x="709" y="2323"/>
              <a:ext cx="612" cy="108"/>
            </a:xfrm>
            <a:custGeom>
              <a:avLst/>
              <a:gdLst>
                <a:gd name="T0" fmla="*/ 620 w 610"/>
                <a:gd name="T1" fmla="*/ 108 h 108"/>
                <a:gd name="T2" fmla="*/ 0 w 610"/>
                <a:gd name="T3" fmla="*/ 108 h 108"/>
                <a:gd name="T4" fmla="*/ 0 w 610"/>
                <a:gd name="T5" fmla="*/ 0 h 108"/>
                <a:gd name="T6" fmla="*/ 0 60000 65536"/>
                <a:gd name="T7" fmla="*/ 0 60000 65536"/>
                <a:gd name="T8" fmla="*/ 0 60000 65536"/>
                <a:gd name="T9" fmla="*/ 0 w 610"/>
                <a:gd name="T10" fmla="*/ 0 h 108"/>
                <a:gd name="T11" fmla="*/ 610 w 610"/>
                <a:gd name="T12" fmla="*/ 108 h 108"/>
              </a:gdLst>
              <a:ahLst/>
              <a:cxnLst>
                <a:cxn ang="T6">
                  <a:pos x="T0" y="T1"/>
                </a:cxn>
                <a:cxn ang="T7">
                  <a:pos x="T2" y="T3"/>
                </a:cxn>
                <a:cxn ang="T8">
                  <a:pos x="T4" y="T5"/>
                </a:cxn>
              </a:cxnLst>
              <a:rect l="T9" t="T10" r="T11" b="T12"/>
              <a:pathLst>
                <a:path w="610" h="108">
                  <a:moveTo>
                    <a:pt x="610" y="108"/>
                  </a:moveTo>
                  <a:lnTo>
                    <a:pt x="0" y="108"/>
                  </a:lnTo>
                  <a:lnTo>
                    <a:pt x="0" y="0"/>
                  </a:lnTo>
                </a:path>
              </a:pathLst>
            </a:custGeom>
            <a:noFill/>
            <a:ln w="19050">
              <a:solidFill>
                <a:schemeClr val="tx1"/>
              </a:solidFill>
              <a:round/>
              <a:headEnd/>
              <a:tailEnd/>
            </a:ln>
          </p:spPr>
          <p:txBody>
            <a:bodyPr/>
            <a:lstStyle/>
            <a:p>
              <a:endParaRPr lang="en-US" dirty="0"/>
            </a:p>
          </p:txBody>
        </p:sp>
        <p:sp>
          <p:nvSpPr>
            <p:cNvPr id="57" name="Freeform 621"/>
            <p:cNvSpPr>
              <a:spLocks/>
            </p:cNvSpPr>
            <p:nvPr/>
          </p:nvSpPr>
          <p:spPr bwMode="auto">
            <a:xfrm>
              <a:off x="643" y="2276"/>
              <a:ext cx="604" cy="211"/>
            </a:xfrm>
            <a:custGeom>
              <a:avLst/>
              <a:gdLst>
                <a:gd name="T0" fmla="*/ 604 w 604"/>
                <a:gd name="T1" fmla="*/ 211 h 211"/>
                <a:gd name="T2" fmla="*/ 0 w 604"/>
                <a:gd name="T3" fmla="*/ 211 h 211"/>
                <a:gd name="T4" fmla="*/ 1 w 604"/>
                <a:gd name="T5" fmla="*/ 0 h 211"/>
                <a:gd name="T6" fmla="*/ 0 60000 65536"/>
                <a:gd name="T7" fmla="*/ 0 60000 65536"/>
                <a:gd name="T8" fmla="*/ 0 60000 65536"/>
                <a:gd name="T9" fmla="*/ 0 w 604"/>
                <a:gd name="T10" fmla="*/ 0 h 211"/>
                <a:gd name="T11" fmla="*/ 604 w 604"/>
                <a:gd name="T12" fmla="*/ 211 h 211"/>
              </a:gdLst>
              <a:ahLst/>
              <a:cxnLst>
                <a:cxn ang="T6">
                  <a:pos x="T0" y="T1"/>
                </a:cxn>
                <a:cxn ang="T7">
                  <a:pos x="T2" y="T3"/>
                </a:cxn>
                <a:cxn ang="T8">
                  <a:pos x="T4" y="T5"/>
                </a:cxn>
              </a:cxnLst>
              <a:rect l="T9" t="T10" r="T11" b="T12"/>
              <a:pathLst>
                <a:path w="604" h="211">
                  <a:moveTo>
                    <a:pt x="604" y="211"/>
                  </a:moveTo>
                  <a:lnTo>
                    <a:pt x="0" y="211"/>
                  </a:lnTo>
                  <a:lnTo>
                    <a:pt x="1" y="0"/>
                  </a:lnTo>
                </a:path>
              </a:pathLst>
            </a:custGeom>
            <a:noFill/>
            <a:ln w="19050">
              <a:solidFill>
                <a:schemeClr val="tx1"/>
              </a:solidFill>
              <a:round/>
              <a:headEnd/>
              <a:tailEnd/>
            </a:ln>
          </p:spPr>
          <p:txBody>
            <a:bodyPr/>
            <a:lstStyle/>
            <a:p>
              <a:endParaRPr lang="en-US" dirty="0"/>
            </a:p>
          </p:txBody>
        </p:sp>
      </p:grpSp>
      <p:grpSp>
        <p:nvGrpSpPr>
          <p:cNvPr id="739" name="Group 615"/>
          <p:cNvGrpSpPr>
            <a:grpSpLocks/>
          </p:cNvGrpSpPr>
          <p:nvPr/>
        </p:nvGrpSpPr>
        <p:grpSpPr bwMode="auto">
          <a:xfrm>
            <a:off x="738188" y="1585913"/>
            <a:ext cx="1079500" cy="333375"/>
            <a:chOff x="530" y="1066"/>
            <a:chExt cx="680" cy="210"/>
          </a:xfrm>
        </p:grpSpPr>
        <p:sp>
          <p:nvSpPr>
            <p:cNvPr id="59" name="Freeform 574"/>
            <p:cNvSpPr>
              <a:spLocks/>
            </p:cNvSpPr>
            <p:nvPr/>
          </p:nvSpPr>
          <p:spPr bwMode="auto">
            <a:xfrm>
              <a:off x="598" y="1112"/>
              <a:ext cx="612" cy="108"/>
            </a:xfrm>
            <a:custGeom>
              <a:avLst/>
              <a:gdLst>
                <a:gd name="T0" fmla="*/ 620 w 610"/>
                <a:gd name="T1" fmla="*/ 108 h 108"/>
                <a:gd name="T2" fmla="*/ 0 w 610"/>
                <a:gd name="T3" fmla="*/ 108 h 108"/>
                <a:gd name="T4" fmla="*/ 0 w 610"/>
                <a:gd name="T5" fmla="*/ 0 h 108"/>
                <a:gd name="T6" fmla="*/ 0 60000 65536"/>
                <a:gd name="T7" fmla="*/ 0 60000 65536"/>
                <a:gd name="T8" fmla="*/ 0 60000 65536"/>
                <a:gd name="T9" fmla="*/ 0 w 610"/>
                <a:gd name="T10" fmla="*/ 0 h 108"/>
                <a:gd name="T11" fmla="*/ 610 w 610"/>
                <a:gd name="T12" fmla="*/ 108 h 108"/>
              </a:gdLst>
              <a:ahLst/>
              <a:cxnLst>
                <a:cxn ang="T6">
                  <a:pos x="T0" y="T1"/>
                </a:cxn>
                <a:cxn ang="T7">
                  <a:pos x="T2" y="T3"/>
                </a:cxn>
                <a:cxn ang="T8">
                  <a:pos x="T4" y="T5"/>
                </a:cxn>
              </a:cxnLst>
              <a:rect l="T9" t="T10" r="T11" b="T12"/>
              <a:pathLst>
                <a:path w="610" h="108">
                  <a:moveTo>
                    <a:pt x="610" y="108"/>
                  </a:moveTo>
                  <a:lnTo>
                    <a:pt x="0" y="108"/>
                  </a:lnTo>
                  <a:lnTo>
                    <a:pt x="0" y="0"/>
                  </a:lnTo>
                </a:path>
              </a:pathLst>
            </a:custGeom>
            <a:noFill/>
            <a:ln w="19050">
              <a:solidFill>
                <a:schemeClr val="tx1"/>
              </a:solidFill>
              <a:round/>
              <a:headEnd/>
              <a:tailEnd/>
            </a:ln>
          </p:spPr>
          <p:txBody>
            <a:bodyPr/>
            <a:lstStyle/>
            <a:p>
              <a:endParaRPr lang="en-US" dirty="0"/>
            </a:p>
          </p:txBody>
        </p:sp>
        <p:sp>
          <p:nvSpPr>
            <p:cNvPr id="60" name="Freeform 575"/>
            <p:cNvSpPr>
              <a:spLocks/>
            </p:cNvSpPr>
            <p:nvPr/>
          </p:nvSpPr>
          <p:spPr bwMode="auto">
            <a:xfrm>
              <a:off x="530" y="1066"/>
              <a:ext cx="606" cy="210"/>
            </a:xfrm>
            <a:custGeom>
              <a:avLst/>
              <a:gdLst>
                <a:gd name="T0" fmla="*/ 606 w 606"/>
                <a:gd name="T1" fmla="*/ 210 h 210"/>
                <a:gd name="T2" fmla="*/ 2 w 606"/>
                <a:gd name="T3" fmla="*/ 210 h 210"/>
                <a:gd name="T4" fmla="*/ 0 w 606"/>
                <a:gd name="T5" fmla="*/ 0 h 210"/>
                <a:gd name="T6" fmla="*/ 0 60000 65536"/>
                <a:gd name="T7" fmla="*/ 0 60000 65536"/>
                <a:gd name="T8" fmla="*/ 0 60000 65536"/>
                <a:gd name="T9" fmla="*/ 0 w 606"/>
                <a:gd name="T10" fmla="*/ 0 h 210"/>
                <a:gd name="T11" fmla="*/ 606 w 606"/>
                <a:gd name="T12" fmla="*/ 210 h 210"/>
              </a:gdLst>
              <a:ahLst/>
              <a:cxnLst>
                <a:cxn ang="T6">
                  <a:pos x="T0" y="T1"/>
                </a:cxn>
                <a:cxn ang="T7">
                  <a:pos x="T2" y="T3"/>
                </a:cxn>
                <a:cxn ang="T8">
                  <a:pos x="T4" y="T5"/>
                </a:cxn>
              </a:cxnLst>
              <a:rect l="T9" t="T10" r="T11" b="T12"/>
              <a:pathLst>
                <a:path w="606" h="210">
                  <a:moveTo>
                    <a:pt x="606" y="210"/>
                  </a:moveTo>
                  <a:lnTo>
                    <a:pt x="2" y="210"/>
                  </a:lnTo>
                  <a:lnTo>
                    <a:pt x="0" y="0"/>
                  </a:lnTo>
                </a:path>
              </a:pathLst>
            </a:custGeom>
            <a:noFill/>
            <a:ln w="19050">
              <a:solidFill>
                <a:schemeClr val="tx1"/>
              </a:solidFill>
              <a:round/>
              <a:headEnd/>
              <a:tailEnd/>
            </a:ln>
          </p:spPr>
          <p:txBody>
            <a:bodyPr/>
            <a:lstStyle/>
            <a:p>
              <a:endParaRPr lang="en-US" dirty="0"/>
            </a:p>
          </p:txBody>
        </p:sp>
      </p:grpSp>
      <p:sp>
        <p:nvSpPr>
          <p:cNvPr id="61" name="Freeform 2"/>
          <p:cNvSpPr>
            <a:spLocks/>
          </p:cNvSpPr>
          <p:nvPr/>
        </p:nvSpPr>
        <p:spPr bwMode="auto">
          <a:xfrm>
            <a:off x="1295400" y="1695450"/>
            <a:ext cx="239713" cy="398463"/>
          </a:xfrm>
          <a:custGeom>
            <a:avLst/>
            <a:gdLst>
              <a:gd name="T0" fmla="*/ 2147483647 w 248"/>
              <a:gd name="T1" fmla="*/ 0 h 1204"/>
              <a:gd name="T2" fmla="*/ 2147483647 w 248"/>
              <a:gd name="T3" fmla="*/ 0 h 1204"/>
              <a:gd name="T4" fmla="*/ 2147483647 w 248"/>
              <a:gd name="T5" fmla="*/ 2147483647 h 1204"/>
              <a:gd name="T6" fmla="*/ 0 w 248"/>
              <a:gd name="T7" fmla="*/ 2147483647 h 1204"/>
              <a:gd name="T8" fmla="*/ 0 60000 65536"/>
              <a:gd name="T9" fmla="*/ 0 60000 65536"/>
              <a:gd name="T10" fmla="*/ 0 60000 65536"/>
              <a:gd name="T11" fmla="*/ 0 60000 65536"/>
              <a:gd name="T12" fmla="*/ 0 w 248"/>
              <a:gd name="T13" fmla="*/ 0 h 1204"/>
              <a:gd name="T14" fmla="*/ 248 w 248"/>
              <a:gd name="T15" fmla="*/ 1204 h 1204"/>
            </a:gdLst>
            <a:ahLst/>
            <a:cxnLst>
              <a:cxn ang="T8">
                <a:pos x="T0" y="T1"/>
              </a:cxn>
              <a:cxn ang="T9">
                <a:pos x="T2" y="T3"/>
              </a:cxn>
              <a:cxn ang="T10">
                <a:pos x="T4" y="T5"/>
              </a:cxn>
              <a:cxn ang="T11">
                <a:pos x="T6" y="T7"/>
              </a:cxn>
            </a:cxnLst>
            <a:rect l="T12" t="T13" r="T14" b="T15"/>
            <a:pathLst>
              <a:path w="248" h="1204">
                <a:moveTo>
                  <a:pt x="8" y="0"/>
                </a:moveTo>
                <a:lnTo>
                  <a:pt x="248" y="0"/>
                </a:lnTo>
                <a:lnTo>
                  <a:pt x="248" y="1204"/>
                </a:lnTo>
                <a:lnTo>
                  <a:pt x="0" y="1204"/>
                </a:lnTo>
              </a:path>
            </a:pathLst>
          </a:custGeom>
          <a:noFill/>
          <a:ln w="38100">
            <a:solidFill>
              <a:schemeClr val="tx1"/>
            </a:solidFill>
            <a:round/>
            <a:headEnd/>
            <a:tailEnd/>
          </a:ln>
        </p:spPr>
        <p:txBody>
          <a:bodyPr wrap="none" anchor="ctr"/>
          <a:lstStyle/>
          <a:p>
            <a:endParaRPr lang="en-US" dirty="0"/>
          </a:p>
        </p:txBody>
      </p:sp>
      <p:sp>
        <p:nvSpPr>
          <p:cNvPr id="62" name="Freeform 8"/>
          <p:cNvSpPr>
            <a:spLocks/>
          </p:cNvSpPr>
          <p:nvPr/>
        </p:nvSpPr>
        <p:spPr bwMode="auto">
          <a:xfrm>
            <a:off x="2114550" y="1385888"/>
            <a:ext cx="390525" cy="652462"/>
          </a:xfrm>
          <a:custGeom>
            <a:avLst/>
            <a:gdLst>
              <a:gd name="T0" fmla="*/ 2147483647 w 252"/>
              <a:gd name="T1" fmla="*/ 0 h 359"/>
              <a:gd name="T2" fmla="*/ 2147483647 w 252"/>
              <a:gd name="T3" fmla="*/ 2147483647 h 359"/>
              <a:gd name="T4" fmla="*/ 2147483647 w 252"/>
              <a:gd name="T5" fmla="*/ 2147483647 h 359"/>
              <a:gd name="T6" fmla="*/ 0 w 252"/>
              <a:gd name="T7" fmla="*/ 2147483647 h 359"/>
              <a:gd name="T8" fmla="*/ 0 60000 65536"/>
              <a:gd name="T9" fmla="*/ 0 60000 65536"/>
              <a:gd name="T10" fmla="*/ 0 60000 65536"/>
              <a:gd name="T11" fmla="*/ 0 60000 65536"/>
              <a:gd name="T12" fmla="*/ 0 w 252"/>
              <a:gd name="T13" fmla="*/ 0 h 359"/>
              <a:gd name="T14" fmla="*/ 252 w 252"/>
              <a:gd name="T15" fmla="*/ 359 h 359"/>
            </a:gdLst>
            <a:ahLst/>
            <a:cxnLst>
              <a:cxn ang="T8">
                <a:pos x="T0" y="T1"/>
              </a:cxn>
              <a:cxn ang="T9">
                <a:pos x="T2" y="T3"/>
              </a:cxn>
              <a:cxn ang="T10">
                <a:pos x="T4" y="T5"/>
              </a:cxn>
              <a:cxn ang="T11">
                <a:pos x="T6" y="T7"/>
              </a:cxn>
            </a:cxnLst>
            <a:rect l="T12" t="T13" r="T14" b="T15"/>
            <a:pathLst>
              <a:path w="252" h="359">
                <a:moveTo>
                  <a:pt x="252" y="0"/>
                </a:moveTo>
                <a:lnTo>
                  <a:pt x="159" y="84"/>
                </a:lnTo>
                <a:lnTo>
                  <a:pt x="158" y="359"/>
                </a:lnTo>
                <a:lnTo>
                  <a:pt x="0" y="357"/>
                </a:lnTo>
              </a:path>
            </a:pathLst>
          </a:custGeom>
          <a:noFill/>
          <a:ln w="19050">
            <a:solidFill>
              <a:srgbClr val="FF0000"/>
            </a:solidFill>
            <a:round/>
            <a:headEnd/>
            <a:tailEnd/>
          </a:ln>
        </p:spPr>
        <p:txBody>
          <a:bodyPr wrap="none" anchor="ctr"/>
          <a:lstStyle/>
          <a:p>
            <a:endParaRPr lang="en-US" dirty="0"/>
          </a:p>
        </p:txBody>
      </p:sp>
      <p:sp>
        <p:nvSpPr>
          <p:cNvPr id="63" name="Line 10"/>
          <p:cNvSpPr>
            <a:spLocks noChangeShapeType="1"/>
          </p:cNvSpPr>
          <p:nvPr/>
        </p:nvSpPr>
        <p:spPr bwMode="auto">
          <a:xfrm flipV="1">
            <a:off x="1395413" y="1373188"/>
            <a:ext cx="7434262" cy="1587"/>
          </a:xfrm>
          <a:prstGeom prst="line">
            <a:avLst/>
          </a:prstGeom>
          <a:noFill/>
          <a:ln w="38100">
            <a:solidFill>
              <a:srgbClr val="FF0000"/>
            </a:solidFill>
            <a:round/>
            <a:headEnd/>
            <a:tailEnd/>
          </a:ln>
        </p:spPr>
        <p:txBody>
          <a:bodyPr wrap="none" anchor="ctr"/>
          <a:lstStyle/>
          <a:p>
            <a:endParaRPr lang="en-US" dirty="0"/>
          </a:p>
        </p:txBody>
      </p:sp>
      <p:sp>
        <p:nvSpPr>
          <p:cNvPr id="65" name="Oval 13"/>
          <p:cNvSpPr>
            <a:spLocks noChangeArrowheads="1"/>
          </p:cNvSpPr>
          <p:nvPr/>
        </p:nvSpPr>
        <p:spPr bwMode="auto">
          <a:xfrm>
            <a:off x="71438" y="5362575"/>
            <a:ext cx="381000" cy="381000"/>
          </a:xfrm>
          <a:prstGeom prst="ellipse">
            <a:avLst/>
          </a:prstGeom>
          <a:solidFill>
            <a:schemeClr val="bg1">
              <a:lumMod val="85000"/>
            </a:schemeClr>
          </a:solidFill>
          <a:ln w="9525">
            <a:solidFill>
              <a:schemeClr val="tx1"/>
            </a:solidFill>
            <a:round/>
            <a:headEnd/>
            <a:tailEnd/>
          </a:ln>
        </p:spPr>
        <p:txBody>
          <a:bodyPr wrap="none" anchor="ctr"/>
          <a:lstStyle/>
          <a:p>
            <a:endParaRPr lang="en-US" dirty="0"/>
          </a:p>
        </p:txBody>
      </p:sp>
      <p:grpSp>
        <p:nvGrpSpPr>
          <p:cNvPr id="750" name="Group 14"/>
          <p:cNvGrpSpPr>
            <a:grpSpLocks/>
          </p:cNvGrpSpPr>
          <p:nvPr/>
        </p:nvGrpSpPr>
        <p:grpSpPr bwMode="auto">
          <a:xfrm>
            <a:off x="142876" y="5484813"/>
            <a:ext cx="238125" cy="214313"/>
            <a:chOff x="2397" y="1605"/>
            <a:chExt cx="150" cy="135"/>
          </a:xfrm>
        </p:grpSpPr>
        <p:grpSp>
          <p:nvGrpSpPr>
            <p:cNvPr id="751" name="Group 15"/>
            <p:cNvGrpSpPr>
              <a:grpSpLocks/>
            </p:cNvGrpSpPr>
            <p:nvPr/>
          </p:nvGrpSpPr>
          <p:grpSpPr bwMode="auto">
            <a:xfrm>
              <a:off x="2397" y="1605"/>
              <a:ext cx="150" cy="48"/>
              <a:chOff x="2400" y="1605"/>
              <a:chExt cx="150" cy="48"/>
            </a:xfrm>
          </p:grpSpPr>
          <p:sp>
            <p:nvSpPr>
              <p:cNvPr id="69" name="Oval 16"/>
              <p:cNvSpPr>
                <a:spLocks noChangeArrowheads="1"/>
              </p:cNvSpPr>
              <p:nvPr/>
            </p:nvSpPr>
            <p:spPr bwMode="auto">
              <a:xfrm>
                <a:off x="2400" y="1605"/>
                <a:ext cx="48" cy="48"/>
              </a:xfrm>
              <a:prstGeom prst="ellipse">
                <a:avLst/>
              </a:prstGeom>
              <a:solidFill>
                <a:schemeClr val="tx1"/>
              </a:solidFill>
              <a:ln w="9525">
                <a:solidFill>
                  <a:schemeClr val="tx1"/>
                </a:solidFill>
                <a:round/>
                <a:headEnd/>
                <a:tailEnd/>
              </a:ln>
            </p:spPr>
            <p:txBody>
              <a:bodyPr wrap="none" anchor="ctr"/>
              <a:lstStyle/>
              <a:p>
                <a:endParaRPr lang="en-US" dirty="0"/>
              </a:p>
            </p:txBody>
          </p:sp>
          <p:sp>
            <p:nvSpPr>
              <p:cNvPr id="70" name="Oval 17"/>
              <p:cNvSpPr>
                <a:spLocks noChangeArrowheads="1"/>
              </p:cNvSpPr>
              <p:nvPr/>
            </p:nvSpPr>
            <p:spPr bwMode="auto">
              <a:xfrm>
                <a:off x="2502" y="1605"/>
                <a:ext cx="48" cy="48"/>
              </a:xfrm>
              <a:prstGeom prst="ellipse">
                <a:avLst/>
              </a:prstGeom>
              <a:solidFill>
                <a:schemeClr val="tx1"/>
              </a:solidFill>
              <a:ln w="9525">
                <a:solidFill>
                  <a:schemeClr val="tx1"/>
                </a:solidFill>
                <a:round/>
                <a:headEnd/>
                <a:tailEnd/>
              </a:ln>
            </p:spPr>
            <p:txBody>
              <a:bodyPr wrap="none" anchor="ctr"/>
              <a:lstStyle/>
              <a:p>
                <a:endParaRPr lang="en-US" dirty="0"/>
              </a:p>
            </p:txBody>
          </p:sp>
        </p:grpSp>
        <p:sp>
          <p:nvSpPr>
            <p:cNvPr id="68" name="Oval 18"/>
            <p:cNvSpPr>
              <a:spLocks noChangeArrowheads="1"/>
            </p:cNvSpPr>
            <p:nvPr/>
          </p:nvSpPr>
          <p:spPr bwMode="auto">
            <a:xfrm>
              <a:off x="2448" y="1692"/>
              <a:ext cx="48" cy="48"/>
            </a:xfrm>
            <a:prstGeom prst="ellipse">
              <a:avLst/>
            </a:prstGeom>
            <a:solidFill>
              <a:schemeClr val="tx1"/>
            </a:solidFill>
            <a:ln w="9525">
              <a:solidFill>
                <a:schemeClr val="tx1"/>
              </a:solidFill>
              <a:round/>
              <a:headEnd/>
              <a:tailEnd/>
            </a:ln>
          </p:spPr>
          <p:txBody>
            <a:bodyPr wrap="none" anchor="ctr"/>
            <a:lstStyle/>
            <a:p>
              <a:endParaRPr lang="en-US" dirty="0"/>
            </a:p>
          </p:txBody>
        </p:sp>
      </p:grpSp>
      <p:sp>
        <p:nvSpPr>
          <p:cNvPr id="71" name="Text Box 19"/>
          <p:cNvSpPr txBox="1">
            <a:spLocks noChangeArrowheads="1"/>
          </p:cNvSpPr>
          <p:nvPr/>
        </p:nvSpPr>
        <p:spPr bwMode="auto">
          <a:xfrm>
            <a:off x="11113" y="5726113"/>
            <a:ext cx="495300" cy="336550"/>
          </a:xfrm>
          <a:prstGeom prst="rect">
            <a:avLst/>
          </a:prstGeom>
          <a:noFill/>
          <a:ln w="9525">
            <a:noFill/>
            <a:miter lim="800000"/>
            <a:headEnd/>
            <a:tailEnd/>
          </a:ln>
        </p:spPr>
        <p:txBody>
          <a:bodyPr>
            <a:spAutoFit/>
          </a:bodyPr>
          <a:lstStyle/>
          <a:p>
            <a:pPr algn="ctr">
              <a:spcBef>
                <a:spcPct val="50000"/>
              </a:spcBef>
            </a:pPr>
            <a:r>
              <a:rPr lang="en-US" sz="800" dirty="0">
                <a:latin typeface="Arial" charset="0"/>
              </a:rPr>
              <a:t>Heater AC</a:t>
            </a:r>
          </a:p>
        </p:txBody>
      </p:sp>
      <p:sp>
        <p:nvSpPr>
          <p:cNvPr id="72" name="Line 20"/>
          <p:cNvSpPr>
            <a:spLocks noChangeShapeType="1"/>
          </p:cNvSpPr>
          <p:nvPr/>
        </p:nvSpPr>
        <p:spPr bwMode="auto">
          <a:xfrm flipV="1">
            <a:off x="198438" y="1574800"/>
            <a:ext cx="0" cy="3976688"/>
          </a:xfrm>
          <a:prstGeom prst="line">
            <a:avLst/>
          </a:prstGeom>
          <a:noFill/>
          <a:ln w="19050">
            <a:solidFill>
              <a:schemeClr val="tx1"/>
            </a:solidFill>
            <a:round/>
            <a:headEnd/>
            <a:tailEnd/>
          </a:ln>
        </p:spPr>
        <p:txBody>
          <a:bodyPr wrap="none" anchor="ctr"/>
          <a:lstStyle/>
          <a:p>
            <a:endParaRPr lang="en-US" dirty="0"/>
          </a:p>
        </p:txBody>
      </p:sp>
      <p:sp>
        <p:nvSpPr>
          <p:cNvPr id="73" name="Line 21"/>
          <p:cNvSpPr>
            <a:spLocks noChangeShapeType="1"/>
          </p:cNvSpPr>
          <p:nvPr/>
        </p:nvSpPr>
        <p:spPr bwMode="auto">
          <a:xfrm flipV="1">
            <a:off x="331788" y="1470025"/>
            <a:ext cx="1587" cy="4075113"/>
          </a:xfrm>
          <a:prstGeom prst="line">
            <a:avLst/>
          </a:prstGeom>
          <a:noFill/>
          <a:ln w="19050">
            <a:solidFill>
              <a:schemeClr val="tx1"/>
            </a:solidFill>
            <a:round/>
            <a:headEnd/>
            <a:tailEnd/>
          </a:ln>
        </p:spPr>
        <p:txBody>
          <a:bodyPr wrap="none" anchor="ctr"/>
          <a:lstStyle/>
          <a:p>
            <a:endParaRPr lang="en-US" dirty="0"/>
          </a:p>
        </p:txBody>
      </p:sp>
      <p:sp>
        <p:nvSpPr>
          <p:cNvPr id="74" name="Freeform 30"/>
          <p:cNvSpPr>
            <a:spLocks/>
          </p:cNvSpPr>
          <p:nvPr/>
        </p:nvSpPr>
        <p:spPr bwMode="auto">
          <a:xfrm>
            <a:off x="1295400" y="2324100"/>
            <a:ext cx="239713" cy="1074738"/>
          </a:xfrm>
          <a:custGeom>
            <a:avLst/>
            <a:gdLst>
              <a:gd name="T0" fmla="*/ 2147483647 w 248"/>
              <a:gd name="T1" fmla="*/ 0 h 1204"/>
              <a:gd name="T2" fmla="*/ 2147483647 w 248"/>
              <a:gd name="T3" fmla="*/ 0 h 1204"/>
              <a:gd name="T4" fmla="*/ 2147483647 w 248"/>
              <a:gd name="T5" fmla="*/ 2147483647 h 1204"/>
              <a:gd name="T6" fmla="*/ 0 w 248"/>
              <a:gd name="T7" fmla="*/ 2147483647 h 1204"/>
              <a:gd name="T8" fmla="*/ 0 60000 65536"/>
              <a:gd name="T9" fmla="*/ 0 60000 65536"/>
              <a:gd name="T10" fmla="*/ 0 60000 65536"/>
              <a:gd name="T11" fmla="*/ 0 60000 65536"/>
              <a:gd name="T12" fmla="*/ 0 w 248"/>
              <a:gd name="T13" fmla="*/ 0 h 1204"/>
              <a:gd name="T14" fmla="*/ 248 w 248"/>
              <a:gd name="T15" fmla="*/ 1204 h 1204"/>
            </a:gdLst>
            <a:ahLst/>
            <a:cxnLst>
              <a:cxn ang="T8">
                <a:pos x="T0" y="T1"/>
              </a:cxn>
              <a:cxn ang="T9">
                <a:pos x="T2" y="T3"/>
              </a:cxn>
              <a:cxn ang="T10">
                <a:pos x="T4" y="T5"/>
              </a:cxn>
              <a:cxn ang="T11">
                <a:pos x="T6" y="T7"/>
              </a:cxn>
            </a:cxnLst>
            <a:rect l="T12" t="T13" r="T14" b="T15"/>
            <a:pathLst>
              <a:path w="248" h="1204">
                <a:moveTo>
                  <a:pt x="8" y="0"/>
                </a:moveTo>
                <a:lnTo>
                  <a:pt x="248" y="0"/>
                </a:lnTo>
                <a:lnTo>
                  <a:pt x="248" y="1204"/>
                </a:lnTo>
                <a:lnTo>
                  <a:pt x="0" y="1204"/>
                </a:lnTo>
              </a:path>
            </a:pathLst>
          </a:custGeom>
          <a:noFill/>
          <a:ln w="38100">
            <a:solidFill>
              <a:schemeClr val="tx1"/>
            </a:solidFill>
            <a:round/>
            <a:headEnd/>
            <a:tailEnd/>
          </a:ln>
        </p:spPr>
        <p:txBody>
          <a:bodyPr wrap="none" anchor="ctr"/>
          <a:lstStyle/>
          <a:p>
            <a:endParaRPr lang="en-US" dirty="0"/>
          </a:p>
        </p:txBody>
      </p:sp>
      <p:sp>
        <p:nvSpPr>
          <p:cNvPr id="77" name="Oval 81"/>
          <p:cNvSpPr>
            <a:spLocks noChangeArrowheads="1"/>
          </p:cNvSpPr>
          <p:nvPr/>
        </p:nvSpPr>
        <p:spPr bwMode="auto">
          <a:xfrm>
            <a:off x="1557338" y="5362575"/>
            <a:ext cx="381000" cy="381000"/>
          </a:xfrm>
          <a:prstGeom prst="ellipse">
            <a:avLst/>
          </a:prstGeom>
          <a:solidFill>
            <a:schemeClr val="bg1">
              <a:lumMod val="85000"/>
            </a:schemeClr>
          </a:solidFill>
          <a:ln w="9525">
            <a:solidFill>
              <a:schemeClr val="tx1"/>
            </a:solidFill>
            <a:round/>
            <a:headEnd/>
            <a:tailEnd/>
          </a:ln>
        </p:spPr>
        <p:txBody>
          <a:bodyPr wrap="none" anchor="ctr"/>
          <a:lstStyle/>
          <a:p>
            <a:endParaRPr lang="en-US" dirty="0"/>
          </a:p>
        </p:txBody>
      </p:sp>
      <p:grpSp>
        <p:nvGrpSpPr>
          <p:cNvPr id="752" name="Group 82"/>
          <p:cNvGrpSpPr>
            <a:grpSpLocks/>
          </p:cNvGrpSpPr>
          <p:nvPr/>
        </p:nvGrpSpPr>
        <p:grpSpPr bwMode="auto">
          <a:xfrm>
            <a:off x="1628776" y="5484813"/>
            <a:ext cx="238125" cy="214313"/>
            <a:chOff x="2397" y="1605"/>
            <a:chExt cx="150" cy="135"/>
          </a:xfrm>
        </p:grpSpPr>
        <p:grpSp>
          <p:nvGrpSpPr>
            <p:cNvPr id="755" name="Group 83"/>
            <p:cNvGrpSpPr>
              <a:grpSpLocks/>
            </p:cNvGrpSpPr>
            <p:nvPr/>
          </p:nvGrpSpPr>
          <p:grpSpPr bwMode="auto">
            <a:xfrm>
              <a:off x="2397" y="1605"/>
              <a:ext cx="150" cy="48"/>
              <a:chOff x="2400" y="1605"/>
              <a:chExt cx="150" cy="48"/>
            </a:xfrm>
          </p:grpSpPr>
          <p:sp>
            <p:nvSpPr>
              <p:cNvPr id="81" name="Oval 84"/>
              <p:cNvSpPr>
                <a:spLocks noChangeArrowheads="1"/>
              </p:cNvSpPr>
              <p:nvPr/>
            </p:nvSpPr>
            <p:spPr bwMode="auto">
              <a:xfrm>
                <a:off x="2400" y="1605"/>
                <a:ext cx="48" cy="48"/>
              </a:xfrm>
              <a:prstGeom prst="ellipse">
                <a:avLst/>
              </a:prstGeom>
              <a:solidFill>
                <a:schemeClr val="tx1"/>
              </a:solidFill>
              <a:ln w="9525">
                <a:solidFill>
                  <a:schemeClr val="tx1"/>
                </a:solidFill>
                <a:round/>
                <a:headEnd/>
                <a:tailEnd/>
              </a:ln>
            </p:spPr>
            <p:txBody>
              <a:bodyPr wrap="none" anchor="ctr"/>
              <a:lstStyle/>
              <a:p>
                <a:endParaRPr lang="en-US" dirty="0"/>
              </a:p>
            </p:txBody>
          </p:sp>
          <p:sp>
            <p:nvSpPr>
              <p:cNvPr id="82" name="Oval 85"/>
              <p:cNvSpPr>
                <a:spLocks noChangeArrowheads="1"/>
              </p:cNvSpPr>
              <p:nvPr/>
            </p:nvSpPr>
            <p:spPr bwMode="auto">
              <a:xfrm>
                <a:off x="2502" y="1605"/>
                <a:ext cx="48" cy="48"/>
              </a:xfrm>
              <a:prstGeom prst="ellipse">
                <a:avLst/>
              </a:prstGeom>
              <a:solidFill>
                <a:schemeClr val="tx1"/>
              </a:solidFill>
              <a:ln w="9525">
                <a:solidFill>
                  <a:schemeClr val="tx1"/>
                </a:solidFill>
                <a:round/>
                <a:headEnd/>
                <a:tailEnd/>
              </a:ln>
            </p:spPr>
            <p:txBody>
              <a:bodyPr wrap="none" anchor="ctr"/>
              <a:lstStyle/>
              <a:p>
                <a:endParaRPr lang="en-US" dirty="0"/>
              </a:p>
            </p:txBody>
          </p:sp>
        </p:grpSp>
        <p:sp>
          <p:nvSpPr>
            <p:cNvPr id="80" name="Oval 86"/>
            <p:cNvSpPr>
              <a:spLocks noChangeArrowheads="1"/>
            </p:cNvSpPr>
            <p:nvPr/>
          </p:nvSpPr>
          <p:spPr bwMode="auto">
            <a:xfrm>
              <a:off x="2448" y="1692"/>
              <a:ext cx="48" cy="48"/>
            </a:xfrm>
            <a:prstGeom prst="ellipse">
              <a:avLst/>
            </a:prstGeom>
            <a:solidFill>
              <a:schemeClr val="tx1"/>
            </a:solidFill>
            <a:ln w="9525">
              <a:solidFill>
                <a:schemeClr val="tx1"/>
              </a:solidFill>
              <a:round/>
              <a:headEnd/>
              <a:tailEnd/>
            </a:ln>
          </p:spPr>
          <p:txBody>
            <a:bodyPr wrap="none" anchor="ctr"/>
            <a:lstStyle/>
            <a:p>
              <a:endParaRPr lang="en-US" dirty="0"/>
            </a:p>
          </p:txBody>
        </p:sp>
      </p:grpSp>
      <p:sp>
        <p:nvSpPr>
          <p:cNvPr id="83" name="Text Box 87"/>
          <p:cNvSpPr txBox="1">
            <a:spLocks noChangeArrowheads="1"/>
          </p:cNvSpPr>
          <p:nvPr/>
        </p:nvSpPr>
        <p:spPr bwMode="auto">
          <a:xfrm>
            <a:off x="1449388" y="5726113"/>
            <a:ext cx="584200" cy="336550"/>
          </a:xfrm>
          <a:prstGeom prst="rect">
            <a:avLst/>
          </a:prstGeom>
          <a:noFill/>
          <a:ln w="9525">
            <a:noFill/>
            <a:miter lim="800000"/>
            <a:headEnd/>
            <a:tailEnd/>
          </a:ln>
        </p:spPr>
        <p:txBody>
          <a:bodyPr>
            <a:spAutoFit/>
          </a:bodyPr>
          <a:lstStyle/>
          <a:p>
            <a:pPr algn="ctr">
              <a:spcBef>
                <a:spcPct val="50000"/>
              </a:spcBef>
            </a:pPr>
            <a:r>
              <a:rPr lang="en-US" sz="800" dirty="0">
                <a:latin typeface="Arial" charset="0"/>
              </a:rPr>
              <a:t>Charger AC</a:t>
            </a:r>
          </a:p>
        </p:txBody>
      </p:sp>
      <p:sp>
        <p:nvSpPr>
          <p:cNvPr id="84" name="Line 114"/>
          <p:cNvSpPr>
            <a:spLocks noChangeShapeType="1"/>
          </p:cNvSpPr>
          <p:nvPr/>
        </p:nvSpPr>
        <p:spPr bwMode="auto">
          <a:xfrm flipV="1">
            <a:off x="1695450" y="1912938"/>
            <a:ext cx="1588" cy="3613150"/>
          </a:xfrm>
          <a:prstGeom prst="line">
            <a:avLst/>
          </a:prstGeom>
          <a:noFill/>
          <a:ln w="19050">
            <a:solidFill>
              <a:schemeClr val="tx1"/>
            </a:solidFill>
            <a:round/>
            <a:headEnd/>
            <a:tailEnd/>
          </a:ln>
        </p:spPr>
        <p:txBody>
          <a:bodyPr wrap="none" anchor="ctr"/>
          <a:lstStyle/>
          <a:p>
            <a:endParaRPr lang="en-US" dirty="0"/>
          </a:p>
        </p:txBody>
      </p:sp>
      <p:sp>
        <p:nvSpPr>
          <p:cNvPr id="85" name="Line 115"/>
          <p:cNvSpPr>
            <a:spLocks noChangeShapeType="1"/>
          </p:cNvSpPr>
          <p:nvPr/>
        </p:nvSpPr>
        <p:spPr bwMode="auto">
          <a:xfrm flipH="1" flipV="1">
            <a:off x="1812925" y="1824038"/>
            <a:ext cx="6350" cy="3706812"/>
          </a:xfrm>
          <a:prstGeom prst="line">
            <a:avLst/>
          </a:prstGeom>
          <a:noFill/>
          <a:ln w="19050">
            <a:solidFill>
              <a:schemeClr val="tx1"/>
            </a:solidFill>
            <a:round/>
            <a:headEnd/>
            <a:tailEnd/>
          </a:ln>
        </p:spPr>
        <p:txBody>
          <a:bodyPr wrap="none" anchor="ctr"/>
          <a:lstStyle/>
          <a:p>
            <a:endParaRPr lang="en-US" dirty="0"/>
          </a:p>
        </p:txBody>
      </p:sp>
      <p:grpSp>
        <p:nvGrpSpPr>
          <p:cNvPr id="758" name="Group 122"/>
          <p:cNvGrpSpPr>
            <a:grpSpLocks/>
          </p:cNvGrpSpPr>
          <p:nvPr/>
        </p:nvGrpSpPr>
        <p:grpSpPr bwMode="auto">
          <a:xfrm>
            <a:off x="195263" y="1462088"/>
            <a:ext cx="957262" cy="122237"/>
            <a:chOff x="243" y="1156"/>
            <a:chExt cx="603" cy="77"/>
          </a:xfrm>
        </p:grpSpPr>
        <p:sp>
          <p:nvSpPr>
            <p:cNvPr id="87" name="Line 123"/>
            <p:cNvSpPr>
              <a:spLocks noChangeShapeType="1"/>
            </p:cNvSpPr>
            <p:nvPr/>
          </p:nvSpPr>
          <p:spPr bwMode="auto">
            <a:xfrm rot="16200000" flipV="1">
              <a:off x="543" y="932"/>
              <a:ext cx="1" cy="601"/>
            </a:xfrm>
            <a:prstGeom prst="line">
              <a:avLst/>
            </a:prstGeom>
            <a:noFill/>
            <a:ln w="19050">
              <a:solidFill>
                <a:schemeClr val="tx1"/>
              </a:solidFill>
              <a:round/>
              <a:headEnd/>
              <a:tailEnd/>
            </a:ln>
          </p:spPr>
          <p:txBody>
            <a:bodyPr wrap="none" anchor="ctr"/>
            <a:lstStyle/>
            <a:p>
              <a:endParaRPr lang="en-US" dirty="0"/>
            </a:p>
          </p:txBody>
        </p:sp>
        <p:sp>
          <p:nvSpPr>
            <p:cNvPr id="88" name="Line 124"/>
            <p:cNvSpPr>
              <a:spLocks noChangeShapeType="1"/>
            </p:cNvSpPr>
            <p:nvPr/>
          </p:nvSpPr>
          <p:spPr bwMode="auto">
            <a:xfrm rot="16200000" flipV="1">
              <a:off x="584" y="895"/>
              <a:ext cx="1" cy="523"/>
            </a:xfrm>
            <a:prstGeom prst="line">
              <a:avLst/>
            </a:prstGeom>
            <a:noFill/>
            <a:ln w="19050">
              <a:solidFill>
                <a:schemeClr val="tx1"/>
              </a:solidFill>
              <a:round/>
              <a:headEnd/>
              <a:tailEnd/>
            </a:ln>
          </p:spPr>
          <p:txBody>
            <a:bodyPr wrap="none" anchor="ctr"/>
            <a:lstStyle/>
            <a:p>
              <a:endParaRPr lang="en-US" dirty="0"/>
            </a:p>
          </p:txBody>
        </p:sp>
      </p:grpSp>
      <p:sp>
        <p:nvSpPr>
          <p:cNvPr id="89" name="Line 126"/>
          <p:cNvSpPr>
            <a:spLocks noChangeShapeType="1"/>
          </p:cNvSpPr>
          <p:nvPr/>
        </p:nvSpPr>
        <p:spPr bwMode="auto">
          <a:xfrm flipV="1">
            <a:off x="1335088" y="3676650"/>
            <a:ext cx="5892800" cy="1588"/>
          </a:xfrm>
          <a:prstGeom prst="line">
            <a:avLst/>
          </a:prstGeom>
          <a:noFill/>
          <a:ln w="38100">
            <a:solidFill>
              <a:schemeClr val="tx1"/>
            </a:solidFill>
            <a:round/>
            <a:headEnd/>
            <a:tailEnd/>
          </a:ln>
        </p:spPr>
        <p:txBody>
          <a:bodyPr wrap="none" anchor="ctr"/>
          <a:lstStyle/>
          <a:p>
            <a:endParaRPr lang="en-US" dirty="0"/>
          </a:p>
        </p:txBody>
      </p:sp>
      <p:grpSp>
        <p:nvGrpSpPr>
          <p:cNvPr id="760" name="Group 127"/>
          <p:cNvGrpSpPr>
            <a:grpSpLocks/>
          </p:cNvGrpSpPr>
          <p:nvPr/>
        </p:nvGrpSpPr>
        <p:grpSpPr bwMode="auto">
          <a:xfrm>
            <a:off x="3030538" y="34925"/>
            <a:ext cx="485775" cy="609600"/>
            <a:chOff x="3842" y="2844"/>
            <a:chExt cx="306" cy="384"/>
          </a:xfrm>
        </p:grpSpPr>
        <p:grpSp>
          <p:nvGrpSpPr>
            <p:cNvPr id="761" name="Group 128"/>
            <p:cNvGrpSpPr>
              <a:grpSpLocks/>
            </p:cNvGrpSpPr>
            <p:nvPr/>
          </p:nvGrpSpPr>
          <p:grpSpPr bwMode="auto">
            <a:xfrm>
              <a:off x="3917" y="3048"/>
              <a:ext cx="156" cy="180"/>
              <a:chOff x="3426" y="3054"/>
              <a:chExt cx="156" cy="180"/>
            </a:xfrm>
          </p:grpSpPr>
          <p:sp>
            <p:nvSpPr>
              <p:cNvPr id="98" name="Line 129"/>
              <p:cNvSpPr>
                <a:spLocks noChangeShapeType="1"/>
              </p:cNvSpPr>
              <p:nvPr/>
            </p:nvSpPr>
            <p:spPr bwMode="auto">
              <a:xfrm>
                <a:off x="3426" y="3054"/>
                <a:ext cx="0" cy="180"/>
              </a:xfrm>
              <a:prstGeom prst="line">
                <a:avLst/>
              </a:prstGeom>
              <a:noFill/>
              <a:ln w="19050">
                <a:solidFill>
                  <a:schemeClr val="tx1"/>
                </a:solidFill>
                <a:round/>
                <a:headEnd/>
                <a:tailEnd/>
              </a:ln>
            </p:spPr>
            <p:txBody>
              <a:bodyPr wrap="none" anchor="ctr"/>
              <a:lstStyle/>
              <a:p>
                <a:endParaRPr lang="en-US" dirty="0"/>
              </a:p>
            </p:txBody>
          </p:sp>
          <p:sp>
            <p:nvSpPr>
              <p:cNvPr id="99" name="Line 130"/>
              <p:cNvSpPr>
                <a:spLocks noChangeShapeType="1"/>
              </p:cNvSpPr>
              <p:nvPr/>
            </p:nvSpPr>
            <p:spPr bwMode="auto">
              <a:xfrm>
                <a:off x="3582" y="3054"/>
                <a:ext cx="0" cy="180"/>
              </a:xfrm>
              <a:prstGeom prst="line">
                <a:avLst/>
              </a:prstGeom>
              <a:noFill/>
              <a:ln w="19050">
                <a:solidFill>
                  <a:schemeClr val="tx1"/>
                </a:solidFill>
                <a:round/>
                <a:headEnd/>
                <a:tailEnd/>
              </a:ln>
            </p:spPr>
            <p:txBody>
              <a:bodyPr wrap="none" anchor="ctr"/>
              <a:lstStyle/>
              <a:p>
                <a:endParaRPr lang="en-US" dirty="0"/>
              </a:p>
            </p:txBody>
          </p:sp>
        </p:grpSp>
        <p:sp>
          <p:nvSpPr>
            <p:cNvPr id="92" name="Oval 131"/>
            <p:cNvSpPr>
              <a:spLocks noChangeArrowheads="1"/>
            </p:cNvSpPr>
            <p:nvPr/>
          </p:nvSpPr>
          <p:spPr bwMode="auto">
            <a:xfrm>
              <a:off x="3842" y="2844"/>
              <a:ext cx="306" cy="306"/>
            </a:xfrm>
            <a:prstGeom prst="ellipse">
              <a:avLst/>
            </a:prstGeom>
            <a:solidFill>
              <a:schemeClr val="tx1"/>
            </a:solidFill>
            <a:ln w="28575">
              <a:solidFill>
                <a:schemeClr val="bg2"/>
              </a:solidFill>
              <a:round/>
              <a:headEnd/>
              <a:tailEnd/>
            </a:ln>
          </p:spPr>
          <p:txBody>
            <a:bodyPr wrap="none" anchor="ctr"/>
            <a:lstStyle/>
            <a:p>
              <a:pPr algn="ctr"/>
              <a:endParaRPr lang="en-US" dirty="0"/>
            </a:p>
          </p:txBody>
        </p:sp>
        <p:sp>
          <p:nvSpPr>
            <p:cNvPr id="93" name="Freeform 132"/>
            <p:cNvSpPr>
              <a:spLocks/>
            </p:cNvSpPr>
            <p:nvPr/>
          </p:nvSpPr>
          <p:spPr bwMode="auto">
            <a:xfrm>
              <a:off x="3934" y="2926"/>
              <a:ext cx="58" cy="110"/>
            </a:xfrm>
            <a:custGeom>
              <a:avLst/>
              <a:gdLst>
                <a:gd name="T0" fmla="*/ 58 w 58"/>
                <a:gd name="T1" fmla="*/ 110 h 110"/>
                <a:gd name="T2" fmla="*/ 0 w 58"/>
                <a:gd name="T3" fmla="*/ 0 h 110"/>
                <a:gd name="T4" fmla="*/ 0 60000 65536"/>
                <a:gd name="T5" fmla="*/ 0 60000 65536"/>
                <a:gd name="T6" fmla="*/ 0 w 58"/>
                <a:gd name="T7" fmla="*/ 0 h 110"/>
                <a:gd name="T8" fmla="*/ 58 w 58"/>
                <a:gd name="T9" fmla="*/ 110 h 110"/>
              </a:gdLst>
              <a:ahLst/>
              <a:cxnLst>
                <a:cxn ang="T4">
                  <a:pos x="T0" y="T1"/>
                </a:cxn>
                <a:cxn ang="T5">
                  <a:pos x="T2" y="T3"/>
                </a:cxn>
              </a:cxnLst>
              <a:rect l="T6" t="T7" r="T8" b="T9"/>
              <a:pathLst>
                <a:path w="58" h="110">
                  <a:moveTo>
                    <a:pt x="58" y="110"/>
                  </a:moveTo>
                  <a:lnTo>
                    <a:pt x="0" y="0"/>
                  </a:lnTo>
                </a:path>
              </a:pathLst>
            </a:custGeom>
            <a:noFill/>
            <a:ln w="9525">
              <a:solidFill>
                <a:schemeClr val="bg1"/>
              </a:solidFill>
              <a:round/>
              <a:headEnd/>
              <a:tailEnd/>
            </a:ln>
          </p:spPr>
          <p:txBody>
            <a:bodyPr wrap="none" anchor="ctr"/>
            <a:lstStyle/>
            <a:p>
              <a:endParaRPr lang="en-US" dirty="0"/>
            </a:p>
          </p:txBody>
        </p:sp>
        <p:grpSp>
          <p:nvGrpSpPr>
            <p:cNvPr id="764" name="Group 133"/>
            <p:cNvGrpSpPr>
              <a:grpSpLocks/>
            </p:cNvGrpSpPr>
            <p:nvPr/>
          </p:nvGrpSpPr>
          <p:grpSpPr bwMode="auto">
            <a:xfrm>
              <a:off x="3886" y="2886"/>
              <a:ext cx="218" cy="108"/>
              <a:chOff x="3398" y="2882"/>
              <a:chExt cx="218" cy="108"/>
            </a:xfrm>
          </p:grpSpPr>
          <p:sp>
            <p:nvSpPr>
              <p:cNvPr id="96" name="Arc 134"/>
              <p:cNvSpPr>
                <a:spLocks/>
              </p:cNvSpPr>
              <p:nvPr/>
            </p:nvSpPr>
            <p:spPr bwMode="auto">
              <a:xfrm flipH="1">
                <a:off x="3398" y="2882"/>
                <a:ext cx="108" cy="10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bg2"/>
                </a:solidFill>
                <a:round/>
                <a:headEnd/>
                <a:tailEnd/>
              </a:ln>
            </p:spPr>
            <p:txBody>
              <a:bodyPr wrap="none" anchor="ctr"/>
              <a:lstStyle/>
              <a:p>
                <a:endParaRPr lang="en-US" dirty="0"/>
              </a:p>
            </p:txBody>
          </p:sp>
          <p:sp>
            <p:nvSpPr>
              <p:cNvPr id="97" name="Arc 135"/>
              <p:cNvSpPr>
                <a:spLocks/>
              </p:cNvSpPr>
              <p:nvPr/>
            </p:nvSpPr>
            <p:spPr bwMode="auto">
              <a:xfrm>
                <a:off x="3508" y="2882"/>
                <a:ext cx="108" cy="10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bg2"/>
                </a:solidFill>
                <a:round/>
                <a:headEnd/>
                <a:tailEnd/>
              </a:ln>
            </p:spPr>
            <p:txBody>
              <a:bodyPr wrap="none" anchor="ctr"/>
              <a:lstStyle/>
              <a:p>
                <a:endParaRPr lang="en-US" dirty="0"/>
              </a:p>
            </p:txBody>
          </p:sp>
        </p:grpSp>
        <p:sp>
          <p:nvSpPr>
            <p:cNvPr id="95" name="Text Box 136"/>
            <p:cNvSpPr txBox="1">
              <a:spLocks noChangeArrowheads="1"/>
            </p:cNvSpPr>
            <p:nvPr/>
          </p:nvSpPr>
          <p:spPr bwMode="auto">
            <a:xfrm>
              <a:off x="3918" y="3047"/>
              <a:ext cx="154" cy="89"/>
            </a:xfrm>
            <a:prstGeom prst="rect">
              <a:avLst/>
            </a:prstGeom>
            <a:noFill/>
            <a:ln w="9525">
              <a:noFill/>
              <a:miter lim="800000"/>
              <a:headEnd/>
              <a:tailEnd/>
            </a:ln>
          </p:spPr>
          <p:txBody>
            <a:bodyPr wrap="none" lIns="0" rIns="0" anchor="ctr"/>
            <a:lstStyle/>
            <a:p>
              <a:pPr algn="ctr"/>
              <a:r>
                <a:rPr lang="en-US" sz="1000" dirty="0">
                  <a:solidFill>
                    <a:schemeClr val="bg1"/>
                  </a:solidFill>
                  <a:latin typeface="Arial" charset="0"/>
                </a:rPr>
                <a:t>V</a:t>
              </a:r>
            </a:p>
          </p:txBody>
        </p:sp>
      </p:grpSp>
      <p:sp>
        <p:nvSpPr>
          <p:cNvPr id="100" name="Line 174"/>
          <p:cNvSpPr>
            <a:spLocks noChangeShapeType="1"/>
          </p:cNvSpPr>
          <p:nvPr/>
        </p:nvSpPr>
        <p:spPr bwMode="auto">
          <a:xfrm flipV="1">
            <a:off x="4727575" y="2227263"/>
            <a:ext cx="3175" cy="769937"/>
          </a:xfrm>
          <a:prstGeom prst="line">
            <a:avLst/>
          </a:prstGeom>
          <a:noFill/>
          <a:ln w="19050">
            <a:solidFill>
              <a:srgbClr val="FF0000"/>
            </a:solidFill>
            <a:round/>
            <a:headEnd/>
            <a:tailEnd/>
          </a:ln>
        </p:spPr>
        <p:txBody>
          <a:bodyPr wrap="none" anchor="ctr"/>
          <a:lstStyle/>
          <a:p>
            <a:endParaRPr lang="en-US" dirty="0"/>
          </a:p>
        </p:txBody>
      </p:sp>
      <p:grpSp>
        <p:nvGrpSpPr>
          <p:cNvPr id="40" name="Group 201"/>
          <p:cNvGrpSpPr>
            <a:grpSpLocks/>
          </p:cNvGrpSpPr>
          <p:nvPr/>
        </p:nvGrpSpPr>
        <p:grpSpPr bwMode="auto">
          <a:xfrm>
            <a:off x="1574800" y="34925"/>
            <a:ext cx="485775" cy="609600"/>
            <a:chOff x="3354" y="2850"/>
            <a:chExt cx="306" cy="384"/>
          </a:xfrm>
        </p:grpSpPr>
        <p:grpSp>
          <p:nvGrpSpPr>
            <p:cNvPr id="41" name="Group 202"/>
            <p:cNvGrpSpPr>
              <a:grpSpLocks/>
            </p:cNvGrpSpPr>
            <p:nvPr/>
          </p:nvGrpSpPr>
          <p:grpSpPr bwMode="auto">
            <a:xfrm>
              <a:off x="3429" y="3054"/>
              <a:ext cx="156" cy="180"/>
              <a:chOff x="3426" y="3054"/>
              <a:chExt cx="156" cy="180"/>
            </a:xfrm>
          </p:grpSpPr>
          <p:sp>
            <p:nvSpPr>
              <p:cNvPr id="109" name="Line 203"/>
              <p:cNvSpPr>
                <a:spLocks noChangeShapeType="1"/>
              </p:cNvSpPr>
              <p:nvPr/>
            </p:nvSpPr>
            <p:spPr bwMode="auto">
              <a:xfrm>
                <a:off x="3426" y="3054"/>
                <a:ext cx="0" cy="180"/>
              </a:xfrm>
              <a:prstGeom prst="line">
                <a:avLst/>
              </a:prstGeom>
              <a:noFill/>
              <a:ln w="19050">
                <a:solidFill>
                  <a:schemeClr val="tx1"/>
                </a:solidFill>
                <a:round/>
                <a:headEnd/>
                <a:tailEnd/>
              </a:ln>
            </p:spPr>
            <p:txBody>
              <a:bodyPr wrap="none" anchor="ctr"/>
              <a:lstStyle/>
              <a:p>
                <a:endParaRPr lang="en-US" dirty="0"/>
              </a:p>
            </p:txBody>
          </p:sp>
          <p:sp>
            <p:nvSpPr>
              <p:cNvPr id="110" name="Line 204"/>
              <p:cNvSpPr>
                <a:spLocks noChangeShapeType="1"/>
              </p:cNvSpPr>
              <p:nvPr/>
            </p:nvSpPr>
            <p:spPr bwMode="auto">
              <a:xfrm>
                <a:off x="3582" y="3054"/>
                <a:ext cx="0" cy="180"/>
              </a:xfrm>
              <a:prstGeom prst="line">
                <a:avLst/>
              </a:prstGeom>
              <a:noFill/>
              <a:ln w="19050">
                <a:solidFill>
                  <a:schemeClr val="tx1"/>
                </a:solidFill>
                <a:round/>
                <a:headEnd/>
                <a:tailEnd/>
              </a:ln>
            </p:spPr>
            <p:txBody>
              <a:bodyPr wrap="none" anchor="ctr"/>
              <a:lstStyle/>
              <a:p>
                <a:endParaRPr lang="en-US" dirty="0"/>
              </a:p>
            </p:txBody>
          </p:sp>
        </p:grpSp>
        <p:sp>
          <p:nvSpPr>
            <p:cNvPr id="103" name="Oval 205"/>
            <p:cNvSpPr>
              <a:spLocks noChangeArrowheads="1"/>
            </p:cNvSpPr>
            <p:nvPr/>
          </p:nvSpPr>
          <p:spPr bwMode="auto">
            <a:xfrm>
              <a:off x="3354" y="2850"/>
              <a:ext cx="306" cy="306"/>
            </a:xfrm>
            <a:prstGeom prst="ellipse">
              <a:avLst/>
            </a:prstGeom>
            <a:solidFill>
              <a:schemeClr val="tx1"/>
            </a:solidFill>
            <a:ln w="28575">
              <a:solidFill>
                <a:schemeClr val="bg2"/>
              </a:solidFill>
              <a:round/>
              <a:headEnd/>
              <a:tailEnd/>
            </a:ln>
          </p:spPr>
          <p:txBody>
            <a:bodyPr wrap="none" anchor="ctr"/>
            <a:lstStyle/>
            <a:p>
              <a:pPr algn="ctr"/>
              <a:endParaRPr lang="en-US" dirty="0"/>
            </a:p>
          </p:txBody>
        </p:sp>
        <p:sp>
          <p:nvSpPr>
            <p:cNvPr id="104" name="Freeform 206"/>
            <p:cNvSpPr>
              <a:spLocks/>
            </p:cNvSpPr>
            <p:nvPr/>
          </p:nvSpPr>
          <p:spPr bwMode="auto">
            <a:xfrm>
              <a:off x="3446" y="2932"/>
              <a:ext cx="58" cy="110"/>
            </a:xfrm>
            <a:custGeom>
              <a:avLst/>
              <a:gdLst>
                <a:gd name="T0" fmla="*/ 58 w 58"/>
                <a:gd name="T1" fmla="*/ 110 h 110"/>
                <a:gd name="T2" fmla="*/ 0 w 58"/>
                <a:gd name="T3" fmla="*/ 0 h 110"/>
                <a:gd name="T4" fmla="*/ 0 60000 65536"/>
                <a:gd name="T5" fmla="*/ 0 60000 65536"/>
                <a:gd name="T6" fmla="*/ 0 w 58"/>
                <a:gd name="T7" fmla="*/ 0 h 110"/>
                <a:gd name="T8" fmla="*/ 58 w 58"/>
                <a:gd name="T9" fmla="*/ 110 h 110"/>
              </a:gdLst>
              <a:ahLst/>
              <a:cxnLst>
                <a:cxn ang="T4">
                  <a:pos x="T0" y="T1"/>
                </a:cxn>
                <a:cxn ang="T5">
                  <a:pos x="T2" y="T3"/>
                </a:cxn>
              </a:cxnLst>
              <a:rect l="T6" t="T7" r="T8" b="T9"/>
              <a:pathLst>
                <a:path w="58" h="110">
                  <a:moveTo>
                    <a:pt x="58" y="110"/>
                  </a:moveTo>
                  <a:lnTo>
                    <a:pt x="0" y="0"/>
                  </a:lnTo>
                </a:path>
              </a:pathLst>
            </a:custGeom>
            <a:noFill/>
            <a:ln w="9525">
              <a:solidFill>
                <a:schemeClr val="bg1"/>
              </a:solidFill>
              <a:round/>
              <a:headEnd/>
              <a:tailEnd/>
            </a:ln>
          </p:spPr>
          <p:txBody>
            <a:bodyPr wrap="none" anchor="ctr"/>
            <a:lstStyle/>
            <a:p>
              <a:endParaRPr lang="en-US" dirty="0"/>
            </a:p>
          </p:txBody>
        </p:sp>
        <p:grpSp>
          <p:nvGrpSpPr>
            <p:cNvPr id="55" name="Group 207"/>
            <p:cNvGrpSpPr>
              <a:grpSpLocks/>
            </p:cNvGrpSpPr>
            <p:nvPr/>
          </p:nvGrpSpPr>
          <p:grpSpPr bwMode="auto">
            <a:xfrm>
              <a:off x="3398" y="2892"/>
              <a:ext cx="218" cy="108"/>
              <a:chOff x="3398" y="2882"/>
              <a:chExt cx="218" cy="108"/>
            </a:xfrm>
          </p:grpSpPr>
          <p:sp>
            <p:nvSpPr>
              <p:cNvPr id="107" name="Arc 208"/>
              <p:cNvSpPr>
                <a:spLocks/>
              </p:cNvSpPr>
              <p:nvPr/>
            </p:nvSpPr>
            <p:spPr bwMode="auto">
              <a:xfrm flipH="1">
                <a:off x="3398" y="2882"/>
                <a:ext cx="108" cy="10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bg2"/>
                </a:solidFill>
                <a:round/>
                <a:headEnd/>
                <a:tailEnd/>
              </a:ln>
            </p:spPr>
            <p:txBody>
              <a:bodyPr wrap="none" anchor="ctr"/>
              <a:lstStyle/>
              <a:p>
                <a:endParaRPr lang="en-US" dirty="0"/>
              </a:p>
            </p:txBody>
          </p:sp>
          <p:sp>
            <p:nvSpPr>
              <p:cNvPr id="108" name="Arc 209"/>
              <p:cNvSpPr>
                <a:spLocks/>
              </p:cNvSpPr>
              <p:nvPr/>
            </p:nvSpPr>
            <p:spPr bwMode="auto">
              <a:xfrm>
                <a:off x="3508" y="2882"/>
                <a:ext cx="108" cy="10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bg2"/>
                </a:solidFill>
                <a:round/>
                <a:headEnd/>
                <a:tailEnd/>
              </a:ln>
            </p:spPr>
            <p:txBody>
              <a:bodyPr wrap="none" anchor="ctr"/>
              <a:lstStyle/>
              <a:p>
                <a:endParaRPr lang="en-US" dirty="0"/>
              </a:p>
            </p:txBody>
          </p:sp>
        </p:grpSp>
        <p:sp>
          <p:nvSpPr>
            <p:cNvPr id="106" name="Text Box 210"/>
            <p:cNvSpPr txBox="1">
              <a:spLocks noChangeArrowheads="1"/>
            </p:cNvSpPr>
            <p:nvPr/>
          </p:nvSpPr>
          <p:spPr bwMode="auto">
            <a:xfrm>
              <a:off x="3430" y="3053"/>
              <a:ext cx="154" cy="89"/>
            </a:xfrm>
            <a:prstGeom prst="rect">
              <a:avLst/>
            </a:prstGeom>
            <a:noFill/>
            <a:ln w="9525">
              <a:noFill/>
              <a:miter lim="800000"/>
              <a:headEnd/>
              <a:tailEnd/>
            </a:ln>
          </p:spPr>
          <p:txBody>
            <a:bodyPr wrap="none" lIns="0" rIns="0" anchor="ctr"/>
            <a:lstStyle/>
            <a:p>
              <a:pPr algn="ctr"/>
              <a:r>
                <a:rPr lang="en-US" sz="1000" dirty="0">
                  <a:solidFill>
                    <a:schemeClr val="bg1"/>
                  </a:solidFill>
                  <a:latin typeface="Arial" charset="0"/>
                </a:rPr>
                <a:t>A</a:t>
              </a:r>
            </a:p>
          </p:txBody>
        </p:sp>
      </p:grpSp>
      <p:sp>
        <p:nvSpPr>
          <p:cNvPr id="111" name="Freeform 211"/>
          <p:cNvSpPr>
            <a:spLocks/>
          </p:cNvSpPr>
          <p:nvPr/>
        </p:nvSpPr>
        <p:spPr bwMode="auto">
          <a:xfrm>
            <a:off x="5416550" y="1735138"/>
            <a:ext cx="263525" cy="439737"/>
          </a:xfrm>
          <a:custGeom>
            <a:avLst/>
            <a:gdLst>
              <a:gd name="T0" fmla="*/ 2147483647 w 166"/>
              <a:gd name="T1" fmla="*/ 2147483647 h 543"/>
              <a:gd name="T2" fmla="*/ 0 w 166"/>
              <a:gd name="T3" fmla="*/ 2147483647 h 543"/>
              <a:gd name="T4" fmla="*/ 2147483647 w 166"/>
              <a:gd name="T5" fmla="*/ 0 h 543"/>
              <a:gd name="T6" fmla="*/ 0 60000 65536"/>
              <a:gd name="T7" fmla="*/ 0 60000 65536"/>
              <a:gd name="T8" fmla="*/ 0 60000 65536"/>
              <a:gd name="T9" fmla="*/ 0 w 166"/>
              <a:gd name="T10" fmla="*/ 0 h 543"/>
              <a:gd name="T11" fmla="*/ 166 w 166"/>
              <a:gd name="T12" fmla="*/ 543 h 543"/>
            </a:gdLst>
            <a:ahLst/>
            <a:cxnLst>
              <a:cxn ang="T6">
                <a:pos x="T0" y="T1"/>
              </a:cxn>
              <a:cxn ang="T7">
                <a:pos x="T2" y="T3"/>
              </a:cxn>
              <a:cxn ang="T8">
                <a:pos x="T4" y="T5"/>
              </a:cxn>
            </a:cxnLst>
            <a:rect l="T9" t="T10" r="T11" b="T12"/>
            <a:pathLst>
              <a:path w="166" h="543">
                <a:moveTo>
                  <a:pt x="166" y="541"/>
                </a:moveTo>
                <a:lnTo>
                  <a:pt x="0" y="543"/>
                </a:lnTo>
                <a:lnTo>
                  <a:pt x="2" y="0"/>
                </a:lnTo>
              </a:path>
            </a:pathLst>
          </a:custGeom>
          <a:noFill/>
          <a:ln w="19050">
            <a:solidFill>
              <a:srgbClr val="009900"/>
            </a:solidFill>
            <a:round/>
            <a:headEnd/>
            <a:tailEnd/>
          </a:ln>
        </p:spPr>
        <p:txBody>
          <a:bodyPr wrap="none" anchor="ctr"/>
          <a:lstStyle/>
          <a:p>
            <a:endParaRPr lang="en-US" dirty="0"/>
          </a:p>
        </p:txBody>
      </p:sp>
      <p:grpSp>
        <p:nvGrpSpPr>
          <p:cNvPr id="58" name="Group 1794"/>
          <p:cNvGrpSpPr>
            <a:grpSpLocks/>
          </p:cNvGrpSpPr>
          <p:nvPr/>
        </p:nvGrpSpPr>
        <p:grpSpPr bwMode="auto">
          <a:xfrm>
            <a:off x="579438" y="2686050"/>
            <a:ext cx="1033462" cy="617538"/>
            <a:chOff x="363" y="1692"/>
            <a:chExt cx="651" cy="389"/>
          </a:xfrm>
        </p:grpSpPr>
        <p:grpSp>
          <p:nvGrpSpPr>
            <p:cNvPr id="768" name="Group 1793"/>
            <p:cNvGrpSpPr>
              <a:grpSpLocks/>
            </p:cNvGrpSpPr>
            <p:nvPr/>
          </p:nvGrpSpPr>
          <p:grpSpPr bwMode="auto">
            <a:xfrm>
              <a:off x="780" y="1692"/>
              <a:ext cx="234" cy="389"/>
              <a:chOff x="780" y="1692"/>
              <a:chExt cx="234" cy="389"/>
            </a:xfrm>
          </p:grpSpPr>
          <p:sp>
            <p:nvSpPr>
              <p:cNvPr id="115" name="Rectangle 32"/>
              <p:cNvSpPr>
                <a:spLocks noChangeArrowheads="1"/>
              </p:cNvSpPr>
              <p:nvPr/>
            </p:nvSpPr>
            <p:spPr bwMode="auto">
              <a:xfrm rot="16200000" flipH="1">
                <a:off x="789" y="1797"/>
                <a:ext cx="270" cy="180"/>
              </a:xfrm>
              <a:prstGeom prst="rect">
                <a:avLst/>
              </a:prstGeom>
              <a:solidFill>
                <a:schemeClr val="bg1"/>
              </a:solidFill>
              <a:ln w="9525">
                <a:solidFill>
                  <a:schemeClr val="tx1"/>
                </a:solidFill>
                <a:miter lim="800000"/>
                <a:headEnd/>
                <a:tailEnd/>
              </a:ln>
            </p:spPr>
            <p:txBody>
              <a:bodyPr wrap="none" anchor="ctr"/>
              <a:lstStyle/>
              <a:p>
                <a:endParaRPr lang="en-US" dirty="0"/>
              </a:p>
            </p:txBody>
          </p:sp>
          <p:grpSp>
            <p:nvGrpSpPr>
              <p:cNvPr id="778" name="Group 33"/>
              <p:cNvGrpSpPr>
                <a:grpSpLocks/>
              </p:cNvGrpSpPr>
              <p:nvPr/>
            </p:nvGrpSpPr>
            <p:grpSpPr bwMode="auto">
              <a:xfrm rot="16200000" flipH="1">
                <a:off x="772" y="1863"/>
                <a:ext cx="389" cy="47"/>
                <a:chOff x="2238" y="1890"/>
                <a:chExt cx="389" cy="47"/>
              </a:xfrm>
            </p:grpSpPr>
            <p:grpSp>
              <p:nvGrpSpPr>
                <p:cNvPr id="783" name="Group 34"/>
                <p:cNvGrpSpPr>
                  <a:grpSpLocks/>
                </p:cNvGrpSpPr>
                <p:nvPr/>
              </p:nvGrpSpPr>
              <p:grpSpPr bwMode="auto">
                <a:xfrm>
                  <a:off x="2238" y="1890"/>
                  <a:ext cx="143" cy="47"/>
                  <a:chOff x="2280" y="1824"/>
                  <a:chExt cx="143" cy="47"/>
                </a:xfrm>
              </p:grpSpPr>
              <p:sp>
                <p:nvSpPr>
                  <p:cNvPr id="124" name="Line 35"/>
                  <p:cNvSpPr>
                    <a:spLocks noChangeShapeType="1"/>
                  </p:cNvSpPr>
                  <p:nvPr/>
                </p:nvSpPr>
                <p:spPr bwMode="auto">
                  <a:xfrm>
                    <a:off x="2280" y="1848"/>
                    <a:ext cx="102" cy="0"/>
                  </a:xfrm>
                  <a:prstGeom prst="line">
                    <a:avLst/>
                  </a:prstGeom>
                  <a:noFill/>
                  <a:ln w="38100">
                    <a:solidFill>
                      <a:schemeClr val="tx1"/>
                    </a:solidFill>
                    <a:round/>
                    <a:headEnd/>
                    <a:tailEnd/>
                  </a:ln>
                </p:spPr>
                <p:txBody>
                  <a:bodyPr wrap="none" anchor="ctr"/>
                  <a:lstStyle/>
                  <a:p>
                    <a:endParaRPr lang="en-US" dirty="0"/>
                  </a:p>
                </p:txBody>
              </p:sp>
              <p:sp>
                <p:nvSpPr>
                  <p:cNvPr id="125" name="Oval 36"/>
                  <p:cNvSpPr>
                    <a:spLocks noChangeArrowheads="1"/>
                  </p:cNvSpPr>
                  <p:nvPr/>
                </p:nvSpPr>
                <p:spPr bwMode="auto">
                  <a:xfrm>
                    <a:off x="2376" y="1824"/>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grpSp>
              <p:nvGrpSpPr>
                <p:cNvPr id="790" name="Group 37"/>
                <p:cNvGrpSpPr>
                  <a:grpSpLocks/>
                </p:cNvGrpSpPr>
                <p:nvPr/>
              </p:nvGrpSpPr>
              <p:grpSpPr bwMode="auto">
                <a:xfrm flipH="1">
                  <a:off x="2484" y="1890"/>
                  <a:ext cx="143" cy="47"/>
                  <a:chOff x="2280" y="1824"/>
                  <a:chExt cx="143" cy="47"/>
                </a:xfrm>
              </p:grpSpPr>
              <p:sp>
                <p:nvSpPr>
                  <p:cNvPr id="122" name="Line 38"/>
                  <p:cNvSpPr>
                    <a:spLocks noChangeShapeType="1"/>
                  </p:cNvSpPr>
                  <p:nvPr/>
                </p:nvSpPr>
                <p:spPr bwMode="auto">
                  <a:xfrm>
                    <a:off x="2280" y="1848"/>
                    <a:ext cx="102" cy="0"/>
                  </a:xfrm>
                  <a:prstGeom prst="line">
                    <a:avLst/>
                  </a:prstGeom>
                  <a:noFill/>
                  <a:ln w="38100">
                    <a:solidFill>
                      <a:schemeClr val="tx1"/>
                    </a:solidFill>
                    <a:round/>
                    <a:headEnd/>
                    <a:tailEnd/>
                  </a:ln>
                </p:spPr>
                <p:txBody>
                  <a:bodyPr wrap="none" anchor="ctr"/>
                  <a:lstStyle/>
                  <a:p>
                    <a:endParaRPr lang="en-US" dirty="0"/>
                  </a:p>
                </p:txBody>
              </p:sp>
              <p:sp>
                <p:nvSpPr>
                  <p:cNvPr id="123" name="Oval 39"/>
                  <p:cNvSpPr>
                    <a:spLocks noChangeArrowheads="1"/>
                  </p:cNvSpPr>
                  <p:nvPr/>
                </p:nvSpPr>
                <p:spPr bwMode="auto">
                  <a:xfrm>
                    <a:off x="2376" y="1824"/>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grpSp>
          <p:sp>
            <p:nvSpPr>
              <p:cNvPr id="117" name="Line 40"/>
              <p:cNvSpPr>
                <a:spLocks noChangeShapeType="1"/>
              </p:cNvSpPr>
              <p:nvPr/>
            </p:nvSpPr>
            <p:spPr bwMode="auto">
              <a:xfrm rot="16200000" flipH="1">
                <a:off x="800" y="1886"/>
                <a:ext cx="200" cy="0"/>
              </a:xfrm>
              <a:prstGeom prst="line">
                <a:avLst/>
              </a:prstGeom>
              <a:noFill/>
              <a:ln w="28575">
                <a:solidFill>
                  <a:schemeClr val="tx1"/>
                </a:solidFill>
                <a:round/>
                <a:headEnd/>
                <a:tailEnd/>
              </a:ln>
            </p:spPr>
            <p:txBody>
              <a:bodyPr wrap="none" anchor="ctr"/>
              <a:lstStyle/>
              <a:p>
                <a:endParaRPr lang="en-US" dirty="0"/>
              </a:p>
            </p:txBody>
          </p:sp>
          <p:sp>
            <p:nvSpPr>
              <p:cNvPr id="118" name="Line 41"/>
              <p:cNvSpPr>
                <a:spLocks noChangeShapeType="1"/>
              </p:cNvSpPr>
              <p:nvPr/>
            </p:nvSpPr>
            <p:spPr bwMode="auto">
              <a:xfrm rot="16200000" flipH="1">
                <a:off x="837" y="1830"/>
                <a:ext cx="0" cy="114"/>
              </a:xfrm>
              <a:prstGeom prst="line">
                <a:avLst/>
              </a:prstGeom>
              <a:noFill/>
              <a:ln w="19050">
                <a:solidFill>
                  <a:schemeClr val="tx1"/>
                </a:solidFill>
                <a:round/>
                <a:headEnd/>
                <a:tailEnd/>
              </a:ln>
            </p:spPr>
            <p:txBody>
              <a:bodyPr wrap="none" anchor="ctr"/>
              <a:lstStyle/>
              <a:p>
                <a:endParaRPr lang="en-US" dirty="0"/>
              </a:p>
            </p:txBody>
          </p:sp>
          <p:sp>
            <p:nvSpPr>
              <p:cNvPr id="119" name="Line 42"/>
              <p:cNvSpPr>
                <a:spLocks noChangeShapeType="1"/>
              </p:cNvSpPr>
              <p:nvPr/>
            </p:nvSpPr>
            <p:spPr bwMode="auto">
              <a:xfrm rot="16200000" flipH="1">
                <a:off x="729" y="1887"/>
                <a:ext cx="114" cy="0"/>
              </a:xfrm>
              <a:prstGeom prst="line">
                <a:avLst/>
              </a:prstGeom>
              <a:noFill/>
              <a:ln w="28575">
                <a:solidFill>
                  <a:schemeClr val="tx1"/>
                </a:solidFill>
                <a:round/>
                <a:headEnd/>
                <a:tailEnd/>
              </a:ln>
            </p:spPr>
            <p:txBody>
              <a:bodyPr wrap="none" anchor="ctr"/>
              <a:lstStyle/>
              <a:p>
                <a:endParaRPr lang="en-US" dirty="0"/>
              </a:p>
            </p:txBody>
          </p:sp>
        </p:grpSp>
        <p:sp>
          <p:nvSpPr>
            <p:cNvPr id="114" name="Text Box 221"/>
            <p:cNvSpPr txBox="1">
              <a:spLocks noChangeArrowheads="1"/>
            </p:cNvSpPr>
            <p:nvPr/>
          </p:nvSpPr>
          <p:spPr bwMode="auto">
            <a:xfrm>
              <a:off x="363" y="1835"/>
              <a:ext cx="348" cy="105"/>
            </a:xfrm>
            <a:prstGeom prst="rect">
              <a:avLst/>
            </a:prstGeom>
            <a:noFill/>
            <a:ln w="9525">
              <a:noFill/>
              <a:miter lim="800000"/>
              <a:headEnd/>
              <a:tailEnd/>
            </a:ln>
          </p:spPr>
          <p:txBody>
            <a:bodyPr wrap="none" lIns="0" rIns="0" anchor="ctr"/>
            <a:lstStyle/>
            <a:p>
              <a:pPr algn="ctr"/>
              <a:r>
                <a:rPr lang="en-US" sz="800" dirty="0">
                  <a:latin typeface="Arial" charset="0"/>
                </a:rPr>
                <a:t>CUTOFF CB</a:t>
              </a:r>
            </a:p>
          </p:txBody>
        </p:sp>
      </p:grpSp>
      <p:sp>
        <p:nvSpPr>
          <p:cNvPr id="126" name="Line 321"/>
          <p:cNvSpPr>
            <a:spLocks noChangeShapeType="1"/>
          </p:cNvSpPr>
          <p:nvPr/>
        </p:nvSpPr>
        <p:spPr bwMode="auto">
          <a:xfrm rot="16200000" flipV="1">
            <a:off x="665163" y="3786188"/>
            <a:ext cx="1587" cy="954087"/>
          </a:xfrm>
          <a:prstGeom prst="line">
            <a:avLst/>
          </a:prstGeom>
          <a:noFill/>
          <a:ln w="19050">
            <a:solidFill>
              <a:schemeClr val="tx1"/>
            </a:solidFill>
            <a:round/>
            <a:headEnd/>
            <a:tailEnd/>
          </a:ln>
        </p:spPr>
        <p:txBody>
          <a:bodyPr wrap="none" anchor="ctr"/>
          <a:lstStyle/>
          <a:p>
            <a:endParaRPr lang="en-US" dirty="0"/>
          </a:p>
        </p:txBody>
      </p:sp>
      <p:sp>
        <p:nvSpPr>
          <p:cNvPr id="127" name="Line 322"/>
          <p:cNvSpPr>
            <a:spLocks noChangeShapeType="1"/>
          </p:cNvSpPr>
          <p:nvPr/>
        </p:nvSpPr>
        <p:spPr bwMode="auto">
          <a:xfrm rot="16200000" flipV="1">
            <a:off x="742950" y="3727451"/>
            <a:ext cx="1587" cy="830262"/>
          </a:xfrm>
          <a:prstGeom prst="line">
            <a:avLst/>
          </a:prstGeom>
          <a:noFill/>
          <a:ln w="19050">
            <a:solidFill>
              <a:schemeClr val="tx1"/>
            </a:solidFill>
            <a:round/>
            <a:headEnd/>
            <a:tailEnd/>
          </a:ln>
        </p:spPr>
        <p:txBody>
          <a:bodyPr wrap="none" anchor="ctr"/>
          <a:lstStyle/>
          <a:p>
            <a:endParaRPr lang="en-US" dirty="0"/>
          </a:p>
        </p:txBody>
      </p:sp>
      <p:sp>
        <p:nvSpPr>
          <p:cNvPr id="128" name="Text Box 323"/>
          <p:cNvSpPr txBox="1">
            <a:spLocks noChangeArrowheads="1"/>
          </p:cNvSpPr>
          <p:nvPr/>
        </p:nvSpPr>
        <p:spPr bwMode="auto">
          <a:xfrm>
            <a:off x="877888" y="4035425"/>
            <a:ext cx="715962" cy="334963"/>
          </a:xfrm>
          <a:prstGeom prst="rect">
            <a:avLst/>
          </a:prstGeom>
          <a:solidFill>
            <a:schemeClr val="bg1">
              <a:lumMod val="85000"/>
            </a:schemeClr>
          </a:solidFill>
          <a:ln w="9525">
            <a:solidFill>
              <a:schemeClr val="tx1"/>
            </a:solidFill>
            <a:miter lim="800000"/>
            <a:headEnd/>
            <a:tailEnd/>
          </a:ln>
        </p:spPr>
        <p:txBody>
          <a:bodyPr wrap="none" anchor="ctr"/>
          <a:lstStyle/>
          <a:p>
            <a:pPr algn="ctr"/>
            <a:r>
              <a:rPr lang="en-US" sz="1000" b="1" dirty="0">
                <a:latin typeface="Arial" charset="0"/>
              </a:rPr>
              <a:t>Interior</a:t>
            </a:r>
          </a:p>
          <a:p>
            <a:pPr algn="ctr"/>
            <a:r>
              <a:rPr lang="en-US" sz="1000" b="1" dirty="0">
                <a:latin typeface="Arial" charset="0"/>
              </a:rPr>
              <a:t>Pre-Heater</a:t>
            </a:r>
            <a:endParaRPr lang="en-US" sz="1000" dirty="0">
              <a:latin typeface="Arial" charset="0"/>
            </a:endParaRPr>
          </a:p>
        </p:txBody>
      </p:sp>
      <p:sp>
        <p:nvSpPr>
          <p:cNvPr id="132" name="Line 326"/>
          <p:cNvSpPr>
            <a:spLocks noChangeShapeType="1"/>
          </p:cNvSpPr>
          <p:nvPr/>
        </p:nvSpPr>
        <p:spPr bwMode="auto">
          <a:xfrm flipH="1">
            <a:off x="1061158" y="5654902"/>
            <a:ext cx="0" cy="152104"/>
          </a:xfrm>
          <a:prstGeom prst="line">
            <a:avLst/>
          </a:prstGeom>
          <a:noFill/>
          <a:ln w="12700">
            <a:solidFill>
              <a:schemeClr val="tx1"/>
            </a:solidFill>
            <a:round/>
            <a:headEnd/>
            <a:tailEnd/>
          </a:ln>
        </p:spPr>
        <p:txBody>
          <a:bodyPr wrap="none" anchor="ctr"/>
          <a:lstStyle/>
          <a:p>
            <a:endParaRPr lang="en-US" dirty="0"/>
          </a:p>
        </p:txBody>
      </p:sp>
      <p:sp>
        <p:nvSpPr>
          <p:cNvPr id="133" name="Line 327"/>
          <p:cNvSpPr>
            <a:spLocks noChangeShapeType="1"/>
          </p:cNvSpPr>
          <p:nvPr/>
        </p:nvSpPr>
        <p:spPr bwMode="auto">
          <a:xfrm>
            <a:off x="896058" y="5808784"/>
            <a:ext cx="331788" cy="3558"/>
          </a:xfrm>
          <a:prstGeom prst="line">
            <a:avLst/>
          </a:prstGeom>
          <a:noFill/>
          <a:ln w="12700">
            <a:solidFill>
              <a:schemeClr val="tx1"/>
            </a:solidFill>
            <a:round/>
            <a:headEnd/>
            <a:tailEnd/>
          </a:ln>
        </p:spPr>
        <p:txBody>
          <a:bodyPr wrap="none" anchor="ctr"/>
          <a:lstStyle/>
          <a:p>
            <a:endParaRPr lang="en-US" dirty="0"/>
          </a:p>
        </p:txBody>
      </p:sp>
      <p:sp>
        <p:nvSpPr>
          <p:cNvPr id="134" name="Line 328"/>
          <p:cNvSpPr>
            <a:spLocks noChangeShapeType="1"/>
          </p:cNvSpPr>
          <p:nvPr/>
        </p:nvSpPr>
        <p:spPr bwMode="auto">
          <a:xfrm>
            <a:off x="946858" y="5847033"/>
            <a:ext cx="230188" cy="0"/>
          </a:xfrm>
          <a:prstGeom prst="line">
            <a:avLst/>
          </a:prstGeom>
          <a:noFill/>
          <a:ln w="12700">
            <a:solidFill>
              <a:schemeClr val="tx1"/>
            </a:solidFill>
            <a:round/>
            <a:headEnd/>
            <a:tailEnd/>
          </a:ln>
        </p:spPr>
        <p:txBody>
          <a:bodyPr wrap="none" anchor="ctr"/>
          <a:lstStyle/>
          <a:p>
            <a:endParaRPr lang="en-US" dirty="0"/>
          </a:p>
        </p:txBody>
      </p:sp>
      <p:sp>
        <p:nvSpPr>
          <p:cNvPr id="135" name="Line 329"/>
          <p:cNvSpPr>
            <a:spLocks noChangeShapeType="1"/>
          </p:cNvSpPr>
          <p:nvPr/>
        </p:nvSpPr>
        <p:spPr bwMode="auto">
          <a:xfrm>
            <a:off x="1008771" y="5883502"/>
            <a:ext cx="106363" cy="0"/>
          </a:xfrm>
          <a:prstGeom prst="line">
            <a:avLst/>
          </a:prstGeom>
          <a:noFill/>
          <a:ln w="12700">
            <a:solidFill>
              <a:schemeClr val="tx1"/>
            </a:solidFill>
            <a:round/>
            <a:headEnd/>
            <a:tailEnd/>
          </a:ln>
        </p:spPr>
        <p:txBody>
          <a:bodyPr wrap="none" anchor="ctr"/>
          <a:lstStyle/>
          <a:p>
            <a:endParaRPr lang="en-US" dirty="0"/>
          </a:p>
        </p:txBody>
      </p:sp>
      <p:sp>
        <p:nvSpPr>
          <p:cNvPr id="136" name="Line 392"/>
          <p:cNvSpPr>
            <a:spLocks noChangeShapeType="1"/>
          </p:cNvSpPr>
          <p:nvPr/>
        </p:nvSpPr>
        <p:spPr bwMode="auto">
          <a:xfrm>
            <a:off x="261938" y="5665788"/>
            <a:ext cx="1485900" cy="0"/>
          </a:xfrm>
          <a:prstGeom prst="line">
            <a:avLst/>
          </a:prstGeom>
          <a:noFill/>
          <a:ln w="19050">
            <a:solidFill>
              <a:srgbClr val="009900"/>
            </a:solidFill>
            <a:round/>
            <a:headEnd/>
            <a:tailEnd/>
          </a:ln>
        </p:spPr>
        <p:txBody>
          <a:bodyPr wrap="none" anchor="ctr"/>
          <a:lstStyle/>
          <a:p>
            <a:endParaRPr lang="en-US" dirty="0"/>
          </a:p>
        </p:txBody>
      </p:sp>
      <p:sp>
        <p:nvSpPr>
          <p:cNvPr id="137" name="Text Box 430"/>
          <p:cNvSpPr txBox="1">
            <a:spLocks noChangeArrowheads="1"/>
          </p:cNvSpPr>
          <p:nvPr/>
        </p:nvSpPr>
        <p:spPr bwMode="auto">
          <a:xfrm>
            <a:off x="7826375" y="1571625"/>
            <a:ext cx="968375" cy="212725"/>
          </a:xfrm>
          <a:prstGeom prst="rect">
            <a:avLst/>
          </a:prstGeom>
          <a:noFill/>
          <a:ln w="9525">
            <a:noFill/>
            <a:miter lim="800000"/>
            <a:headEnd/>
            <a:tailEnd/>
          </a:ln>
        </p:spPr>
        <p:txBody>
          <a:bodyPr wrap="none" anchor="ctr" anchorCtr="1"/>
          <a:lstStyle/>
          <a:p>
            <a:pPr algn="ctr"/>
            <a:r>
              <a:rPr lang="en-US" sz="900" dirty="0">
                <a:latin typeface="Arial" charset="0"/>
              </a:rPr>
              <a:t>1231C Controller</a:t>
            </a:r>
          </a:p>
        </p:txBody>
      </p:sp>
      <p:sp>
        <p:nvSpPr>
          <p:cNvPr id="138" name="Text Box 456"/>
          <p:cNvSpPr txBox="1">
            <a:spLocks noChangeArrowheads="1"/>
          </p:cNvSpPr>
          <p:nvPr/>
        </p:nvSpPr>
        <p:spPr bwMode="auto">
          <a:xfrm>
            <a:off x="8108950" y="4346575"/>
            <a:ext cx="384175" cy="111125"/>
          </a:xfrm>
          <a:prstGeom prst="rect">
            <a:avLst/>
          </a:prstGeom>
          <a:noFill/>
          <a:ln w="9525">
            <a:noFill/>
            <a:miter lim="800000"/>
            <a:headEnd/>
            <a:tailEnd/>
          </a:ln>
        </p:spPr>
        <p:txBody>
          <a:bodyPr wrap="none" lIns="0" rIns="0" anchor="ctr"/>
          <a:lstStyle/>
          <a:p>
            <a:pPr algn="ctr">
              <a:spcBef>
                <a:spcPct val="50000"/>
              </a:spcBef>
            </a:pPr>
            <a:r>
              <a:rPr lang="en-US" sz="800" dirty="0">
                <a:latin typeface="Arial" charset="0"/>
              </a:rPr>
              <a:t>3.3K</a:t>
            </a:r>
          </a:p>
        </p:txBody>
      </p:sp>
      <p:sp>
        <p:nvSpPr>
          <p:cNvPr id="146" name="Line 55"/>
          <p:cNvSpPr>
            <a:spLocks noChangeShapeType="1"/>
          </p:cNvSpPr>
          <p:nvPr/>
        </p:nvSpPr>
        <p:spPr bwMode="auto">
          <a:xfrm flipH="1">
            <a:off x="8111224" y="3792348"/>
            <a:ext cx="171299" cy="0"/>
          </a:xfrm>
          <a:prstGeom prst="line">
            <a:avLst/>
          </a:prstGeom>
          <a:noFill/>
          <a:ln w="57150">
            <a:solidFill>
              <a:srgbClr val="4D4D4D"/>
            </a:solidFill>
            <a:round/>
            <a:headEnd/>
            <a:tailEnd/>
          </a:ln>
        </p:spPr>
        <p:txBody>
          <a:bodyPr wrap="none" anchor="ctr"/>
          <a:lstStyle/>
          <a:p>
            <a:endParaRPr lang="en-US" dirty="0"/>
          </a:p>
        </p:txBody>
      </p:sp>
      <p:sp>
        <p:nvSpPr>
          <p:cNvPr id="147" name="AutoShape 56"/>
          <p:cNvSpPr>
            <a:spLocks noChangeArrowheads="1"/>
          </p:cNvSpPr>
          <p:nvPr/>
        </p:nvSpPr>
        <p:spPr bwMode="auto">
          <a:xfrm rot="5400000" flipH="1">
            <a:off x="8298511" y="3488686"/>
            <a:ext cx="523873" cy="607333"/>
          </a:xfrm>
          <a:prstGeom prst="can">
            <a:avLst>
              <a:gd name="adj" fmla="val 35455"/>
            </a:avLst>
          </a:prstGeom>
          <a:solidFill>
            <a:schemeClr val="bg2"/>
          </a:solidFill>
          <a:ln w="9525">
            <a:solidFill>
              <a:schemeClr val="tx1"/>
            </a:solidFill>
            <a:round/>
            <a:headEnd/>
            <a:tailEnd/>
          </a:ln>
        </p:spPr>
        <p:txBody>
          <a:bodyPr wrap="none" anchor="ctr"/>
          <a:lstStyle/>
          <a:p>
            <a:endParaRPr lang="en-US" dirty="0"/>
          </a:p>
        </p:txBody>
      </p:sp>
      <p:sp>
        <p:nvSpPr>
          <p:cNvPr id="148" name="Line 57"/>
          <p:cNvSpPr>
            <a:spLocks noChangeShapeType="1"/>
          </p:cNvSpPr>
          <p:nvPr/>
        </p:nvSpPr>
        <p:spPr bwMode="auto">
          <a:xfrm flipH="1">
            <a:off x="8790144" y="3792348"/>
            <a:ext cx="171299" cy="0"/>
          </a:xfrm>
          <a:prstGeom prst="line">
            <a:avLst/>
          </a:prstGeom>
          <a:noFill/>
          <a:ln w="57150">
            <a:solidFill>
              <a:srgbClr val="4D4D4D"/>
            </a:solidFill>
            <a:round/>
            <a:headEnd/>
            <a:tailEnd/>
          </a:ln>
        </p:spPr>
        <p:txBody>
          <a:bodyPr wrap="none" anchor="ctr"/>
          <a:lstStyle/>
          <a:p>
            <a:endParaRPr lang="en-US" dirty="0"/>
          </a:p>
        </p:txBody>
      </p:sp>
      <p:sp>
        <p:nvSpPr>
          <p:cNvPr id="141" name="Freeform 72"/>
          <p:cNvSpPr>
            <a:spLocks/>
          </p:cNvSpPr>
          <p:nvPr/>
        </p:nvSpPr>
        <p:spPr bwMode="auto">
          <a:xfrm flipH="1">
            <a:off x="8424868" y="3936995"/>
            <a:ext cx="206375" cy="231774"/>
          </a:xfrm>
          <a:custGeom>
            <a:avLst/>
            <a:gdLst>
              <a:gd name="T0" fmla="*/ 0 w 154"/>
              <a:gd name="T1" fmla="*/ 8 h 150"/>
              <a:gd name="T2" fmla="*/ 0 w 154"/>
              <a:gd name="T3" fmla="*/ 130 h 150"/>
              <a:gd name="T4" fmla="*/ 67 w 154"/>
              <a:gd name="T5" fmla="*/ 130 h 150"/>
              <a:gd name="T6" fmla="*/ 67 w 154"/>
              <a:gd name="T7" fmla="*/ 0 h 150"/>
              <a:gd name="T8" fmla="*/ 0 60000 65536"/>
              <a:gd name="T9" fmla="*/ 0 60000 65536"/>
              <a:gd name="T10" fmla="*/ 0 60000 65536"/>
              <a:gd name="T11" fmla="*/ 0 60000 65536"/>
              <a:gd name="T12" fmla="*/ 0 w 154"/>
              <a:gd name="T13" fmla="*/ 0 h 150"/>
              <a:gd name="T14" fmla="*/ 154 w 154"/>
              <a:gd name="T15" fmla="*/ 150 h 150"/>
            </a:gdLst>
            <a:ahLst/>
            <a:cxnLst>
              <a:cxn ang="T8">
                <a:pos x="T0" y="T1"/>
              </a:cxn>
              <a:cxn ang="T9">
                <a:pos x="T2" y="T3"/>
              </a:cxn>
              <a:cxn ang="T10">
                <a:pos x="T4" y="T5"/>
              </a:cxn>
              <a:cxn ang="T11">
                <a:pos x="T6" y="T7"/>
              </a:cxn>
            </a:cxnLst>
            <a:rect l="T12" t="T13" r="T14" b="T15"/>
            <a:pathLst>
              <a:path w="154" h="150">
                <a:moveTo>
                  <a:pt x="0" y="8"/>
                </a:moveTo>
                <a:lnTo>
                  <a:pt x="0" y="150"/>
                </a:lnTo>
                <a:lnTo>
                  <a:pt x="154" y="150"/>
                </a:lnTo>
                <a:lnTo>
                  <a:pt x="154" y="0"/>
                </a:lnTo>
              </a:path>
            </a:pathLst>
          </a:custGeom>
          <a:noFill/>
          <a:ln w="38100">
            <a:solidFill>
              <a:schemeClr val="tx1"/>
            </a:solidFill>
            <a:round/>
            <a:headEnd/>
            <a:tailEnd/>
          </a:ln>
        </p:spPr>
        <p:txBody>
          <a:bodyPr wrap="none" anchor="ctr"/>
          <a:lstStyle/>
          <a:p>
            <a:endParaRPr lang="en-US" dirty="0"/>
          </a:p>
        </p:txBody>
      </p:sp>
      <p:sp>
        <p:nvSpPr>
          <p:cNvPr id="161" name="Text Box 567"/>
          <p:cNvSpPr txBox="1">
            <a:spLocks noChangeArrowheads="1"/>
          </p:cNvSpPr>
          <p:nvPr/>
        </p:nvSpPr>
        <p:spPr bwMode="auto">
          <a:xfrm>
            <a:off x="5951538" y="588963"/>
            <a:ext cx="387350" cy="228600"/>
          </a:xfrm>
          <a:prstGeom prst="rect">
            <a:avLst/>
          </a:prstGeom>
          <a:noFill/>
          <a:ln w="9525">
            <a:noFill/>
            <a:miter lim="800000"/>
            <a:headEnd/>
            <a:tailEnd/>
          </a:ln>
        </p:spPr>
        <p:txBody>
          <a:bodyPr wrap="none" lIns="0" rIns="0" anchor="ctr"/>
          <a:lstStyle/>
          <a:p>
            <a:pPr algn="ctr">
              <a:spcBef>
                <a:spcPct val="10000"/>
              </a:spcBef>
            </a:pPr>
            <a:r>
              <a:rPr lang="en-US" sz="800" dirty="0">
                <a:latin typeface="Arial" charset="0"/>
              </a:rPr>
              <a:t>100</a:t>
            </a:r>
          </a:p>
          <a:p>
            <a:pPr algn="ctr">
              <a:spcBef>
                <a:spcPct val="10000"/>
              </a:spcBef>
            </a:pPr>
            <a:r>
              <a:rPr lang="en-US" sz="800" dirty="0">
                <a:latin typeface="Arial" charset="0"/>
              </a:rPr>
              <a:t>50W</a:t>
            </a:r>
          </a:p>
        </p:txBody>
      </p:sp>
      <p:sp>
        <p:nvSpPr>
          <p:cNvPr id="162" name="Text Box 185"/>
          <p:cNvSpPr txBox="1">
            <a:spLocks noChangeArrowheads="1"/>
          </p:cNvSpPr>
          <p:nvPr/>
        </p:nvSpPr>
        <p:spPr bwMode="auto">
          <a:xfrm>
            <a:off x="396875" y="1292225"/>
            <a:ext cx="1004888" cy="457200"/>
          </a:xfrm>
          <a:prstGeom prst="rect">
            <a:avLst/>
          </a:prstGeom>
          <a:solidFill>
            <a:srgbClr val="FF9966"/>
          </a:solidFill>
          <a:ln w="9525">
            <a:solidFill>
              <a:schemeClr val="tx1"/>
            </a:solidFill>
            <a:miter lim="800000"/>
            <a:headEnd/>
            <a:tailEnd/>
          </a:ln>
        </p:spPr>
        <p:txBody>
          <a:bodyPr wrap="none" anchor="ctr"/>
          <a:lstStyle/>
          <a:p>
            <a:r>
              <a:rPr lang="en-US" sz="1000" b="1" dirty="0">
                <a:latin typeface="Arial" charset="0"/>
              </a:rPr>
              <a:t>Front BBox</a:t>
            </a:r>
          </a:p>
          <a:p>
            <a:r>
              <a:rPr lang="en-US" sz="1000" b="1" dirty="0">
                <a:latin typeface="Arial" charset="0"/>
              </a:rPr>
              <a:t>14-17</a:t>
            </a:r>
            <a:endParaRPr lang="en-US" sz="1000" dirty="0">
              <a:latin typeface="Arial" charset="0"/>
            </a:endParaRPr>
          </a:p>
        </p:txBody>
      </p:sp>
      <p:grpSp>
        <p:nvGrpSpPr>
          <p:cNvPr id="791" name="Group 658"/>
          <p:cNvGrpSpPr>
            <a:grpSpLocks/>
          </p:cNvGrpSpPr>
          <p:nvPr/>
        </p:nvGrpSpPr>
        <p:grpSpPr bwMode="auto">
          <a:xfrm>
            <a:off x="1873250" y="3584575"/>
            <a:ext cx="139700" cy="171450"/>
            <a:chOff x="1284" y="861"/>
            <a:chExt cx="88" cy="108"/>
          </a:xfrm>
        </p:grpSpPr>
        <p:grpSp>
          <p:nvGrpSpPr>
            <p:cNvPr id="794" name="Group 655"/>
            <p:cNvGrpSpPr>
              <a:grpSpLocks/>
            </p:cNvGrpSpPr>
            <p:nvPr/>
          </p:nvGrpSpPr>
          <p:grpSpPr bwMode="auto">
            <a:xfrm>
              <a:off x="1300" y="861"/>
              <a:ext cx="58" cy="108"/>
              <a:chOff x="1282" y="862"/>
              <a:chExt cx="58" cy="108"/>
            </a:xfrm>
          </p:grpSpPr>
          <p:sp>
            <p:nvSpPr>
              <p:cNvPr id="171" name="Line 656"/>
              <p:cNvSpPr>
                <a:spLocks noChangeShapeType="1"/>
              </p:cNvSpPr>
              <p:nvPr/>
            </p:nvSpPr>
            <p:spPr bwMode="auto">
              <a:xfrm flipV="1">
                <a:off x="1282" y="862"/>
                <a:ext cx="58" cy="56"/>
              </a:xfrm>
              <a:prstGeom prst="line">
                <a:avLst/>
              </a:prstGeom>
              <a:noFill/>
              <a:ln w="19050">
                <a:solidFill>
                  <a:schemeClr val="bg1"/>
                </a:solidFill>
                <a:round/>
                <a:headEnd/>
                <a:tailEnd/>
              </a:ln>
            </p:spPr>
            <p:txBody>
              <a:bodyPr/>
              <a:lstStyle/>
              <a:p>
                <a:endParaRPr lang="en-US" dirty="0"/>
              </a:p>
            </p:txBody>
          </p:sp>
          <p:sp>
            <p:nvSpPr>
              <p:cNvPr id="172" name="Line 657"/>
              <p:cNvSpPr>
                <a:spLocks noChangeShapeType="1"/>
              </p:cNvSpPr>
              <p:nvPr/>
            </p:nvSpPr>
            <p:spPr bwMode="auto">
              <a:xfrm>
                <a:off x="1282" y="914"/>
                <a:ext cx="58" cy="56"/>
              </a:xfrm>
              <a:prstGeom prst="line">
                <a:avLst/>
              </a:prstGeom>
              <a:noFill/>
              <a:ln w="19050">
                <a:solidFill>
                  <a:schemeClr val="bg1"/>
                </a:solidFill>
                <a:round/>
                <a:headEnd/>
                <a:tailEnd/>
              </a:ln>
            </p:spPr>
            <p:txBody>
              <a:bodyPr/>
              <a:lstStyle/>
              <a:p>
                <a:endParaRPr lang="en-US" dirty="0"/>
              </a:p>
            </p:txBody>
          </p:sp>
        </p:grpSp>
        <p:grpSp>
          <p:nvGrpSpPr>
            <p:cNvPr id="64" name="Group 651"/>
            <p:cNvGrpSpPr>
              <a:grpSpLocks/>
            </p:cNvGrpSpPr>
            <p:nvPr/>
          </p:nvGrpSpPr>
          <p:grpSpPr bwMode="auto">
            <a:xfrm>
              <a:off x="1284" y="861"/>
              <a:ext cx="58" cy="108"/>
              <a:chOff x="1282" y="862"/>
              <a:chExt cx="58" cy="108"/>
            </a:xfrm>
          </p:grpSpPr>
          <p:sp>
            <p:nvSpPr>
              <p:cNvPr id="169" name="Line 649"/>
              <p:cNvSpPr>
                <a:spLocks noChangeShapeType="1"/>
              </p:cNvSpPr>
              <p:nvPr/>
            </p:nvSpPr>
            <p:spPr bwMode="auto">
              <a:xfrm flipV="1">
                <a:off x="1282" y="862"/>
                <a:ext cx="58" cy="56"/>
              </a:xfrm>
              <a:prstGeom prst="line">
                <a:avLst/>
              </a:prstGeom>
              <a:noFill/>
              <a:ln w="19050">
                <a:solidFill>
                  <a:schemeClr val="tx1"/>
                </a:solidFill>
                <a:round/>
                <a:headEnd/>
                <a:tailEnd/>
              </a:ln>
            </p:spPr>
            <p:txBody>
              <a:bodyPr/>
              <a:lstStyle/>
              <a:p>
                <a:endParaRPr lang="en-US" dirty="0"/>
              </a:p>
            </p:txBody>
          </p:sp>
          <p:sp>
            <p:nvSpPr>
              <p:cNvPr id="170" name="Line 650"/>
              <p:cNvSpPr>
                <a:spLocks noChangeShapeType="1"/>
              </p:cNvSpPr>
              <p:nvPr/>
            </p:nvSpPr>
            <p:spPr bwMode="auto">
              <a:xfrm>
                <a:off x="1282" y="914"/>
                <a:ext cx="58" cy="56"/>
              </a:xfrm>
              <a:prstGeom prst="line">
                <a:avLst/>
              </a:prstGeom>
              <a:noFill/>
              <a:ln w="19050">
                <a:solidFill>
                  <a:schemeClr val="tx1"/>
                </a:solidFill>
                <a:round/>
                <a:headEnd/>
                <a:tailEnd/>
              </a:ln>
            </p:spPr>
            <p:txBody>
              <a:bodyPr/>
              <a:lstStyle/>
              <a:p>
                <a:endParaRPr lang="en-US" dirty="0"/>
              </a:p>
            </p:txBody>
          </p:sp>
        </p:grpSp>
        <p:grpSp>
          <p:nvGrpSpPr>
            <p:cNvPr id="66" name="Group 652"/>
            <p:cNvGrpSpPr>
              <a:grpSpLocks/>
            </p:cNvGrpSpPr>
            <p:nvPr/>
          </p:nvGrpSpPr>
          <p:grpSpPr bwMode="auto">
            <a:xfrm>
              <a:off x="1314" y="861"/>
              <a:ext cx="58" cy="108"/>
              <a:chOff x="1282" y="862"/>
              <a:chExt cx="58" cy="108"/>
            </a:xfrm>
          </p:grpSpPr>
          <p:sp>
            <p:nvSpPr>
              <p:cNvPr id="167" name="Line 653"/>
              <p:cNvSpPr>
                <a:spLocks noChangeShapeType="1"/>
              </p:cNvSpPr>
              <p:nvPr/>
            </p:nvSpPr>
            <p:spPr bwMode="auto">
              <a:xfrm flipV="1">
                <a:off x="1282" y="862"/>
                <a:ext cx="58" cy="56"/>
              </a:xfrm>
              <a:prstGeom prst="line">
                <a:avLst/>
              </a:prstGeom>
              <a:noFill/>
              <a:ln w="19050">
                <a:solidFill>
                  <a:schemeClr val="tx1"/>
                </a:solidFill>
                <a:round/>
                <a:headEnd/>
                <a:tailEnd/>
              </a:ln>
            </p:spPr>
            <p:txBody>
              <a:bodyPr/>
              <a:lstStyle/>
              <a:p>
                <a:endParaRPr lang="en-US" dirty="0"/>
              </a:p>
            </p:txBody>
          </p:sp>
          <p:sp>
            <p:nvSpPr>
              <p:cNvPr id="168" name="Line 654"/>
              <p:cNvSpPr>
                <a:spLocks noChangeShapeType="1"/>
              </p:cNvSpPr>
              <p:nvPr/>
            </p:nvSpPr>
            <p:spPr bwMode="auto">
              <a:xfrm>
                <a:off x="1282" y="914"/>
                <a:ext cx="58" cy="56"/>
              </a:xfrm>
              <a:prstGeom prst="line">
                <a:avLst/>
              </a:prstGeom>
              <a:noFill/>
              <a:ln w="19050">
                <a:solidFill>
                  <a:schemeClr val="tx1"/>
                </a:solidFill>
                <a:round/>
                <a:headEnd/>
                <a:tailEnd/>
              </a:ln>
            </p:spPr>
            <p:txBody>
              <a:bodyPr/>
              <a:lstStyle/>
              <a:p>
                <a:endParaRPr lang="en-US" dirty="0"/>
              </a:p>
            </p:txBody>
          </p:sp>
        </p:grpSp>
      </p:grpSp>
      <p:grpSp>
        <p:nvGrpSpPr>
          <p:cNvPr id="67" name="Group 659"/>
          <p:cNvGrpSpPr>
            <a:grpSpLocks/>
          </p:cNvGrpSpPr>
          <p:nvPr/>
        </p:nvGrpSpPr>
        <p:grpSpPr bwMode="auto">
          <a:xfrm flipH="1">
            <a:off x="2052638" y="1285875"/>
            <a:ext cx="139700" cy="171450"/>
            <a:chOff x="1284" y="861"/>
            <a:chExt cx="88" cy="108"/>
          </a:xfrm>
        </p:grpSpPr>
        <p:grpSp>
          <p:nvGrpSpPr>
            <p:cNvPr id="75" name="Group 660"/>
            <p:cNvGrpSpPr>
              <a:grpSpLocks/>
            </p:cNvGrpSpPr>
            <p:nvPr/>
          </p:nvGrpSpPr>
          <p:grpSpPr bwMode="auto">
            <a:xfrm>
              <a:off x="1300" y="861"/>
              <a:ext cx="58" cy="108"/>
              <a:chOff x="1282" y="862"/>
              <a:chExt cx="58" cy="108"/>
            </a:xfrm>
          </p:grpSpPr>
          <p:sp>
            <p:nvSpPr>
              <p:cNvPr id="181" name="Line 661"/>
              <p:cNvSpPr>
                <a:spLocks noChangeShapeType="1"/>
              </p:cNvSpPr>
              <p:nvPr/>
            </p:nvSpPr>
            <p:spPr bwMode="auto">
              <a:xfrm flipV="1">
                <a:off x="1282" y="862"/>
                <a:ext cx="58" cy="56"/>
              </a:xfrm>
              <a:prstGeom prst="line">
                <a:avLst/>
              </a:prstGeom>
              <a:noFill/>
              <a:ln w="19050">
                <a:solidFill>
                  <a:schemeClr val="bg1"/>
                </a:solidFill>
                <a:round/>
                <a:headEnd/>
                <a:tailEnd/>
              </a:ln>
            </p:spPr>
            <p:txBody>
              <a:bodyPr/>
              <a:lstStyle/>
              <a:p>
                <a:endParaRPr lang="en-US" dirty="0"/>
              </a:p>
            </p:txBody>
          </p:sp>
          <p:sp>
            <p:nvSpPr>
              <p:cNvPr id="182" name="Line 662"/>
              <p:cNvSpPr>
                <a:spLocks noChangeShapeType="1"/>
              </p:cNvSpPr>
              <p:nvPr/>
            </p:nvSpPr>
            <p:spPr bwMode="auto">
              <a:xfrm>
                <a:off x="1282" y="914"/>
                <a:ext cx="58" cy="56"/>
              </a:xfrm>
              <a:prstGeom prst="line">
                <a:avLst/>
              </a:prstGeom>
              <a:noFill/>
              <a:ln w="19050">
                <a:solidFill>
                  <a:schemeClr val="bg1"/>
                </a:solidFill>
                <a:round/>
                <a:headEnd/>
                <a:tailEnd/>
              </a:ln>
            </p:spPr>
            <p:txBody>
              <a:bodyPr/>
              <a:lstStyle/>
              <a:p>
                <a:endParaRPr lang="en-US" dirty="0"/>
              </a:p>
            </p:txBody>
          </p:sp>
        </p:grpSp>
        <p:grpSp>
          <p:nvGrpSpPr>
            <p:cNvPr id="76" name="Group 663"/>
            <p:cNvGrpSpPr>
              <a:grpSpLocks/>
            </p:cNvGrpSpPr>
            <p:nvPr/>
          </p:nvGrpSpPr>
          <p:grpSpPr bwMode="auto">
            <a:xfrm>
              <a:off x="1284" y="861"/>
              <a:ext cx="58" cy="108"/>
              <a:chOff x="1282" y="862"/>
              <a:chExt cx="58" cy="108"/>
            </a:xfrm>
          </p:grpSpPr>
          <p:sp>
            <p:nvSpPr>
              <p:cNvPr id="179" name="Line 664"/>
              <p:cNvSpPr>
                <a:spLocks noChangeShapeType="1"/>
              </p:cNvSpPr>
              <p:nvPr/>
            </p:nvSpPr>
            <p:spPr bwMode="auto">
              <a:xfrm flipV="1">
                <a:off x="1282" y="862"/>
                <a:ext cx="58" cy="56"/>
              </a:xfrm>
              <a:prstGeom prst="line">
                <a:avLst/>
              </a:prstGeom>
              <a:noFill/>
              <a:ln w="19050">
                <a:solidFill>
                  <a:schemeClr val="tx1"/>
                </a:solidFill>
                <a:round/>
                <a:headEnd/>
                <a:tailEnd/>
              </a:ln>
            </p:spPr>
            <p:txBody>
              <a:bodyPr/>
              <a:lstStyle/>
              <a:p>
                <a:endParaRPr lang="en-US" dirty="0"/>
              </a:p>
            </p:txBody>
          </p:sp>
          <p:sp>
            <p:nvSpPr>
              <p:cNvPr id="180" name="Line 665"/>
              <p:cNvSpPr>
                <a:spLocks noChangeShapeType="1"/>
              </p:cNvSpPr>
              <p:nvPr/>
            </p:nvSpPr>
            <p:spPr bwMode="auto">
              <a:xfrm>
                <a:off x="1282" y="914"/>
                <a:ext cx="58" cy="56"/>
              </a:xfrm>
              <a:prstGeom prst="line">
                <a:avLst/>
              </a:prstGeom>
              <a:noFill/>
              <a:ln w="19050">
                <a:solidFill>
                  <a:schemeClr val="tx1"/>
                </a:solidFill>
                <a:round/>
                <a:headEnd/>
                <a:tailEnd/>
              </a:ln>
            </p:spPr>
            <p:txBody>
              <a:bodyPr/>
              <a:lstStyle/>
              <a:p>
                <a:endParaRPr lang="en-US" dirty="0"/>
              </a:p>
            </p:txBody>
          </p:sp>
        </p:grpSp>
        <p:grpSp>
          <p:nvGrpSpPr>
            <p:cNvPr id="78" name="Group 666"/>
            <p:cNvGrpSpPr>
              <a:grpSpLocks/>
            </p:cNvGrpSpPr>
            <p:nvPr/>
          </p:nvGrpSpPr>
          <p:grpSpPr bwMode="auto">
            <a:xfrm>
              <a:off x="1314" y="861"/>
              <a:ext cx="58" cy="108"/>
              <a:chOff x="1282" y="862"/>
              <a:chExt cx="58" cy="108"/>
            </a:xfrm>
          </p:grpSpPr>
          <p:sp>
            <p:nvSpPr>
              <p:cNvPr id="177" name="Line 667"/>
              <p:cNvSpPr>
                <a:spLocks noChangeShapeType="1"/>
              </p:cNvSpPr>
              <p:nvPr/>
            </p:nvSpPr>
            <p:spPr bwMode="auto">
              <a:xfrm flipV="1">
                <a:off x="1282" y="862"/>
                <a:ext cx="58" cy="56"/>
              </a:xfrm>
              <a:prstGeom prst="line">
                <a:avLst/>
              </a:prstGeom>
              <a:noFill/>
              <a:ln w="19050">
                <a:solidFill>
                  <a:schemeClr val="tx1"/>
                </a:solidFill>
                <a:round/>
                <a:headEnd/>
                <a:tailEnd/>
              </a:ln>
            </p:spPr>
            <p:txBody>
              <a:bodyPr/>
              <a:lstStyle/>
              <a:p>
                <a:endParaRPr lang="en-US" dirty="0"/>
              </a:p>
            </p:txBody>
          </p:sp>
          <p:sp>
            <p:nvSpPr>
              <p:cNvPr id="178" name="Line 668"/>
              <p:cNvSpPr>
                <a:spLocks noChangeShapeType="1"/>
              </p:cNvSpPr>
              <p:nvPr/>
            </p:nvSpPr>
            <p:spPr bwMode="auto">
              <a:xfrm>
                <a:off x="1282" y="914"/>
                <a:ext cx="58" cy="56"/>
              </a:xfrm>
              <a:prstGeom prst="line">
                <a:avLst/>
              </a:prstGeom>
              <a:noFill/>
              <a:ln w="19050">
                <a:solidFill>
                  <a:schemeClr val="tx1"/>
                </a:solidFill>
                <a:round/>
                <a:headEnd/>
                <a:tailEnd/>
              </a:ln>
            </p:spPr>
            <p:txBody>
              <a:bodyPr/>
              <a:lstStyle/>
              <a:p>
                <a:endParaRPr lang="en-US" dirty="0"/>
              </a:p>
            </p:txBody>
          </p:sp>
        </p:grpSp>
      </p:grpSp>
      <p:sp>
        <p:nvSpPr>
          <p:cNvPr id="183" name="Freeform 414"/>
          <p:cNvSpPr>
            <a:spLocks/>
          </p:cNvSpPr>
          <p:nvPr/>
        </p:nvSpPr>
        <p:spPr bwMode="auto">
          <a:xfrm>
            <a:off x="7080250" y="2144713"/>
            <a:ext cx="1036638" cy="3722687"/>
          </a:xfrm>
          <a:custGeom>
            <a:avLst/>
            <a:gdLst>
              <a:gd name="T0" fmla="*/ 0 w 653"/>
              <a:gd name="T1" fmla="*/ 2147483647 h 2319"/>
              <a:gd name="T2" fmla="*/ 2147483647 w 653"/>
              <a:gd name="T3" fmla="*/ 2147483647 h 2319"/>
              <a:gd name="T4" fmla="*/ 2147483647 w 653"/>
              <a:gd name="T5" fmla="*/ 0 h 2319"/>
              <a:gd name="T6" fmla="*/ 2147483647 w 653"/>
              <a:gd name="T7" fmla="*/ 0 h 2319"/>
              <a:gd name="T8" fmla="*/ 0 60000 65536"/>
              <a:gd name="T9" fmla="*/ 0 60000 65536"/>
              <a:gd name="T10" fmla="*/ 0 60000 65536"/>
              <a:gd name="T11" fmla="*/ 0 60000 65536"/>
              <a:gd name="T12" fmla="*/ 0 w 653"/>
              <a:gd name="T13" fmla="*/ 0 h 2319"/>
              <a:gd name="T14" fmla="*/ 653 w 653"/>
              <a:gd name="T15" fmla="*/ 2319 h 2319"/>
            </a:gdLst>
            <a:ahLst/>
            <a:cxnLst>
              <a:cxn ang="T8">
                <a:pos x="T0" y="T1"/>
              </a:cxn>
              <a:cxn ang="T9">
                <a:pos x="T2" y="T3"/>
              </a:cxn>
              <a:cxn ang="T10">
                <a:pos x="T4" y="T5"/>
              </a:cxn>
              <a:cxn ang="T11">
                <a:pos x="T6" y="T7"/>
              </a:cxn>
            </a:cxnLst>
            <a:rect l="T12" t="T13" r="T14" b="T15"/>
            <a:pathLst>
              <a:path w="653" h="2319">
                <a:moveTo>
                  <a:pt x="0" y="2319"/>
                </a:moveTo>
                <a:lnTo>
                  <a:pt x="519" y="2318"/>
                </a:lnTo>
                <a:lnTo>
                  <a:pt x="519" y="0"/>
                </a:lnTo>
                <a:lnTo>
                  <a:pt x="653" y="0"/>
                </a:lnTo>
              </a:path>
            </a:pathLst>
          </a:custGeom>
          <a:noFill/>
          <a:ln w="19050">
            <a:solidFill>
              <a:srgbClr val="C0C0C0"/>
            </a:solidFill>
            <a:round/>
            <a:headEnd/>
            <a:tailEnd/>
          </a:ln>
        </p:spPr>
        <p:txBody>
          <a:bodyPr wrap="none" anchor="ctr"/>
          <a:lstStyle/>
          <a:p>
            <a:endParaRPr lang="en-US" dirty="0"/>
          </a:p>
        </p:txBody>
      </p:sp>
      <p:sp>
        <p:nvSpPr>
          <p:cNvPr id="184" name="Freeform 413"/>
          <p:cNvSpPr>
            <a:spLocks/>
          </p:cNvSpPr>
          <p:nvPr/>
        </p:nvSpPr>
        <p:spPr bwMode="auto">
          <a:xfrm>
            <a:off x="7092950" y="2052638"/>
            <a:ext cx="1039813" cy="3732212"/>
          </a:xfrm>
          <a:custGeom>
            <a:avLst/>
            <a:gdLst>
              <a:gd name="T0" fmla="*/ 0 w 655"/>
              <a:gd name="T1" fmla="*/ 2147483647 h 2307"/>
              <a:gd name="T2" fmla="*/ 2147483647 w 655"/>
              <a:gd name="T3" fmla="*/ 2147483647 h 2307"/>
              <a:gd name="T4" fmla="*/ 2147483647 w 655"/>
              <a:gd name="T5" fmla="*/ 0 h 2307"/>
              <a:gd name="T6" fmla="*/ 2147483647 w 655"/>
              <a:gd name="T7" fmla="*/ 0 h 2307"/>
              <a:gd name="T8" fmla="*/ 0 60000 65536"/>
              <a:gd name="T9" fmla="*/ 0 60000 65536"/>
              <a:gd name="T10" fmla="*/ 0 60000 65536"/>
              <a:gd name="T11" fmla="*/ 0 60000 65536"/>
              <a:gd name="T12" fmla="*/ 0 w 655"/>
              <a:gd name="T13" fmla="*/ 0 h 2307"/>
              <a:gd name="T14" fmla="*/ 655 w 655"/>
              <a:gd name="T15" fmla="*/ 2307 h 2307"/>
            </a:gdLst>
            <a:ahLst/>
            <a:cxnLst>
              <a:cxn ang="T8">
                <a:pos x="T0" y="T1"/>
              </a:cxn>
              <a:cxn ang="T9">
                <a:pos x="T2" y="T3"/>
              </a:cxn>
              <a:cxn ang="T10">
                <a:pos x="T4" y="T5"/>
              </a:cxn>
              <a:cxn ang="T11">
                <a:pos x="T6" y="T7"/>
              </a:cxn>
            </a:cxnLst>
            <a:rect l="T12" t="T13" r="T14" b="T15"/>
            <a:pathLst>
              <a:path w="655" h="2307">
                <a:moveTo>
                  <a:pt x="0" y="2307"/>
                </a:moveTo>
                <a:lnTo>
                  <a:pt x="449" y="2307"/>
                </a:lnTo>
                <a:lnTo>
                  <a:pt x="451" y="0"/>
                </a:lnTo>
                <a:lnTo>
                  <a:pt x="655" y="0"/>
                </a:lnTo>
              </a:path>
            </a:pathLst>
          </a:custGeom>
          <a:noFill/>
          <a:ln w="19050">
            <a:solidFill>
              <a:schemeClr val="tx1"/>
            </a:solidFill>
            <a:round/>
            <a:headEnd/>
            <a:tailEnd/>
          </a:ln>
        </p:spPr>
        <p:txBody>
          <a:bodyPr wrap="none" anchor="ctr"/>
          <a:lstStyle/>
          <a:p>
            <a:endParaRPr lang="en-US" dirty="0"/>
          </a:p>
        </p:txBody>
      </p:sp>
      <p:grpSp>
        <p:nvGrpSpPr>
          <p:cNvPr id="79" name="Group 680"/>
          <p:cNvGrpSpPr>
            <a:grpSpLocks/>
          </p:cNvGrpSpPr>
          <p:nvPr/>
        </p:nvGrpSpPr>
        <p:grpSpPr bwMode="auto">
          <a:xfrm>
            <a:off x="8056563" y="1782763"/>
            <a:ext cx="965200" cy="488950"/>
            <a:chOff x="5012" y="1172"/>
            <a:chExt cx="608" cy="308"/>
          </a:xfrm>
        </p:grpSpPr>
        <p:grpSp>
          <p:nvGrpSpPr>
            <p:cNvPr id="86" name="Group 488"/>
            <p:cNvGrpSpPr>
              <a:grpSpLocks/>
            </p:cNvGrpSpPr>
            <p:nvPr/>
          </p:nvGrpSpPr>
          <p:grpSpPr bwMode="auto">
            <a:xfrm>
              <a:off x="5012" y="1172"/>
              <a:ext cx="608" cy="308"/>
              <a:chOff x="4930" y="1208"/>
              <a:chExt cx="608" cy="308"/>
            </a:xfrm>
          </p:grpSpPr>
          <p:sp>
            <p:nvSpPr>
              <p:cNvPr id="195" name="AutoShape 486"/>
              <p:cNvSpPr>
                <a:spLocks noChangeArrowheads="1"/>
              </p:cNvSpPr>
              <p:nvPr/>
            </p:nvSpPr>
            <p:spPr bwMode="auto">
              <a:xfrm>
                <a:off x="4956" y="1208"/>
                <a:ext cx="556" cy="296"/>
              </a:xfrm>
              <a:prstGeom prst="roundRect">
                <a:avLst>
                  <a:gd name="adj" fmla="val 16667"/>
                </a:avLst>
              </a:prstGeom>
              <a:solidFill>
                <a:srgbClr val="DDDDDD"/>
              </a:solidFill>
              <a:ln w="9525">
                <a:solidFill>
                  <a:schemeClr val="tx1"/>
                </a:solidFill>
                <a:round/>
                <a:headEnd/>
                <a:tailEnd/>
              </a:ln>
            </p:spPr>
            <p:txBody>
              <a:bodyPr wrap="none" anchor="ctr"/>
              <a:lstStyle/>
              <a:p>
                <a:endParaRPr lang="en-US" dirty="0"/>
              </a:p>
            </p:txBody>
          </p:sp>
          <p:sp>
            <p:nvSpPr>
              <p:cNvPr id="196" name="Rectangle 487"/>
              <p:cNvSpPr>
                <a:spLocks noChangeArrowheads="1"/>
              </p:cNvSpPr>
              <p:nvPr/>
            </p:nvSpPr>
            <p:spPr bwMode="auto">
              <a:xfrm>
                <a:off x="4930" y="1464"/>
                <a:ext cx="608" cy="52"/>
              </a:xfrm>
              <a:prstGeom prst="rect">
                <a:avLst/>
              </a:prstGeom>
              <a:solidFill>
                <a:srgbClr val="DDDDDD"/>
              </a:solidFill>
              <a:ln w="9525">
                <a:solidFill>
                  <a:schemeClr val="tx1"/>
                </a:solidFill>
                <a:miter lim="800000"/>
                <a:headEnd/>
                <a:tailEnd/>
              </a:ln>
            </p:spPr>
            <p:txBody>
              <a:bodyPr wrap="none" anchor="ctr"/>
              <a:lstStyle/>
              <a:p>
                <a:endParaRPr lang="en-US" dirty="0"/>
              </a:p>
            </p:txBody>
          </p:sp>
        </p:grpSp>
        <p:sp>
          <p:nvSpPr>
            <p:cNvPr id="187" name="Text Box 432"/>
            <p:cNvSpPr txBox="1">
              <a:spLocks noChangeArrowheads="1"/>
            </p:cNvSpPr>
            <p:nvPr/>
          </p:nvSpPr>
          <p:spPr bwMode="auto">
            <a:xfrm>
              <a:off x="5138" y="1222"/>
              <a:ext cx="80" cy="96"/>
            </a:xfrm>
            <a:prstGeom prst="rect">
              <a:avLst/>
            </a:prstGeom>
            <a:noFill/>
            <a:ln w="9525">
              <a:noFill/>
              <a:miter lim="800000"/>
              <a:headEnd/>
              <a:tailEnd/>
            </a:ln>
          </p:spPr>
          <p:txBody>
            <a:bodyPr wrap="none" lIns="0" tIns="0" rIns="0" bIns="0">
              <a:spAutoFit/>
            </a:bodyPr>
            <a:lstStyle/>
            <a:p>
              <a:pPr algn="ctr">
                <a:spcBef>
                  <a:spcPct val="50000"/>
                </a:spcBef>
              </a:pPr>
              <a:r>
                <a:rPr lang="en-US" sz="1000" dirty="0">
                  <a:latin typeface="Arial" charset="0"/>
                </a:rPr>
                <a:t>B-</a:t>
              </a:r>
            </a:p>
          </p:txBody>
        </p:sp>
        <p:sp>
          <p:nvSpPr>
            <p:cNvPr id="188" name="Text Box 431"/>
            <p:cNvSpPr txBox="1">
              <a:spLocks noChangeArrowheads="1"/>
            </p:cNvSpPr>
            <p:nvPr/>
          </p:nvSpPr>
          <p:spPr bwMode="auto">
            <a:xfrm>
              <a:off x="5421" y="1222"/>
              <a:ext cx="100" cy="96"/>
            </a:xfrm>
            <a:prstGeom prst="rect">
              <a:avLst/>
            </a:prstGeom>
            <a:noFill/>
            <a:ln w="9525">
              <a:noFill/>
              <a:miter lim="800000"/>
              <a:headEnd/>
              <a:tailEnd/>
            </a:ln>
          </p:spPr>
          <p:txBody>
            <a:bodyPr wrap="none" lIns="0" tIns="0" rIns="0" bIns="0">
              <a:spAutoFit/>
            </a:bodyPr>
            <a:lstStyle/>
            <a:p>
              <a:pPr algn="ctr">
                <a:spcBef>
                  <a:spcPct val="50000"/>
                </a:spcBef>
              </a:pPr>
              <a:r>
                <a:rPr lang="en-US" sz="1000" dirty="0">
                  <a:latin typeface="Arial" charset="0"/>
                </a:rPr>
                <a:t>B+</a:t>
              </a:r>
            </a:p>
          </p:txBody>
        </p:sp>
        <p:sp>
          <p:nvSpPr>
            <p:cNvPr id="189" name="Text Box 434"/>
            <p:cNvSpPr txBox="1">
              <a:spLocks noChangeArrowheads="1"/>
            </p:cNvSpPr>
            <p:nvPr/>
          </p:nvSpPr>
          <p:spPr bwMode="auto">
            <a:xfrm>
              <a:off x="5092" y="1340"/>
              <a:ext cx="94" cy="96"/>
            </a:xfrm>
            <a:prstGeom prst="rect">
              <a:avLst/>
            </a:prstGeom>
            <a:noFill/>
            <a:ln w="9525">
              <a:noFill/>
              <a:miter lim="800000"/>
              <a:headEnd/>
              <a:tailEnd/>
            </a:ln>
          </p:spPr>
          <p:txBody>
            <a:bodyPr wrap="none" lIns="0" tIns="0" rIns="0" bIns="0">
              <a:spAutoFit/>
            </a:bodyPr>
            <a:lstStyle/>
            <a:p>
              <a:pPr algn="ctr">
                <a:spcBef>
                  <a:spcPct val="50000"/>
                </a:spcBef>
              </a:pPr>
              <a:r>
                <a:rPr lang="en-US" sz="1000" dirty="0">
                  <a:latin typeface="Arial" charset="0"/>
                </a:rPr>
                <a:t>M-</a:t>
              </a:r>
            </a:p>
          </p:txBody>
        </p:sp>
        <p:sp>
          <p:nvSpPr>
            <p:cNvPr id="190" name="Text Box 433"/>
            <p:cNvSpPr txBox="1">
              <a:spLocks noChangeArrowheads="1"/>
            </p:cNvSpPr>
            <p:nvPr/>
          </p:nvSpPr>
          <p:spPr bwMode="auto">
            <a:xfrm>
              <a:off x="5452" y="1340"/>
              <a:ext cx="97" cy="96"/>
            </a:xfrm>
            <a:prstGeom prst="rect">
              <a:avLst/>
            </a:prstGeom>
            <a:noFill/>
            <a:ln w="9525">
              <a:noFill/>
              <a:miter lim="800000"/>
              <a:headEnd/>
              <a:tailEnd/>
            </a:ln>
          </p:spPr>
          <p:txBody>
            <a:bodyPr wrap="none" lIns="0" tIns="0" rIns="0" bIns="0">
              <a:spAutoFit/>
            </a:bodyPr>
            <a:lstStyle/>
            <a:p>
              <a:pPr algn="ctr">
                <a:spcBef>
                  <a:spcPct val="50000"/>
                </a:spcBef>
              </a:pPr>
              <a:r>
                <a:rPr lang="en-US" sz="1000" dirty="0">
                  <a:latin typeface="Arial" charset="0"/>
                </a:rPr>
                <a:t>A2</a:t>
              </a:r>
            </a:p>
          </p:txBody>
        </p:sp>
        <p:sp>
          <p:nvSpPr>
            <p:cNvPr id="191" name="Oval 496"/>
            <p:cNvSpPr>
              <a:spLocks noChangeArrowheads="1"/>
            </p:cNvSpPr>
            <p:nvPr/>
          </p:nvSpPr>
          <p:spPr bwMode="auto">
            <a:xfrm>
              <a:off x="5476" y="1200"/>
              <a:ext cx="35" cy="35"/>
            </a:xfrm>
            <a:prstGeom prst="ellipse">
              <a:avLst/>
            </a:prstGeom>
            <a:solidFill>
              <a:srgbClr val="000000"/>
            </a:solidFill>
            <a:ln w="9525">
              <a:solidFill>
                <a:schemeClr val="tx1"/>
              </a:solidFill>
              <a:round/>
              <a:headEnd/>
              <a:tailEnd/>
            </a:ln>
          </p:spPr>
          <p:txBody>
            <a:bodyPr wrap="none" anchor="ctr"/>
            <a:lstStyle/>
            <a:p>
              <a:endParaRPr lang="en-US" dirty="0"/>
            </a:p>
          </p:txBody>
        </p:sp>
        <p:sp>
          <p:nvSpPr>
            <p:cNvPr id="192" name="Oval 497"/>
            <p:cNvSpPr>
              <a:spLocks noChangeArrowheads="1"/>
            </p:cNvSpPr>
            <p:nvPr/>
          </p:nvSpPr>
          <p:spPr bwMode="auto">
            <a:xfrm>
              <a:off x="5114" y="1200"/>
              <a:ext cx="35" cy="35"/>
            </a:xfrm>
            <a:prstGeom prst="ellipse">
              <a:avLst/>
            </a:prstGeom>
            <a:solidFill>
              <a:srgbClr val="000000"/>
            </a:solidFill>
            <a:ln w="9525">
              <a:solidFill>
                <a:schemeClr val="tx1"/>
              </a:solidFill>
              <a:round/>
              <a:headEnd/>
              <a:tailEnd/>
            </a:ln>
          </p:spPr>
          <p:txBody>
            <a:bodyPr wrap="none" anchor="ctr"/>
            <a:lstStyle/>
            <a:p>
              <a:endParaRPr lang="en-US" dirty="0"/>
            </a:p>
          </p:txBody>
        </p:sp>
        <p:sp>
          <p:nvSpPr>
            <p:cNvPr id="193" name="Oval 498"/>
            <p:cNvSpPr>
              <a:spLocks noChangeArrowheads="1"/>
            </p:cNvSpPr>
            <p:nvPr/>
          </p:nvSpPr>
          <p:spPr bwMode="auto">
            <a:xfrm>
              <a:off x="5424" y="1338"/>
              <a:ext cx="35" cy="35"/>
            </a:xfrm>
            <a:prstGeom prst="ellipse">
              <a:avLst/>
            </a:prstGeom>
            <a:solidFill>
              <a:srgbClr val="000000"/>
            </a:solidFill>
            <a:ln w="9525">
              <a:solidFill>
                <a:schemeClr val="tx1"/>
              </a:solidFill>
              <a:round/>
              <a:headEnd/>
              <a:tailEnd/>
            </a:ln>
          </p:spPr>
          <p:txBody>
            <a:bodyPr wrap="none" anchor="ctr"/>
            <a:lstStyle/>
            <a:p>
              <a:endParaRPr lang="en-US" dirty="0"/>
            </a:p>
          </p:txBody>
        </p:sp>
        <p:sp>
          <p:nvSpPr>
            <p:cNvPr id="194" name="Oval 499"/>
            <p:cNvSpPr>
              <a:spLocks noChangeArrowheads="1"/>
            </p:cNvSpPr>
            <p:nvPr/>
          </p:nvSpPr>
          <p:spPr bwMode="auto">
            <a:xfrm>
              <a:off x="5160" y="1338"/>
              <a:ext cx="35" cy="35"/>
            </a:xfrm>
            <a:prstGeom prst="ellipse">
              <a:avLst/>
            </a:prstGeom>
            <a:solidFill>
              <a:srgbClr val="000000"/>
            </a:solidFill>
            <a:ln w="9525">
              <a:solidFill>
                <a:schemeClr val="tx1"/>
              </a:solidFill>
              <a:round/>
              <a:headEnd/>
              <a:tailEnd/>
            </a:ln>
          </p:spPr>
          <p:txBody>
            <a:bodyPr wrap="none" anchor="ctr"/>
            <a:lstStyle/>
            <a:p>
              <a:endParaRPr lang="en-US" dirty="0"/>
            </a:p>
          </p:txBody>
        </p:sp>
      </p:grpSp>
      <p:sp>
        <p:nvSpPr>
          <p:cNvPr id="197" name="Freeform 494"/>
          <p:cNvSpPr>
            <a:spLocks/>
          </p:cNvSpPr>
          <p:nvPr/>
        </p:nvSpPr>
        <p:spPr bwMode="auto">
          <a:xfrm flipH="1">
            <a:off x="8310563" y="2074863"/>
            <a:ext cx="120650" cy="1570037"/>
          </a:xfrm>
          <a:custGeom>
            <a:avLst/>
            <a:gdLst>
              <a:gd name="T0" fmla="*/ 0 w 116"/>
              <a:gd name="T1" fmla="*/ 2147483647 h 692"/>
              <a:gd name="T2" fmla="*/ 0 w 116"/>
              <a:gd name="T3" fmla="*/ 0 h 692"/>
              <a:gd name="T4" fmla="*/ 2147483647 w 116"/>
              <a:gd name="T5" fmla="*/ 0 h 692"/>
              <a:gd name="T6" fmla="*/ 0 60000 65536"/>
              <a:gd name="T7" fmla="*/ 0 60000 65536"/>
              <a:gd name="T8" fmla="*/ 0 60000 65536"/>
              <a:gd name="T9" fmla="*/ 0 w 116"/>
              <a:gd name="T10" fmla="*/ 0 h 692"/>
              <a:gd name="T11" fmla="*/ 116 w 116"/>
              <a:gd name="T12" fmla="*/ 692 h 692"/>
            </a:gdLst>
            <a:ahLst/>
            <a:cxnLst>
              <a:cxn ang="T6">
                <a:pos x="T0" y="T1"/>
              </a:cxn>
              <a:cxn ang="T7">
                <a:pos x="T2" y="T3"/>
              </a:cxn>
              <a:cxn ang="T8">
                <a:pos x="T4" y="T5"/>
              </a:cxn>
            </a:cxnLst>
            <a:rect l="T9" t="T10" r="T11" b="T12"/>
            <a:pathLst>
              <a:path w="116" h="692">
                <a:moveTo>
                  <a:pt x="0" y="692"/>
                </a:moveTo>
                <a:lnTo>
                  <a:pt x="0" y="0"/>
                </a:lnTo>
                <a:lnTo>
                  <a:pt x="116" y="0"/>
                </a:lnTo>
              </a:path>
            </a:pathLst>
          </a:custGeom>
          <a:noFill/>
          <a:ln w="38100">
            <a:solidFill>
              <a:schemeClr val="tx1"/>
            </a:solidFill>
            <a:round/>
            <a:headEnd/>
            <a:tailEnd/>
          </a:ln>
        </p:spPr>
        <p:txBody>
          <a:bodyPr wrap="none" anchor="ctr"/>
          <a:lstStyle/>
          <a:p>
            <a:endParaRPr lang="en-US" dirty="0"/>
          </a:p>
        </p:txBody>
      </p:sp>
      <p:sp>
        <p:nvSpPr>
          <p:cNvPr id="198" name="Line 182"/>
          <p:cNvSpPr>
            <a:spLocks noChangeShapeType="1"/>
          </p:cNvSpPr>
          <p:nvPr/>
        </p:nvSpPr>
        <p:spPr bwMode="auto">
          <a:xfrm flipV="1">
            <a:off x="8820150" y="1357313"/>
            <a:ext cx="0" cy="517525"/>
          </a:xfrm>
          <a:prstGeom prst="line">
            <a:avLst/>
          </a:prstGeom>
          <a:noFill/>
          <a:ln w="38100">
            <a:solidFill>
              <a:srgbClr val="FF0000"/>
            </a:solidFill>
            <a:round/>
            <a:headEnd/>
            <a:tailEnd/>
          </a:ln>
        </p:spPr>
        <p:txBody>
          <a:bodyPr wrap="none" anchor="ctr"/>
          <a:lstStyle/>
          <a:p>
            <a:endParaRPr lang="en-US" dirty="0"/>
          </a:p>
        </p:txBody>
      </p:sp>
      <p:sp>
        <p:nvSpPr>
          <p:cNvPr id="199" name="Text Box 732"/>
          <p:cNvSpPr txBox="1">
            <a:spLocks noChangeArrowheads="1"/>
          </p:cNvSpPr>
          <p:nvPr/>
        </p:nvSpPr>
        <p:spPr bwMode="auto">
          <a:xfrm>
            <a:off x="30163" y="6218238"/>
            <a:ext cx="2063750" cy="180975"/>
          </a:xfrm>
          <a:prstGeom prst="rect">
            <a:avLst/>
          </a:prstGeom>
          <a:noFill/>
          <a:ln w="9525">
            <a:noFill/>
            <a:miter lim="800000"/>
            <a:headEnd/>
            <a:tailEnd/>
          </a:ln>
        </p:spPr>
        <p:txBody>
          <a:bodyPr wrap="none" lIns="0" rIns="0" anchor="ctr"/>
          <a:lstStyle/>
          <a:p>
            <a:pPr>
              <a:spcBef>
                <a:spcPct val="50000"/>
              </a:spcBef>
            </a:pPr>
            <a:r>
              <a:rPr lang="en-US" sz="1200" b="1" dirty="0">
                <a:solidFill>
                  <a:srgbClr val="000099"/>
                </a:solidFill>
                <a:latin typeface="Arial" charset="0"/>
              </a:rPr>
              <a:t>Timeline for normal operation</a:t>
            </a:r>
          </a:p>
        </p:txBody>
      </p:sp>
      <p:sp>
        <p:nvSpPr>
          <p:cNvPr id="200" name="Line 734"/>
          <p:cNvSpPr>
            <a:spLocks noChangeShapeType="1"/>
          </p:cNvSpPr>
          <p:nvPr/>
        </p:nvSpPr>
        <p:spPr bwMode="auto">
          <a:xfrm flipV="1">
            <a:off x="30163" y="6802438"/>
            <a:ext cx="8839200" cy="0"/>
          </a:xfrm>
          <a:prstGeom prst="line">
            <a:avLst/>
          </a:prstGeom>
          <a:noFill/>
          <a:ln w="9525">
            <a:solidFill>
              <a:srgbClr val="000099"/>
            </a:solidFill>
            <a:round/>
            <a:headEnd/>
            <a:tailEnd/>
          </a:ln>
        </p:spPr>
        <p:txBody>
          <a:bodyPr/>
          <a:lstStyle/>
          <a:p>
            <a:endParaRPr lang="en-US" dirty="0"/>
          </a:p>
        </p:txBody>
      </p:sp>
      <p:sp>
        <p:nvSpPr>
          <p:cNvPr id="201" name="Text Box 735"/>
          <p:cNvSpPr txBox="1">
            <a:spLocks noChangeArrowheads="1"/>
          </p:cNvSpPr>
          <p:nvPr/>
        </p:nvSpPr>
        <p:spPr bwMode="auto">
          <a:xfrm>
            <a:off x="100013" y="6619875"/>
            <a:ext cx="8958262" cy="180975"/>
          </a:xfrm>
          <a:prstGeom prst="rect">
            <a:avLst/>
          </a:prstGeom>
          <a:solidFill>
            <a:schemeClr val="bg1"/>
          </a:solidFill>
          <a:ln w="9525">
            <a:noFill/>
            <a:miter lim="800000"/>
            <a:headEnd/>
            <a:tailEnd/>
          </a:ln>
        </p:spPr>
        <p:txBody>
          <a:bodyPr wrap="none" lIns="0" rIns="0" anchor="ctr"/>
          <a:lstStyle/>
          <a:p>
            <a:pPr>
              <a:spcBef>
                <a:spcPct val="50000"/>
              </a:spcBef>
            </a:pPr>
            <a:r>
              <a:rPr lang="en-US" sz="1000" dirty="0">
                <a:solidFill>
                  <a:srgbClr val="000099"/>
                </a:solidFill>
                <a:latin typeface="Arial" charset="0"/>
              </a:rPr>
              <a:t>MAIN on, Pre-charge, DC/DC on        PH LED on                      KSI on, ACCEL Latch on, SECOND on                               ACCEL Latch off, KSI off, SECOND off</a:t>
            </a:r>
          </a:p>
        </p:txBody>
      </p:sp>
      <p:sp>
        <p:nvSpPr>
          <p:cNvPr id="202" name="Text Box 736"/>
          <p:cNvSpPr txBox="1">
            <a:spLocks noChangeArrowheads="1"/>
          </p:cNvSpPr>
          <p:nvPr/>
        </p:nvSpPr>
        <p:spPr bwMode="auto">
          <a:xfrm>
            <a:off x="77788" y="6467475"/>
            <a:ext cx="8226425" cy="180975"/>
          </a:xfrm>
          <a:prstGeom prst="rect">
            <a:avLst/>
          </a:prstGeom>
          <a:noFill/>
          <a:ln w="9525">
            <a:noFill/>
            <a:miter lim="800000"/>
            <a:headEnd/>
            <a:tailEnd/>
          </a:ln>
        </p:spPr>
        <p:txBody>
          <a:bodyPr wrap="none" lIns="0" rIns="0" anchor="ctr"/>
          <a:lstStyle/>
          <a:p>
            <a:pPr>
              <a:spcBef>
                <a:spcPct val="50000"/>
              </a:spcBef>
            </a:pPr>
            <a:r>
              <a:rPr lang="en-US" sz="1000" dirty="0">
                <a:latin typeface="Arial" charset="0"/>
              </a:rPr>
              <a:t>Key ON                                               Caps charged                 Pedal depressed                                        Pedal released  Brake depressed  </a:t>
            </a:r>
          </a:p>
        </p:txBody>
      </p:sp>
      <p:grpSp>
        <p:nvGrpSpPr>
          <p:cNvPr id="90" name="Group 1780"/>
          <p:cNvGrpSpPr>
            <a:grpSpLocks/>
          </p:cNvGrpSpPr>
          <p:nvPr/>
        </p:nvGrpSpPr>
        <p:grpSpPr bwMode="auto">
          <a:xfrm>
            <a:off x="31750" y="6502400"/>
            <a:ext cx="6750050" cy="298450"/>
            <a:chOff x="20" y="4032"/>
            <a:chExt cx="4252" cy="240"/>
          </a:xfrm>
        </p:grpSpPr>
        <p:sp>
          <p:nvSpPr>
            <p:cNvPr id="204" name="Line 737"/>
            <p:cNvSpPr>
              <a:spLocks noChangeShapeType="1"/>
            </p:cNvSpPr>
            <p:nvPr/>
          </p:nvSpPr>
          <p:spPr bwMode="auto">
            <a:xfrm flipV="1">
              <a:off x="20" y="4032"/>
              <a:ext cx="0" cy="240"/>
            </a:xfrm>
            <a:prstGeom prst="line">
              <a:avLst/>
            </a:prstGeom>
            <a:noFill/>
            <a:ln w="9525">
              <a:solidFill>
                <a:srgbClr val="000099"/>
              </a:solidFill>
              <a:round/>
              <a:headEnd/>
              <a:tailEnd/>
            </a:ln>
          </p:spPr>
          <p:txBody>
            <a:bodyPr/>
            <a:lstStyle/>
            <a:p>
              <a:endParaRPr lang="en-US" dirty="0"/>
            </a:p>
          </p:txBody>
        </p:sp>
        <p:sp>
          <p:nvSpPr>
            <p:cNvPr id="205" name="Line 738"/>
            <p:cNvSpPr>
              <a:spLocks noChangeShapeType="1"/>
            </p:cNvSpPr>
            <p:nvPr/>
          </p:nvSpPr>
          <p:spPr bwMode="auto">
            <a:xfrm flipV="1">
              <a:off x="1315" y="4032"/>
              <a:ext cx="0" cy="240"/>
            </a:xfrm>
            <a:prstGeom prst="line">
              <a:avLst/>
            </a:prstGeom>
            <a:noFill/>
            <a:ln w="9525">
              <a:solidFill>
                <a:srgbClr val="000099"/>
              </a:solidFill>
              <a:round/>
              <a:headEnd/>
              <a:tailEnd/>
            </a:ln>
          </p:spPr>
          <p:txBody>
            <a:bodyPr/>
            <a:lstStyle/>
            <a:p>
              <a:endParaRPr lang="en-US" dirty="0"/>
            </a:p>
          </p:txBody>
        </p:sp>
        <p:sp>
          <p:nvSpPr>
            <p:cNvPr id="206" name="Line 739"/>
            <p:cNvSpPr>
              <a:spLocks noChangeShapeType="1"/>
            </p:cNvSpPr>
            <p:nvPr/>
          </p:nvSpPr>
          <p:spPr bwMode="auto">
            <a:xfrm flipV="1">
              <a:off x="2208" y="4032"/>
              <a:ext cx="0" cy="240"/>
            </a:xfrm>
            <a:prstGeom prst="line">
              <a:avLst/>
            </a:prstGeom>
            <a:noFill/>
            <a:ln w="9525">
              <a:solidFill>
                <a:srgbClr val="000099"/>
              </a:solidFill>
              <a:round/>
              <a:headEnd/>
              <a:tailEnd/>
            </a:ln>
          </p:spPr>
          <p:txBody>
            <a:bodyPr/>
            <a:lstStyle/>
            <a:p>
              <a:endParaRPr lang="en-US" dirty="0"/>
            </a:p>
          </p:txBody>
        </p:sp>
        <p:sp>
          <p:nvSpPr>
            <p:cNvPr id="207" name="Line 740"/>
            <p:cNvSpPr>
              <a:spLocks noChangeShapeType="1"/>
            </p:cNvSpPr>
            <p:nvPr/>
          </p:nvSpPr>
          <p:spPr bwMode="auto">
            <a:xfrm flipV="1">
              <a:off x="3696" y="4032"/>
              <a:ext cx="0" cy="240"/>
            </a:xfrm>
            <a:prstGeom prst="line">
              <a:avLst/>
            </a:prstGeom>
            <a:noFill/>
            <a:ln w="9525">
              <a:solidFill>
                <a:srgbClr val="000099"/>
              </a:solidFill>
              <a:round/>
              <a:headEnd/>
              <a:tailEnd/>
            </a:ln>
          </p:spPr>
          <p:txBody>
            <a:bodyPr/>
            <a:lstStyle/>
            <a:p>
              <a:endParaRPr lang="en-US" dirty="0"/>
            </a:p>
          </p:txBody>
        </p:sp>
        <p:sp>
          <p:nvSpPr>
            <p:cNvPr id="208" name="Line 741"/>
            <p:cNvSpPr>
              <a:spLocks noChangeShapeType="1"/>
            </p:cNvSpPr>
            <p:nvPr/>
          </p:nvSpPr>
          <p:spPr bwMode="auto">
            <a:xfrm flipV="1">
              <a:off x="4272" y="4032"/>
              <a:ext cx="0" cy="240"/>
            </a:xfrm>
            <a:prstGeom prst="line">
              <a:avLst/>
            </a:prstGeom>
            <a:noFill/>
            <a:ln w="9525">
              <a:solidFill>
                <a:srgbClr val="000099"/>
              </a:solidFill>
              <a:round/>
              <a:headEnd/>
              <a:tailEnd/>
            </a:ln>
          </p:spPr>
          <p:txBody>
            <a:bodyPr/>
            <a:lstStyle/>
            <a:p>
              <a:endParaRPr lang="en-US" dirty="0"/>
            </a:p>
          </p:txBody>
        </p:sp>
      </p:grpSp>
      <p:sp>
        <p:nvSpPr>
          <p:cNvPr id="209" name="Line 3"/>
          <p:cNvSpPr>
            <a:spLocks noChangeShapeType="1"/>
          </p:cNvSpPr>
          <p:nvPr/>
        </p:nvSpPr>
        <p:spPr bwMode="auto">
          <a:xfrm rot="16200000" flipV="1">
            <a:off x="665163" y="1801813"/>
            <a:ext cx="1587" cy="954087"/>
          </a:xfrm>
          <a:prstGeom prst="line">
            <a:avLst/>
          </a:prstGeom>
          <a:noFill/>
          <a:ln w="19050">
            <a:solidFill>
              <a:schemeClr val="tx1"/>
            </a:solidFill>
            <a:round/>
            <a:headEnd/>
            <a:tailEnd/>
          </a:ln>
        </p:spPr>
        <p:txBody>
          <a:bodyPr wrap="none" anchor="ctr"/>
          <a:lstStyle/>
          <a:p>
            <a:endParaRPr lang="en-US" dirty="0"/>
          </a:p>
        </p:txBody>
      </p:sp>
      <p:sp>
        <p:nvSpPr>
          <p:cNvPr id="210" name="Line 4"/>
          <p:cNvSpPr>
            <a:spLocks noChangeShapeType="1"/>
          </p:cNvSpPr>
          <p:nvPr/>
        </p:nvSpPr>
        <p:spPr bwMode="auto">
          <a:xfrm rot="16200000" flipV="1">
            <a:off x="742950" y="1743076"/>
            <a:ext cx="1587" cy="830262"/>
          </a:xfrm>
          <a:prstGeom prst="line">
            <a:avLst/>
          </a:prstGeom>
          <a:noFill/>
          <a:ln w="19050">
            <a:solidFill>
              <a:schemeClr val="tx1"/>
            </a:solidFill>
            <a:round/>
            <a:headEnd/>
            <a:tailEnd/>
          </a:ln>
        </p:spPr>
        <p:txBody>
          <a:bodyPr wrap="none" anchor="ctr"/>
          <a:lstStyle/>
          <a:p>
            <a:endParaRPr lang="en-US" dirty="0"/>
          </a:p>
        </p:txBody>
      </p:sp>
      <p:sp>
        <p:nvSpPr>
          <p:cNvPr id="211" name="Text Box 410"/>
          <p:cNvSpPr txBox="1">
            <a:spLocks noChangeArrowheads="1"/>
          </p:cNvSpPr>
          <p:nvPr/>
        </p:nvSpPr>
        <p:spPr bwMode="auto">
          <a:xfrm>
            <a:off x="396875" y="1990725"/>
            <a:ext cx="1004888" cy="457200"/>
          </a:xfrm>
          <a:prstGeom prst="rect">
            <a:avLst/>
          </a:prstGeom>
          <a:solidFill>
            <a:srgbClr val="FF9966"/>
          </a:solidFill>
          <a:ln w="9525">
            <a:solidFill>
              <a:schemeClr val="tx1"/>
            </a:solidFill>
            <a:miter lim="800000"/>
            <a:headEnd/>
            <a:tailEnd/>
          </a:ln>
        </p:spPr>
        <p:txBody>
          <a:bodyPr wrap="none" anchor="ctr"/>
          <a:lstStyle/>
          <a:p>
            <a:r>
              <a:rPr lang="en-US" sz="1000" b="1" dirty="0">
                <a:latin typeface="Arial" charset="0"/>
              </a:rPr>
              <a:t>Mid BBox</a:t>
            </a:r>
          </a:p>
          <a:p>
            <a:r>
              <a:rPr lang="en-US" sz="1000" b="1" dirty="0">
                <a:latin typeface="Arial" charset="0"/>
              </a:rPr>
              <a:t>12-13</a:t>
            </a:r>
            <a:endParaRPr lang="en-US" sz="1000" dirty="0">
              <a:latin typeface="Arial" charset="0"/>
            </a:endParaRPr>
          </a:p>
        </p:txBody>
      </p:sp>
      <p:sp>
        <p:nvSpPr>
          <p:cNvPr id="212" name="Line 22"/>
          <p:cNvSpPr>
            <a:spLocks noChangeShapeType="1"/>
          </p:cNvSpPr>
          <p:nvPr/>
        </p:nvSpPr>
        <p:spPr bwMode="auto">
          <a:xfrm rot="16200000" flipV="1">
            <a:off x="674688" y="3113088"/>
            <a:ext cx="1587" cy="954087"/>
          </a:xfrm>
          <a:prstGeom prst="line">
            <a:avLst/>
          </a:prstGeom>
          <a:noFill/>
          <a:ln w="19050">
            <a:solidFill>
              <a:schemeClr val="tx1"/>
            </a:solidFill>
            <a:round/>
            <a:headEnd/>
            <a:tailEnd/>
          </a:ln>
        </p:spPr>
        <p:txBody>
          <a:bodyPr wrap="none" anchor="ctr"/>
          <a:lstStyle/>
          <a:p>
            <a:endParaRPr lang="en-US" dirty="0"/>
          </a:p>
        </p:txBody>
      </p:sp>
      <p:sp>
        <p:nvSpPr>
          <p:cNvPr id="213" name="Line 23"/>
          <p:cNvSpPr>
            <a:spLocks noChangeShapeType="1"/>
          </p:cNvSpPr>
          <p:nvPr/>
        </p:nvSpPr>
        <p:spPr bwMode="auto">
          <a:xfrm rot="16200000" flipV="1">
            <a:off x="739775" y="3054351"/>
            <a:ext cx="1587" cy="830262"/>
          </a:xfrm>
          <a:prstGeom prst="line">
            <a:avLst/>
          </a:prstGeom>
          <a:noFill/>
          <a:ln w="19050">
            <a:solidFill>
              <a:schemeClr val="tx1"/>
            </a:solidFill>
            <a:round/>
            <a:headEnd/>
            <a:tailEnd/>
          </a:ln>
        </p:spPr>
        <p:txBody>
          <a:bodyPr wrap="none" anchor="ctr"/>
          <a:lstStyle/>
          <a:p>
            <a:endParaRPr lang="en-US" dirty="0"/>
          </a:p>
        </p:txBody>
      </p:sp>
      <p:sp>
        <p:nvSpPr>
          <p:cNvPr id="214" name="Text Box 46"/>
          <p:cNvSpPr txBox="1">
            <a:spLocks noChangeArrowheads="1"/>
          </p:cNvSpPr>
          <p:nvPr/>
        </p:nvSpPr>
        <p:spPr bwMode="auto">
          <a:xfrm>
            <a:off x="396875" y="3297238"/>
            <a:ext cx="1004888" cy="457200"/>
          </a:xfrm>
          <a:prstGeom prst="rect">
            <a:avLst/>
          </a:prstGeom>
          <a:solidFill>
            <a:srgbClr val="FF9966"/>
          </a:solidFill>
          <a:ln w="9525">
            <a:solidFill>
              <a:schemeClr val="tx1"/>
            </a:solidFill>
            <a:miter lim="800000"/>
            <a:headEnd/>
            <a:tailEnd/>
          </a:ln>
        </p:spPr>
        <p:txBody>
          <a:bodyPr wrap="none" anchor="ctr"/>
          <a:lstStyle/>
          <a:p>
            <a:r>
              <a:rPr lang="en-US" sz="1000" b="1" dirty="0">
                <a:latin typeface="Arial" charset="0"/>
              </a:rPr>
              <a:t>Rear BBox</a:t>
            </a:r>
          </a:p>
          <a:p>
            <a:r>
              <a:rPr lang="en-US" sz="1000" b="1" dirty="0">
                <a:latin typeface="Arial" charset="0"/>
              </a:rPr>
              <a:t>1-11</a:t>
            </a:r>
            <a:endParaRPr lang="en-US" sz="1000" dirty="0">
              <a:latin typeface="Arial" charset="0"/>
            </a:endParaRPr>
          </a:p>
        </p:txBody>
      </p:sp>
      <p:sp>
        <p:nvSpPr>
          <p:cNvPr id="216" name="Rectangle 895"/>
          <p:cNvSpPr>
            <a:spLocks noChangeArrowheads="1"/>
          </p:cNvSpPr>
          <p:nvPr/>
        </p:nvSpPr>
        <p:spPr bwMode="auto">
          <a:xfrm rot="16200000">
            <a:off x="220663" y="5162550"/>
            <a:ext cx="214313" cy="119062"/>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grpSp>
        <p:nvGrpSpPr>
          <p:cNvPr id="91" name="Group 896"/>
          <p:cNvGrpSpPr>
            <a:grpSpLocks/>
          </p:cNvGrpSpPr>
          <p:nvPr/>
        </p:nvGrpSpPr>
        <p:grpSpPr bwMode="auto">
          <a:xfrm>
            <a:off x="287338" y="5067300"/>
            <a:ext cx="82550" cy="311150"/>
            <a:chOff x="5527" y="2869"/>
            <a:chExt cx="52" cy="196"/>
          </a:xfrm>
        </p:grpSpPr>
        <p:sp>
          <p:nvSpPr>
            <p:cNvPr id="218" name="Freeform 897"/>
            <p:cNvSpPr>
              <a:spLocks/>
            </p:cNvSpPr>
            <p:nvPr/>
          </p:nvSpPr>
          <p:spPr bwMode="auto">
            <a:xfrm rot="-5400000">
              <a:off x="5511" y="2939"/>
              <a:ext cx="83" cy="52"/>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219" name="Line 898"/>
            <p:cNvSpPr>
              <a:spLocks noChangeShapeType="1"/>
            </p:cNvSpPr>
            <p:nvPr/>
          </p:nvSpPr>
          <p:spPr bwMode="auto">
            <a:xfrm rot="-5400000">
              <a:off x="5524" y="3036"/>
              <a:ext cx="58" cy="0"/>
            </a:xfrm>
            <a:prstGeom prst="line">
              <a:avLst/>
            </a:prstGeom>
            <a:noFill/>
            <a:ln w="12700">
              <a:solidFill>
                <a:schemeClr val="tx1"/>
              </a:solidFill>
              <a:round/>
              <a:headEnd/>
              <a:tailEnd/>
            </a:ln>
          </p:spPr>
          <p:txBody>
            <a:bodyPr wrap="none" anchor="ctr"/>
            <a:lstStyle/>
            <a:p>
              <a:endParaRPr lang="en-US" dirty="0"/>
            </a:p>
          </p:txBody>
        </p:sp>
        <p:sp>
          <p:nvSpPr>
            <p:cNvPr id="220" name="Line 899"/>
            <p:cNvSpPr>
              <a:spLocks noChangeShapeType="1"/>
            </p:cNvSpPr>
            <p:nvPr/>
          </p:nvSpPr>
          <p:spPr bwMode="auto">
            <a:xfrm rot="-5400000">
              <a:off x="5524" y="2898"/>
              <a:ext cx="58" cy="0"/>
            </a:xfrm>
            <a:prstGeom prst="line">
              <a:avLst/>
            </a:prstGeom>
            <a:noFill/>
            <a:ln w="12700">
              <a:solidFill>
                <a:schemeClr val="tx1"/>
              </a:solidFill>
              <a:round/>
              <a:headEnd/>
              <a:tailEnd/>
            </a:ln>
          </p:spPr>
          <p:txBody>
            <a:bodyPr wrap="none" anchor="ctr"/>
            <a:lstStyle/>
            <a:p>
              <a:endParaRPr lang="en-US" dirty="0"/>
            </a:p>
          </p:txBody>
        </p:sp>
      </p:grpSp>
      <p:sp>
        <p:nvSpPr>
          <p:cNvPr id="222" name="Rectangle 901"/>
          <p:cNvSpPr>
            <a:spLocks noChangeArrowheads="1"/>
          </p:cNvSpPr>
          <p:nvPr/>
        </p:nvSpPr>
        <p:spPr bwMode="auto">
          <a:xfrm rot="16200000">
            <a:off x="1706563" y="5162550"/>
            <a:ext cx="214313" cy="119062"/>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grpSp>
        <p:nvGrpSpPr>
          <p:cNvPr id="94" name="Group 902"/>
          <p:cNvGrpSpPr>
            <a:grpSpLocks/>
          </p:cNvGrpSpPr>
          <p:nvPr/>
        </p:nvGrpSpPr>
        <p:grpSpPr bwMode="auto">
          <a:xfrm>
            <a:off x="1773238" y="5067300"/>
            <a:ext cx="82550" cy="311150"/>
            <a:chOff x="5527" y="2869"/>
            <a:chExt cx="52" cy="196"/>
          </a:xfrm>
        </p:grpSpPr>
        <p:sp>
          <p:nvSpPr>
            <p:cNvPr id="224" name="Freeform 903"/>
            <p:cNvSpPr>
              <a:spLocks/>
            </p:cNvSpPr>
            <p:nvPr/>
          </p:nvSpPr>
          <p:spPr bwMode="auto">
            <a:xfrm rot="-5400000">
              <a:off x="5511" y="2939"/>
              <a:ext cx="83" cy="52"/>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225" name="Line 904"/>
            <p:cNvSpPr>
              <a:spLocks noChangeShapeType="1"/>
            </p:cNvSpPr>
            <p:nvPr/>
          </p:nvSpPr>
          <p:spPr bwMode="auto">
            <a:xfrm rot="-5400000">
              <a:off x="5524" y="3036"/>
              <a:ext cx="58" cy="0"/>
            </a:xfrm>
            <a:prstGeom prst="line">
              <a:avLst/>
            </a:prstGeom>
            <a:noFill/>
            <a:ln w="12700">
              <a:solidFill>
                <a:schemeClr val="tx1"/>
              </a:solidFill>
              <a:round/>
              <a:headEnd/>
              <a:tailEnd/>
            </a:ln>
          </p:spPr>
          <p:txBody>
            <a:bodyPr wrap="none" anchor="ctr"/>
            <a:lstStyle/>
            <a:p>
              <a:endParaRPr lang="en-US" dirty="0"/>
            </a:p>
          </p:txBody>
        </p:sp>
        <p:sp>
          <p:nvSpPr>
            <p:cNvPr id="226" name="Line 905"/>
            <p:cNvSpPr>
              <a:spLocks noChangeShapeType="1"/>
            </p:cNvSpPr>
            <p:nvPr/>
          </p:nvSpPr>
          <p:spPr bwMode="auto">
            <a:xfrm rot="-5400000">
              <a:off x="5524" y="2898"/>
              <a:ext cx="58" cy="0"/>
            </a:xfrm>
            <a:prstGeom prst="line">
              <a:avLst/>
            </a:prstGeom>
            <a:noFill/>
            <a:ln w="12700">
              <a:solidFill>
                <a:schemeClr val="tx1"/>
              </a:solidFill>
              <a:round/>
              <a:headEnd/>
              <a:tailEnd/>
            </a:ln>
          </p:spPr>
          <p:txBody>
            <a:bodyPr wrap="none" anchor="ctr"/>
            <a:lstStyle/>
            <a:p>
              <a:endParaRPr lang="en-US" dirty="0"/>
            </a:p>
          </p:txBody>
        </p:sp>
      </p:grpSp>
      <p:sp>
        <p:nvSpPr>
          <p:cNvPr id="227" name="Line 972"/>
          <p:cNvSpPr>
            <a:spLocks noChangeShapeType="1"/>
          </p:cNvSpPr>
          <p:nvPr/>
        </p:nvSpPr>
        <p:spPr bwMode="auto">
          <a:xfrm flipH="1" flipV="1">
            <a:off x="3733800" y="3929063"/>
            <a:ext cx="1588" cy="741362"/>
          </a:xfrm>
          <a:prstGeom prst="line">
            <a:avLst/>
          </a:prstGeom>
          <a:noFill/>
          <a:ln w="19050">
            <a:solidFill>
              <a:srgbClr val="0000CC"/>
            </a:solidFill>
            <a:round/>
            <a:headEnd/>
            <a:tailEnd/>
          </a:ln>
        </p:spPr>
        <p:txBody>
          <a:bodyPr wrap="none" anchor="ctr"/>
          <a:lstStyle/>
          <a:p>
            <a:endParaRPr lang="en-US" dirty="0"/>
          </a:p>
        </p:txBody>
      </p:sp>
      <p:grpSp>
        <p:nvGrpSpPr>
          <p:cNvPr id="800" name="Group 999"/>
          <p:cNvGrpSpPr>
            <a:grpSpLocks/>
          </p:cNvGrpSpPr>
          <p:nvPr/>
        </p:nvGrpSpPr>
        <p:grpSpPr bwMode="auto">
          <a:xfrm>
            <a:off x="3689350" y="428625"/>
            <a:ext cx="274638" cy="230188"/>
            <a:chOff x="2829" y="3794"/>
            <a:chExt cx="209" cy="257"/>
          </a:xfrm>
        </p:grpSpPr>
        <p:sp>
          <p:nvSpPr>
            <p:cNvPr id="229" name="Line 1000"/>
            <p:cNvSpPr>
              <a:spLocks noChangeShapeType="1"/>
            </p:cNvSpPr>
            <p:nvPr/>
          </p:nvSpPr>
          <p:spPr bwMode="auto">
            <a:xfrm flipH="1">
              <a:off x="2933" y="3794"/>
              <a:ext cx="0" cy="171"/>
            </a:xfrm>
            <a:prstGeom prst="line">
              <a:avLst/>
            </a:prstGeom>
            <a:noFill/>
            <a:ln w="12700">
              <a:solidFill>
                <a:schemeClr val="tx1"/>
              </a:solidFill>
              <a:round/>
              <a:headEnd/>
              <a:tailEnd/>
            </a:ln>
          </p:spPr>
          <p:txBody>
            <a:bodyPr wrap="none" anchor="ctr"/>
            <a:lstStyle/>
            <a:p>
              <a:endParaRPr lang="en-US" dirty="0"/>
            </a:p>
          </p:txBody>
        </p:sp>
        <p:sp>
          <p:nvSpPr>
            <p:cNvPr id="230" name="Line 1001"/>
            <p:cNvSpPr>
              <a:spLocks noChangeShapeType="1"/>
            </p:cNvSpPr>
            <p:nvPr/>
          </p:nvSpPr>
          <p:spPr bwMode="auto">
            <a:xfrm>
              <a:off x="2829" y="3967"/>
              <a:ext cx="209" cy="4"/>
            </a:xfrm>
            <a:prstGeom prst="line">
              <a:avLst/>
            </a:prstGeom>
            <a:noFill/>
            <a:ln w="12700">
              <a:solidFill>
                <a:schemeClr val="tx1"/>
              </a:solidFill>
              <a:round/>
              <a:headEnd/>
              <a:tailEnd/>
            </a:ln>
          </p:spPr>
          <p:txBody>
            <a:bodyPr wrap="none" anchor="ctr"/>
            <a:lstStyle/>
            <a:p>
              <a:endParaRPr lang="en-US" dirty="0"/>
            </a:p>
          </p:txBody>
        </p:sp>
        <p:sp>
          <p:nvSpPr>
            <p:cNvPr id="231" name="Line 1002"/>
            <p:cNvSpPr>
              <a:spLocks noChangeShapeType="1"/>
            </p:cNvSpPr>
            <p:nvPr/>
          </p:nvSpPr>
          <p:spPr bwMode="auto">
            <a:xfrm>
              <a:off x="2861" y="4010"/>
              <a:ext cx="145" cy="0"/>
            </a:xfrm>
            <a:prstGeom prst="line">
              <a:avLst/>
            </a:prstGeom>
            <a:noFill/>
            <a:ln w="12700">
              <a:solidFill>
                <a:schemeClr val="tx1"/>
              </a:solidFill>
              <a:round/>
              <a:headEnd/>
              <a:tailEnd/>
            </a:ln>
          </p:spPr>
          <p:txBody>
            <a:bodyPr wrap="none" anchor="ctr"/>
            <a:lstStyle/>
            <a:p>
              <a:endParaRPr lang="en-US" dirty="0"/>
            </a:p>
          </p:txBody>
        </p:sp>
        <p:sp>
          <p:nvSpPr>
            <p:cNvPr id="232" name="Line 1003"/>
            <p:cNvSpPr>
              <a:spLocks noChangeShapeType="1"/>
            </p:cNvSpPr>
            <p:nvPr/>
          </p:nvSpPr>
          <p:spPr bwMode="auto">
            <a:xfrm>
              <a:off x="2900" y="4051"/>
              <a:ext cx="67" cy="0"/>
            </a:xfrm>
            <a:prstGeom prst="line">
              <a:avLst/>
            </a:prstGeom>
            <a:noFill/>
            <a:ln w="12700">
              <a:solidFill>
                <a:schemeClr val="tx1"/>
              </a:solidFill>
              <a:round/>
              <a:headEnd/>
              <a:tailEnd/>
            </a:ln>
          </p:spPr>
          <p:txBody>
            <a:bodyPr wrap="none" anchor="ctr"/>
            <a:lstStyle/>
            <a:p>
              <a:endParaRPr lang="en-US" dirty="0"/>
            </a:p>
          </p:txBody>
        </p:sp>
      </p:grpSp>
      <p:sp>
        <p:nvSpPr>
          <p:cNvPr id="233" name="Line 1206"/>
          <p:cNvSpPr>
            <a:spLocks noChangeShapeType="1"/>
          </p:cNvSpPr>
          <p:nvPr/>
        </p:nvSpPr>
        <p:spPr bwMode="auto">
          <a:xfrm>
            <a:off x="4984750" y="4662488"/>
            <a:ext cx="387350" cy="0"/>
          </a:xfrm>
          <a:prstGeom prst="line">
            <a:avLst/>
          </a:prstGeom>
          <a:noFill/>
          <a:ln w="19050">
            <a:solidFill>
              <a:srgbClr val="FF0000"/>
            </a:solidFill>
            <a:round/>
            <a:headEnd/>
            <a:tailEnd/>
          </a:ln>
        </p:spPr>
        <p:txBody>
          <a:bodyPr wrap="none" anchor="ctr"/>
          <a:lstStyle/>
          <a:p>
            <a:endParaRPr lang="en-US" dirty="0"/>
          </a:p>
        </p:txBody>
      </p:sp>
      <p:sp>
        <p:nvSpPr>
          <p:cNvPr id="234" name="Text Box 715"/>
          <p:cNvSpPr txBox="1">
            <a:spLocks noChangeArrowheads="1"/>
          </p:cNvSpPr>
          <p:nvPr/>
        </p:nvSpPr>
        <p:spPr bwMode="auto">
          <a:xfrm>
            <a:off x="6753225" y="3697288"/>
            <a:ext cx="552450" cy="155575"/>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ACCEL</a:t>
            </a:r>
          </a:p>
        </p:txBody>
      </p:sp>
      <p:sp>
        <p:nvSpPr>
          <p:cNvPr id="235" name="Line 1210"/>
          <p:cNvSpPr>
            <a:spLocks noChangeShapeType="1"/>
          </p:cNvSpPr>
          <p:nvPr/>
        </p:nvSpPr>
        <p:spPr bwMode="auto">
          <a:xfrm>
            <a:off x="3730625" y="4662488"/>
            <a:ext cx="258763" cy="0"/>
          </a:xfrm>
          <a:prstGeom prst="line">
            <a:avLst/>
          </a:prstGeom>
          <a:noFill/>
          <a:ln w="19050">
            <a:solidFill>
              <a:srgbClr val="0000CC"/>
            </a:solidFill>
            <a:round/>
            <a:headEnd/>
            <a:tailEnd/>
          </a:ln>
        </p:spPr>
        <p:txBody>
          <a:bodyPr wrap="none" anchor="ctr"/>
          <a:lstStyle/>
          <a:p>
            <a:endParaRPr lang="en-US" dirty="0"/>
          </a:p>
        </p:txBody>
      </p:sp>
      <p:sp>
        <p:nvSpPr>
          <p:cNvPr id="236" name="Freeform 816"/>
          <p:cNvSpPr>
            <a:spLocks/>
          </p:cNvSpPr>
          <p:nvPr/>
        </p:nvSpPr>
        <p:spPr bwMode="auto">
          <a:xfrm>
            <a:off x="2166938" y="4206875"/>
            <a:ext cx="784225" cy="381000"/>
          </a:xfrm>
          <a:custGeom>
            <a:avLst/>
            <a:gdLst>
              <a:gd name="T0" fmla="*/ 2147483647 w 144"/>
              <a:gd name="T1" fmla="*/ 2147483647 h 240"/>
              <a:gd name="T2" fmla="*/ 0 w 144"/>
              <a:gd name="T3" fmla="*/ 2147483647 h 240"/>
              <a:gd name="T4" fmla="*/ 0 w 144"/>
              <a:gd name="T5" fmla="*/ 0 h 240"/>
              <a:gd name="T6" fmla="*/ 0 60000 65536"/>
              <a:gd name="T7" fmla="*/ 0 60000 65536"/>
              <a:gd name="T8" fmla="*/ 0 60000 65536"/>
              <a:gd name="T9" fmla="*/ 0 w 144"/>
              <a:gd name="T10" fmla="*/ 0 h 240"/>
              <a:gd name="T11" fmla="*/ 144 w 144"/>
              <a:gd name="T12" fmla="*/ 240 h 240"/>
            </a:gdLst>
            <a:ahLst/>
            <a:cxnLst>
              <a:cxn ang="T6">
                <a:pos x="T0" y="T1"/>
              </a:cxn>
              <a:cxn ang="T7">
                <a:pos x="T2" y="T3"/>
              </a:cxn>
              <a:cxn ang="T8">
                <a:pos x="T4" y="T5"/>
              </a:cxn>
            </a:cxnLst>
            <a:rect l="T9" t="T10" r="T11" b="T12"/>
            <a:pathLst>
              <a:path w="144" h="240">
                <a:moveTo>
                  <a:pt x="144" y="240"/>
                </a:moveTo>
                <a:lnTo>
                  <a:pt x="0" y="240"/>
                </a:lnTo>
                <a:lnTo>
                  <a:pt x="0" y="0"/>
                </a:lnTo>
              </a:path>
            </a:pathLst>
          </a:custGeom>
          <a:noFill/>
          <a:ln w="19050">
            <a:solidFill>
              <a:srgbClr val="009900"/>
            </a:solidFill>
            <a:round/>
            <a:headEnd/>
            <a:tailEnd/>
          </a:ln>
        </p:spPr>
        <p:txBody>
          <a:bodyPr wrap="none" anchor="ctr"/>
          <a:lstStyle/>
          <a:p>
            <a:endParaRPr lang="en-US" dirty="0"/>
          </a:p>
        </p:txBody>
      </p:sp>
      <p:sp>
        <p:nvSpPr>
          <p:cNvPr id="237" name="Text Box 909"/>
          <p:cNvSpPr txBox="1">
            <a:spLocks noChangeArrowheads="1"/>
          </p:cNvSpPr>
          <p:nvPr/>
        </p:nvSpPr>
        <p:spPr bwMode="auto">
          <a:xfrm rot="16200000">
            <a:off x="1915319" y="4334669"/>
            <a:ext cx="395288" cy="114300"/>
          </a:xfrm>
          <a:prstGeom prst="rect">
            <a:avLst/>
          </a:prstGeom>
          <a:noFill/>
          <a:ln w="9525">
            <a:noFill/>
            <a:miter lim="800000"/>
            <a:headEnd/>
            <a:tailEnd/>
          </a:ln>
        </p:spPr>
        <p:txBody>
          <a:bodyPr wrap="none" lIns="0" rIns="0" anchor="ctr"/>
          <a:lstStyle/>
          <a:p>
            <a:pPr algn="ctr">
              <a:spcBef>
                <a:spcPct val="50000"/>
              </a:spcBef>
            </a:pPr>
            <a:r>
              <a:rPr lang="en-US" sz="500" dirty="0">
                <a:latin typeface="Arial" charset="0"/>
              </a:rPr>
              <a:t>GR/OG</a:t>
            </a:r>
          </a:p>
        </p:txBody>
      </p:sp>
      <p:sp>
        <p:nvSpPr>
          <p:cNvPr id="238" name="Line 1043"/>
          <p:cNvSpPr>
            <a:spLocks noChangeShapeType="1"/>
          </p:cNvSpPr>
          <p:nvPr/>
        </p:nvSpPr>
        <p:spPr bwMode="auto">
          <a:xfrm>
            <a:off x="2855913" y="4587875"/>
            <a:ext cx="393700" cy="0"/>
          </a:xfrm>
          <a:prstGeom prst="line">
            <a:avLst/>
          </a:prstGeom>
          <a:noFill/>
          <a:ln w="19050">
            <a:solidFill>
              <a:srgbClr val="FF0000"/>
            </a:solidFill>
            <a:round/>
            <a:headEnd/>
            <a:tailEnd/>
          </a:ln>
        </p:spPr>
        <p:txBody>
          <a:bodyPr wrap="none" anchor="ctr"/>
          <a:lstStyle/>
          <a:p>
            <a:endParaRPr lang="en-US" dirty="0"/>
          </a:p>
        </p:txBody>
      </p:sp>
      <p:sp>
        <p:nvSpPr>
          <p:cNvPr id="239" name="Text Box 1125"/>
          <p:cNvSpPr txBox="1">
            <a:spLocks noChangeArrowheads="1"/>
          </p:cNvSpPr>
          <p:nvPr/>
        </p:nvSpPr>
        <p:spPr bwMode="auto">
          <a:xfrm>
            <a:off x="1905000" y="4760913"/>
            <a:ext cx="946150" cy="314325"/>
          </a:xfrm>
          <a:prstGeom prst="rect">
            <a:avLst/>
          </a:prstGeom>
          <a:noFill/>
          <a:ln w="9525">
            <a:noFill/>
            <a:miter lim="800000"/>
            <a:headEnd/>
            <a:tailEnd/>
          </a:ln>
        </p:spPr>
        <p:txBody>
          <a:bodyPr wrap="none" lIns="0" rIns="0" anchor="ctr"/>
          <a:lstStyle/>
          <a:p>
            <a:pPr>
              <a:spcBef>
                <a:spcPct val="10000"/>
              </a:spcBef>
            </a:pPr>
            <a:r>
              <a:rPr lang="en-US" sz="800" dirty="0">
                <a:latin typeface="Arial" charset="0"/>
              </a:rPr>
              <a:t>From AC Relays</a:t>
            </a:r>
          </a:p>
          <a:p>
            <a:pPr>
              <a:spcBef>
                <a:spcPct val="10000"/>
              </a:spcBef>
            </a:pPr>
            <a:r>
              <a:rPr lang="en-US" sz="800" dirty="0">
                <a:latin typeface="Arial" charset="0"/>
              </a:rPr>
              <a:t>Open (Gnd = AC Present)</a:t>
            </a:r>
          </a:p>
        </p:txBody>
      </p:sp>
      <p:sp>
        <p:nvSpPr>
          <p:cNvPr id="240" name="Freeform 1123"/>
          <p:cNvSpPr>
            <a:spLocks/>
          </p:cNvSpPr>
          <p:nvPr/>
        </p:nvSpPr>
        <p:spPr bwMode="auto">
          <a:xfrm>
            <a:off x="3044825" y="4587875"/>
            <a:ext cx="104775" cy="185738"/>
          </a:xfrm>
          <a:custGeom>
            <a:avLst/>
            <a:gdLst>
              <a:gd name="T0" fmla="*/ 2147483647 w 66"/>
              <a:gd name="T1" fmla="*/ 2147483647 h 117"/>
              <a:gd name="T2" fmla="*/ 0 w 66"/>
              <a:gd name="T3" fmla="*/ 2147483647 h 117"/>
              <a:gd name="T4" fmla="*/ 0 w 66"/>
              <a:gd name="T5" fmla="*/ 0 h 117"/>
              <a:gd name="T6" fmla="*/ 0 60000 65536"/>
              <a:gd name="T7" fmla="*/ 0 60000 65536"/>
              <a:gd name="T8" fmla="*/ 0 60000 65536"/>
              <a:gd name="T9" fmla="*/ 0 w 66"/>
              <a:gd name="T10" fmla="*/ 0 h 117"/>
              <a:gd name="T11" fmla="*/ 66 w 66"/>
              <a:gd name="T12" fmla="*/ 117 h 117"/>
            </a:gdLst>
            <a:ahLst/>
            <a:cxnLst>
              <a:cxn ang="T6">
                <a:pos x="T0" y="T1"/>
              </a:cxn>
              <a:cxn ang="T7">
                <a:pos x="T2" y="T3"/>
              </a:cxn>
              <a:cxn ang="T8">
                <a:pos x="T4" y="T5"/>
              </a:cxn>
            </a:cxnLst>
            <a:rect l="T9" t="T10" r="T11" b="T12"/>
            <a:pathLst>
              <a:path w="66" h="117">
                <a:moveTo>
                  <a:pt x="66" y="117"/>
                </a:moveTo>
                <a:lnTo>
                  <a:pt x="0" y="117"/>
                </a:lnTo>
                <a:lnTo>
                  <a:pt x="0" y="0"/>
                </a:lnTo>
              </a:path>
            </a:pathLst>
          </a:custGeom>
          <a:noFill/>
          <a:ln w="19050">
            <a:solidFill>
              <a:srgbClr val="FF0000"/>
            </a:solidFill>
            <a:round/>
            <a:headEnd/>
            <a:tailEnd/>
          </a:ln>
        </p:spPr>
        <p:txBody>
          <a:bodyPr wrap="none" anchor="ctr"/>
          <a:lstStyle/>
          <a:p>
            <a:endParaRPr lang="en-US" dirty="0"/>
          </a:p>
        </p:txBody>
      </p:sp>
      <p:grpSp>
        <p:nvGrpSpPr>
          <p:cNvPr id="803" name="Group 1218"/>
          <p:cNvGrpSpPr>
            <a:grpSpLocks/>
          </p:cNvGrpSpPr>
          <p:nvPr/>
        </p:nvGrpSpPr>
        <p:grpSpPr bwMode="auto">
          <a:xfrm>
            <a:off x="6659563" y="4327525"/>
            <a:ext cx="182562" cy="187325"/>
            <a:chOff x="3762" y="3104"/>
            <a:chExt cx="115" cy="118"/>
          </a:xfrm>
        </p:grpSpPr>
        <p:grpSp>
          <p:nvGrpSpPr>
            <p:cNvPr id="804" name="Group 1217"/>
            <p:cNvGrpSpPr>
              <a:grpSpLocks/>
            </p:cNvGrpSpPr>
            <p:nvPr/>
          </p:nvGrpSpPr>
          <p:grpSpPr bwMode="auto">
            <a:xfrm>
              <a:off x="3762" y="3183"/>
              <a:ext cx="103" cy="39"/>
              <a:chOff x="3762" y="3165"/>
              <a:chExt cx="103" cy="39"/>
            </a:xfrm>
          </p:grpSpPr>
          <p:sp>
            <p:nvSpPr>
              <p:cNvPr id="244" name="Line 709"/>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245" name="Line 710"/>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246" name="Line 711"/>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243" name="Freeform 1215"/>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grpSp>
        <p:nvGrpSpPr>
          <p:cNvPr id="812" name="Group 1271"/>
          <p:cNvGrpSpPr>
            <a:grpSpLocks/>
          </p:cNvGrpSpPr>
          <p:nvPr/>
        </p:nvGrpSpPr>
        <p:grpSpPr bwMode="auto">
          <a:xfrm>
            <a:off x="3775075" y="4845050"/>
            <a:ext cx="182563" cy="187325"/>
            <a:chOff x="3762" y="3104"/>
            <a:chExt cx="115" cy="118"/>
          </a:xfrm>
        </p:grpSpPr>
        <p:grpSp>
          <p:nvGrpSpPr>
            <p:cNvPr id="813" name="Group 1272"/>
            <p:cNvGrpSpPr>
              <a:grpSpLocks/>
            </p:cNvGrpSpPr>
            <p:nvPr/>
          </p:nvGrpSpPr>
          <p:grpSpPr bwMode="auto">
            <a:xfrm>
              <a:off x="3762" y="3183"/>
              <a:ext cx="103" cy="39"/>
              <a:chOff x="3762" y="3165"/>
              <a:chExt cx="103" cy="39"/>
            </a:xfrm>
          </p:grpSpPr>
          <p:sp>
            <p:nvSpPr>
              <p:cNvPr id="250" name="Line 1273"/>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251" name="Line 1274"/>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252" name="Line 1275"/>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249" name="Freeform 1276"/>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sp>
        <p:nvSpPr>
          <p:cNvPr id="253" name="Line 1303"/>
          <p:cNvSpPr>
            <a:spLocks noChangeShapeType="1"/>
          </p:cNvSpPr>
          <p:nvPr/>
        </p:nvSpPr>
        <p:spPr bwMode="auto">
          <a:xfrm>
            <a:off x="3746500" y="4132263"/>
            <a:ext cx="2082800" cy="0"/>
          </a:xfrm>
          <a:prstGeom prst="line">
            <a:avLst/>
          </a:prstGeom>
          <a:noFill/>
          <a:ln w="19050">
            <a:solidFill>
              <a:srgbClr val="0000CC"/>
            </a:solidFill>
            <a:round/>
            <a:headEnd/>
            <a:tailEnd/>
          </a:ln>
        </p:spPr>
        <p:txBody>
          <a:bodyPr wrap="none" anchor="ctr"/>
          <a:lstStyle/>
          <a:p>
            <a:endParaRPr lang="en-US" dirty="0"/>
          </a:p>
        </p:txBody>
      </p:sp>
      <p:grpSp>
        <p:nvGrpSpPr>
          <p:cNvPr id="814" name="Group 1316"/>
          <p:cNvGrpSpPr>
            <a:grpSpLocks/>
          </p:cNvGrpSpPr>
          <p:nvPr/>
        </p:nvGrpSpPr>
        <p:grpSpPr bwMode="auto">
          <a:xfrm>
            <a:off x="5753100" y="1595438"/>
            <a:ext cx="182563" cy="187325"/>
            <a:chOff x="3762" y="3104"/>
            <a:chExt cx="115" cy="118"/>
          </a:xfrm>
        </p:grpSpPr>
        <p:grpSp>
          <p:nvGrpSpPr>
            <p:cNvPr id="815" name="Group 1317"/>
            <p:cNvGrpSpPr>
              <a:grpSpLocks/>
            </p:cNvGrpSpPr>
            <p:nvPr/>
          </p:nvGrpSpPr>
          <p:grpSpPr bwMode="auto">
            <a:xfrm>
              <a:off x="3762" y="3183"/>
              <a:ext cx="103" cy="39"/>
              <a:chOff x="3762" y="3165"/>
              <a:chExt cx="103" cy="39"/>
            </a:xfrm>
          </p:grpSpPr>
          <p:sp>
            <p:nvSpPr>
              <p:cNvPr id="257" name="Line 1318"/>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258" name="Line 1319"/>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259" name="Line 1320"/>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256" name="Freeform 1321"/>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sp>
        <p:nvSpPr>
          <p:cNvPr id="260" name="Freeform 1340"/>
          <p:cNvSpPr>
            <a:spLocks/>
          </p:cNvSpPr>
          <p:nvPr/>
        </p:nvSpPr>
        <p:spPr bwMode="auto">
          <a:xfrm>
            <a:off x="7321550" y="984250"/>
            <a:ext cx="374650" cy="615950"/>
          </a:xfrm>
          <a:custGeom>
            <a:avLst/>
            <a:gdLst>
              <a:gd name="T0" fmla="*/ 0 w 588"/>
              <a:gd name="T1" fmla="*/ 2147483647 h 272"/>
              <a:gd name="T2" fmla="*/ 2147483647 w 588"/>
              <a:gd name="T3" fmla="*/ 2147483647 h 272"/>
              <a:gd name="T4" fmla="*/ 2147483647 w 588"/>
              <a:gd name="T5" fmla="*/ 0 h 272"/>
              <a:gd name="T6" fmla="*/ 2147483647 w 588"/>
              <a:gd name="T7" fmla="*/ 0 h 272"/>
              <a:gd name="T8" fmla="*/ 0 60000 65536"/>
              <a:gd name="T9" fmla="*/ 0 60000 65536"/>
              <a:gd name="T10" fmla="*/ 0 60000 65536"/>
              <a:gd name="T11" fmla="*/ 0 60000 65536"/>
              <a:gd name="T12" fmla="*/ 0 w 588"/>
              <a:gd name="T13" fmla="*/ 0 h 272"/>
              <a:gd name="T14" fmla="*/ 588 w 588"/>
              <a:gd name="T15" fmla="*/ 272 h 272"/>
            </a:gdLst>
            <a:ahLst/>
            <a:cxnLst>
              <a:cxn ang="T8">
                <a:pos x="T0" y="T1"/>
              </a:cxn>
              <a:cxn ang="T9">
                <a:pos x="T2" y="T3"/>
              </a:cxn>
              <a:cxn ang="T10">
                <a:pos x="T4" y="T5"/>
              </a:cxn>
              <a:cxn ang="T11">
                <a:pos x="T6" y="T7"/>
              </a:cxn>
            </a:cxnLst>
            <a:rect l="T12" t="T13" r="T14" b="T15"/>
            <a:pathLst>
              <a:path w="588" h="272">
                <a:moveTo>
                  <a:pt x="0" y="272"/>
                </a:moveTo>
                <a:lnTo>
                  <a:pt x="588" y="272"/>
                </a:lnTo>
                <a:lnTo>
                  <a:pt x="588" y="0"/>
                </a:lnTo>
                <a:lnTo>
                  <a:pt x="448" y="0"/>
                </a:lnTo>
              </a:path>
            </a:pathLst>
          </a:custGeom>
          <a:noFill/>
          <a:ln w="19050">
            <a:solidFill>
              <a:srgbClr val="009900"/>
            </a:solidFill>
            <a:round/>
            <a:headEnd/>
            <a:tailEnd/>
          </a:ln>
        </p:spPr>
        <p:txBody>
          <a:bodyPr wrap="none" anchor="ctr"/>
          <a:lstStyle/>
          <a:p>
            <a:endParaRPr lang="en-US" dirty="0"/>
          </a:p>
        </p:txBody>
      </p:sp>
      <p:sp>
        <p:nvSpPr>
          <p:cNvPr id="261" name="Freeform 1342"/>
          <p:cNvSpPr>
            <a:spLocks/>
          </p:cNvSpPr>
          <p:nvPr/>
        </p:nvSpPr>
        <p:spPr bwMode="auto">
          <a:xfrm>
            <a:off x="2286000" y="4846638"/>
            <a:ext cx="3084513" cy="1101725"/>
          </a:xfrm>
          <a:custGeom>
            <a:avLst/>
            <a:gdLst>
              <a:gd name="T0" fmla="*/ 2147483647 w 1128"/>
              <a:gd name="T1" fmla="*/ 0 h 325"/>
              <a:gd name="T2" fmla="*/ 2147483647 w 1128"/>
              <a:gd name="T3" fmla="*/ 0 h 325"/>
              <a:gd name="T4" fmla="*/ 2147483647 w 1128"/>
              <a:gd name="T5" fmla="*/ 2147483647 h 325"/>
              <a:gd name="T6" fmla="*/ 0 w 1128"/>
              <a:gd name="T7" fmla="*/ 2147483647 h 325"/>
              <a:gd name="T8" fmla="*/ 0 60000 65536"/>
              <a:gd name="T9" fmla="*/ 0 60000 65536"/>
              <a:gd name="T10" fmla="*/ 0 60000 65536"/>
              <a:gd name="T11" fmla="*/ 0 60000 65536"/>
              <a:gd name="T12" fmla="*/ 0 w 1128"/>
              <a:gd name="T13" fmla="*/ 0 h 325"/>
              <a:gd name="T14" fmla="*/ 1128 w 1128"/>
              <a:gd name="T15" fmla="*/ 325 h 325"/>
            </a:gdLst>
            <a:ahLst/>
            <a:cxnLst>
              <a:cxn ang="T8">
                <a:pos x="T0" y="T1"/>
              </a:cxn>
              <a:cxn ang="T9">
                <a:pos x="T2" y="T3"/>
              </a:cxn>
              <a:cxn ang="T10">
                <a:pos x="T4" y="T5"/>
              </a:cxn>
              <a:cxn ang="T11">
                <a:pos x="T6" y="T7"/>
              </a:cxn>
            </a:cxnLst>
            <a:rect l="T12" t="T13" r="T14" b="T15"/>
            <a:pathLst>
              <a:path w="1128" h="325">
                <a:moveTo>
                  <a:pt x="1128" y="0"/>
                </a:moveTo>
                <a:lnTo>
                  <a:pt x="1078" y="0"/>
                </a:lnTo>
                <a:lnTo>
                  <a:pt x="1078" y="325"/>
                </a:lnTo>
                <a:lnTo>
                  <a:pt x="0" y="325"/>
                </a:lnTo>
              </a:path>
            </a:pathLst>
          </a:custGeom>
          <a:noFill/>
          <a:ln w="19050">
            <a:solidFill>
              <a:srgbClr val="FF0000"/>
            </a:solidFill>
            <a:round/>
            <a:headEnd/>
            <a:tailEnd/>
          </a:ln>
        </p:spPr>
        <p:txBody>
          <a:bodyPr wrap="none" anchor="ctr"/>
          <a:lstStyle/>
          <a:p>
            <a:endParaRPr lang="en-US" dirty="0"/>
          </a:p>
        </p:txBody>
      </p:sp>
      <p:sp>
        <p:nvSpPr>
          <p:cNvPr id="262" name="Text Box 1343"/>
          <p:cNvSpPr txBox="1">
            <a:spLocks noChangeArrowheads="1"/>
          </p:cNvSpPr>
          <p:nvPr/>
        </p:nvSpPr>
        <p:spPr bwMode="auto">
          <a:xfrm>
            <a:off x="2308225" y="5791200"/>
            <a:ext cx="946150" cy="314325"/>
          </a:xfrm>
          <a:prstGeom prst="rect">
            <a:avLst/>
          </a:prstGeom>
          <a:noFill/>
          <a:ln w="9525">
            <a:noFill/>
            <a:miter lim="800000"/>
            <a:headEnd/>
            <a:tailEnd/>
          </a:ln>
        </p:spPr>
        <p:txBody>
          <a:bodyPr wrap="none" lIns="0" rIns="0" anchor="ctr"/>
          <a:lstStyle/>
          <a:p>
            <a:pPr>
              <a:spcBef>
                <a:spcPct val="10000"/>
              </a:spcBef>
            </a:pPr>
            <a:r>
              <a:rPr lang="en-US" sz="800" dirty="0">
                <a:latin typeface="Arial" charset="0"/>
              </a:rPr>
              <a:t>From Clutch Switch (C825-3)</a:t>
            </a:r>
          </a:p>
          <a:p>
            <a:pPr>
              <a:spcBef>
                <a:spcPct val="10000"/>
              </a:spcBef>
            </a:pPr>
            <a:r>
              <a:rPr lang="en-US" sz="800" dirty="0">
                <a:latin typeface="Arial" charset="0"/>
              </a:rPr>
              <a:t>Gnd (Open = Clutch Pressed)</a:t>
            </a:r>
          </a:p>
        </p:txBody>
      </p:sp>
      <p:sp>
        <p:nvSpPr>
          <p:cNvPr id="263" name="Freeform 1364"/>
          <p:cNvSpPr>
            <a:spLocks/>
          </p:cNvSpPr>
          <p:nvPr/>
        </p:nvSpPr>
        <p:spPr bwMode="auto">
          <a:xfrm>
            <a:off x="6332538" y="1376363"/>
            <a:ext cx="2492375" cy="484187"/>
          </a:xfrm>
          <a:custGeom>
            <a:avLst/>
            <a:gdLst>
              <a:gd name="T0" fmla="*/ 0 w 1506"/>
              <a:gd name="T1" fmla="*/ 0 h 297"/>
              <a:gd name="T2" fmla="*/ 2147483647 w 1506"/>
              <a:gd name="T3" fmla="*/ 0 h 297"/>
              <a:gd name="T4" fmla="*/ 2147483647 w 1506"/>
              <a:gd name="T5" fmla="*/ 2147483647 h 297"/>
              <a:gd name="T6" fmla="*/ 0 60000 65536"/>
              <a:gd name="T7" fmla="*/ 0 60000 65536"/>
              <a:gd name="T8" fmla="*/ 0 60000 65536"/>
              <a:gd name="T9" fmla="*/ 0 w 1506"/>
              <a:gd name="T10" fmla="*/ 0 h 297"/>
              <a:gd name="T11" fmla="*/ 1506 w 1506"/>
              <a:gd name="T12" fmla="*/ 297 h 297"/>
            </a:gdLst>
            <a:ahLst/>
            <a:cxnLst>
              <a:cxn ang="T6">
                <a:pos x="T0" y="T1"/>
              </a:cxn>
              <a:cxn ang="T7">
                <a:pos x="T2" y="T3"/>
              </a:cxn>
              <a:cxn ang="T8">
                <a:pos x="T4" y="T5"/>
              </a:cxn>
            </a:cxnLst>
            <a:rect l="T9" t="T10" r="T11" b="T12"/>
            <a:pathLst>
              <a:path w="1506" h="297">
                <a:moveTo>
                  <a:pt x="0" y="0"/>
                </a:moveTo>
                <a:lnTo>
                  <a:pt x="1506" y="0"/>
                </a:lnTo>
                <a:lnTo>
                  <a:pt x="1506" y="297"/>
                </a:lnTo>
              </a:path>
            </a:pathLst>
          </a:custGeom>
          <a:noFill/>
          <a:ln w="76200">
            <a:solidFill>
              <a:srgbClr val="993300"/>
            </a:solidFill>
            <a:round/>
            <a:headEnd/>
            <a:tailEnd/>
          </a:ln>
        </p:spPr>
        <p:txBody>
          <a:bodyPr wrap="none" anchor="ctr"/>
          <a:lstStyle/>
          <a:p>
            <a:endParaRPr lang="en-US" dirty="0"/>
          </a:p>
        </p:txBody>
      </p:sp>
      <p:sp>
        <p:nvSpPr>
          <p:cNvPr id="264" name="Text Box 1359"/>
          <p:cNvSpPr txBox="1">
            <a:spLocks noChangeArrowheads="1"/>
          </p:cNvSpPr>
          <p:nvPr/>
        </p:nvSpPr>
        <p:spPr bwMode="auto">
          <a:xfrm>
            <a:off x="6929438" y="1279525"/>
            <a:ext cx="700087" cy="198438"/>
          </a:xfrm>
          <a:prstGeom prst="rect">
            <a:avLst/>
          </a:prstGeom>
          <a:noFill/>
          <a:ln w="9525">
            <a:noFill/>
            <a:miter lim="800000"/>
            <a:headEnd/>
            <a:tailEnd/>
          </a:ln>
        </p:spPr>
        <p:txBody>
          <a:bodyPr>
            <a:spAutoFit/>
          </a:bodyPr>
          <a:lstStyle/>
          <a:p>
            <a:pPr algn="ctr">
              <a:spcBef>
                <a:spcPct val="50000"/>
              </a:spcBef>
            </a:pPr>
            <a:r>
              <a:rPr lang="en-US" sz="700" b="1" dirty="0">
                <a:solidFill>
                  <a:schemeClr val="bg1"/>
                </a:solidFill>
                <a:latin typeface="Arial" charset="0"/>
              </a:rPr>
              <a:t>BusBar</a:t>
            </a:r>
          </a:p>
        </p:txBody>
      </p:sp>
      <p:sp>
        <p:nvSpPr>
          <p:cNvPr id="265" name="Freeform 1388"/>
          <p:cNvSpPr>
            <a:spLocks/>
          </p:cNvSpPr>
          <p:nvPr/>
        </p:nvSpPr>
        <p:spPr bwMode="auto">
          <a:xfrm>
            <a:off x="2027238" y="4846638"/>
            <a:ext cx="2439987" cy="417512"/>
          </a:xfrm>
          <a:custGeom>
            <a:avLst/>
            <a:gdLst>
              <a:gd name="T0" fmla="*/ 2147483647 w 1017"/>
              <a:gd name="T1" fmla="*/ 0 h 123"/>
              <a:gd name="T2" fmla="*/ 2147483647 w 1017"/>
              <a:gd name="T3" fmla="*/ 2147483647 h 123"/>
              <a:gd name="T4" fmla="*/ 0 w 1017"/>
              <a:gd name="T5" fmla="*/ 2147483647 h 123"/>
              <a:gd name="T6" fmla="*/ 0 60000 65536"/>
              <a:gd name="T7" fmla="*/ 0 60000 65536"/>
              <a:gd name="T8" fmla="*/ 0 60000 65536"/>
              <a:gd name="T9" fmla="*/ 0 w 1017"/>
              <a:gd name="T10" fmla="*/ 0 h 123"/>
              <a:gd name="T11" fmla="*/ 1017 w 1017"/>
              <a:gd name="T12" fmla="*/ 123 h 123"/>
            </a:gdLst>
            <a:ahLst/>
            <a:cxnLst>
              <a:cxn ang="T6">
                <a:pos x="T0" y="T1"/>
              </a:cxn>
              <a:cxn ang="T7">
                <a:pos x="T2" y="T3"/>
              </a:cxn>
              <a:cxn ang="T8">
                <a:pos x="T4" y="T5"/>
              </a:cxn>
            </a:cxnLst>
            <a:rect l="T9" t="T10" r="T11" b="T12"/>
            <a:pathLst>
              <a:path w="1017" h="123">
                <a:moveTo>
                  <a:pt x="1017" y="0"/>
                </a:moveTo>
                <a:lnTo>
                  <a:pt x="1017" y="123"/>
                </a:lnTo>
                <a:lnTo>
                  <a:pt x="0" y="123"/>
                </a:lnTo>
              </a:path>
            </a:pathLst>
          </a:custGeom>
          <a:noFill/>
          <a:ln w="19050">
            <a:solidFill>
              <a:srgbClr val="FF0000"/>
            </a:solidFill>
            <a:round/>
            <a:headEnd/>
            <a:tailEnd/>
          </a:ln>
        </p:spPr>
        <p:txBody>
          <a:bodyPr wrap="none" anchor="ctr"/>
          <a:lstStyle/>
          <a:p>
            <a:endParaRPr lang="en-US" dirty="0"/>
          </a:p>
        </p:txBody>
      </p:sp>
      <p:sp>
        <p:nvSpPr>
          <p:cNvPr id="266" name="Line 1389"/>
          <p:cNvSpPr>
            <a:spLocks noChangeShapeType="1"/>
          </p:cNvSpPr>
          <p:nvPr/>
        </p:nvSpPr>
        <p:spPr bwMode="auto">
          <a:xfrm>
            <a:off x="4298950" y="4851400"/>
            <a:ext cx="169863" cy="0"/>
          </a:xfrm>
          <a:prstGeom prst="line">
            <a:avLst/>
          </a:prstGeom>
          <a:noFill/>
          <a:ln w="19050">
            <a:solidFill>
              <a:srgbClr val="FF0000"/>
            </a:solidFill>
            <a:round/>
            <a:headEnd/>
            <a:tailEnd/>
          </a:ln>
        </p:spPr>
        <p:txBody>
          <a:bodyPr wrap="none" anchor="ctr"/>
          <a:lstStyle/>
          <a:p>
            <a:endParaRPr lang="en-US" dirty="0"/>
          </a:p>
        </p:txBody>
      </p:sp>
      <p:sp>
        <p:nvSpPr>
          <p:cNvPr id="267" name="Text Box 1390"/>
          <p:cNvSpPr txBox="1">
            <a:spLocks noChangeArrowheads="1"/>
          </p:cNvSpPr>
          <p:nvPr/>
        </p:nvSpPr>
        <p:spPr bwMode="auto">
          <a:xfrm>
            <a:off x="2039938" y="5105400"/>
            <a:ext cx="946150" cy="314325"/>
          </a:xfrm>
          <a:prstGeom prst="rect">
            <a:avLst/>
          </a:prstGeom>
          <a:noFill/>
          <a:ln w="9525">
            <a:noFill/>
            <a:miter lim="800000"/>
            <a:headEnd/>
            <a:tailEnd/>
          </a:ln>
        </p:spPr>
        <p:txBody>
          <a:bodyPr wrap="none" lIns="0" rIns="0" anchor="ctr"/>
          <a:lstStyle/>
          <a:p>
            <a:pPr>
              <a:spcBef>
                <a:spcPct val="10000"/>
              </a:spcBef>
            </a:pPr>
            <a:r>
              <a:rPr lang="en-US" sz="800" dirty="0">
                <a:latin typeface="Arial" charset="0"/>
              </a:rPr>
              <a:t>From Brake Switch (C824-1)</a:t>
            </a:r>
          </a:p>
          <a:p>
            <a:pPr>
              <a:spcBef>
                <a:spcPct val="10000"/>
              </a:spcBef>
            </a:pPr>
            <a:r>
              <a:rPr lang="en-US" sz="800" dirty="0">
                <a:latin typeface="Arial" charset="0"/>
              </a:rPr>
              <a:t>12V (Open = Brake Depressed)</a:t>
            </a:r>
          </a:p>
        </p:txBody>
      </p:sp>
      <p:sp>
        <p:nvSpPr>
          <p:cNvPr id="268" name="Text Box 1391"/>
          <p:cNvSpPr txBox="1">
            <a:spLocks noChangeArrowheads="1"/>
          </p:cNvSpPr>
          <p:nvPr/>
        </p:nvSpPr>
        <p:spPr bwMode="auto">
          <a:xfrm>
            <a:off x="2173288" y="5451475"/>
            <a:ext cx="946150" cy="314325"/>
          </a:xfrm>
          <a:prstGeom prst="rect">
            <a:avLst/>
          </a:prstGeom>
          <a:noFill/>
          <a:ln w="9525">
            <a:noFill/>
            <a:miter lim="800000"/>
            <a:headEnd/>
            <a:tailEnd/>
          </a:ln>
        </p:spPr>
        <p:txBody>
          <a:bodyPr wrap="none" lIns="0" rIns="0" anchor="ctr"/>
          <a:lstStyle/>
          <a:p>
            <a:pPr>
              <a:spcBef>
                <a:spcPct val="10000"/>
              </a:spcBef>
            </a:pPr>
            <a:r>
              <a:rPr lang="en-US" sz="800" dirty="0">
                <a:latin typeface="Arial" charset="0"/>
              </a:rPr>
              <a:t>From Neutral Switch (Not Available - left open)</a:t>
            </a:r>
          </a:p>
          <a:p>
            <a:pPr>
              <a:spcBef>
                <a:spcPct val="10000"/>
              </a:spcBef>
            </a:pPr>
            <a:r>
              <a:rPr lang="en-US" sz="800" dirty="0">
                <a:latin typeface="Arial" charset="0"/>
              </a:rPr>
              <a:t>Open (Gnd = In Neutral)</a:t>
            </a:r>
          </a:p>
        </p:txBody>
      </p:sp>
      <p:sp>
        <p:nvSpPr>
          <p:cNvPr id="269" name="Freeform 1392"/>
          <p:cNvSpPr>
            <a:spLocks/>
          </p:cNvSpPr>
          <p:nvPr/>
        </p:nvSpPr>
        <p:spPr bwMode="auto">
          <a:xfrm>
            <a:off x="2133600" y="4919663"/>
            <a:ext cx="2452688" cy="690562"/>
          </a:xfrm>
          <a:custGeom>
            <a:avLst/>
            <a:gdLst>
              <a:gd name="T0" fmla="*/ 2147483647 w 1017"/>
              <a:gd name="T1" fmla="*/ 0 h 123"/>
              <a:gd name="T2" fmla="*/ 2147483647 w 1017"/>
              <a:gd name="T3" fmla="*/ 2147483647 h 123"/>
              <a:gd name="T4" fmla="*/ 0 w 1017"/>
              <a:gd name="T5" fmla="*/ 2147483647 h 123"/>
              <a:gd name="T6" fmla="*/ 0 60000 65536"/>
              <a:gd name="T7" fmla="*/ 0 60000 65536"/>
              <a:gd name="T8" fmla="*/ 0 60000 65536"/>
              <a:gd name="T9" fmla="*/ 0 w 1017"/>
              <a:gd name="T10" fmla="*/ 0 h 123"/>
              <a:gd name="T11" fmla="*/ 1017 w 1017"/>
              <a:gd name="T12" fmla="*/ 123 h 123"/>
            </a:gdLst>
            <a:ahLst/>
            <a:cxnLst>
              <a:cxn ang="T6">
                <a:pos x="T0" y="T1"/>
              </a:cxn>
              <a:cxn ang="T7">
                <a:pos x="T2" y="T3"/>
              </a:cxn>
              <a:cxn ang="T8">
                <a:pos x="T4" y="T5"/>
              </a:cxn>
            </a:cxnLst>
            <a:rect l="T9" t="T10" r="T11" b="T12"/>
            <a:pathLst>
              <a:path w="1017" h="123">
                <a:moveTo>
                  <a:pt x="1017" y="0"/>
                </a:moveTo>
                <a:lnTo>
                  <a:pt x="1017" y="123"/>
                </a:lnTo>
                <a:lnTo>
                  <a:pt x="0" y="123"/>
                </a:lnTo>
              </a:path>
            </a:pathLst>
          </a:custGeom>
          <a:noFill/>
          <a:ln w="19050">
            <a:solidFill>
              <a:schemeClr val="tx1"/>
            </a:solidFill>
            <a:round/>
            <a:headEnd/>
            <a:tailEnd/>
          </a:ln>
        </p:spPr>
        <p:txBody>
          <a:bodyPr wrap="none" anchor="ctr"/>
          <a:lstStyle/>
          <a:p>
            <a:endParaRPr lang="en-US" dirty="0"/>
          </a:p>
        </p:txBody>
      </p:sp>
      <p:sp>
        <p:nvSpPr>
          <p:cNvPr id="270" name="Line 1393"/>
          <p:cNvSpPr>
            <a:spLocks noChangeShapeType="1"/>
          </p:cNvSpPr>
          <p:nvPr/>
        </p:nvSpPr>
        <p:spPr bwMode="auto">
          <a:xfrm>
            <a:off x="4578350" y="4924425"/>
            <a:ext cx="169863" cy="0"/>
          </a:xfrm>
          <a:prstGeom prst="line">
            <a:avLst/>
          </a:prstGeom>
          <a:noFill/>
          <a:ln w="19050">
            <a:solidFill>
              <a:schemeClr val="tx1"/>
            </a:solidFill>
            <a:round/>
            <a:headEnd/>
            <a:tailEnd/>
          </a:ln>
        </p:spPr>
        <p:txBody>
          <a:bodyPr wrap="none" anchor="ctr"/>
          <a:lstStyle/>
          <a:p>
            <a:endParaRPr lang="en-US" dirty="0"/>
          </a:p>
        </p:txBody>
      </p:sp>
      <p:sp>
        <p:nvSpPr>
          <p:cNvPr id="271" name="Freeform 1394"/>
          <p:cNvSpPr>
            <a:spLocks/>
          </p:cNvSpPr>
          <p:nvPr/>
        </p:nvSpPr>
        <p:spPr bwMode="auto">
          <a:xfrm rot="16200000" flipH="1">
            <a:off x="4653757" y="4414043"/>
            <a:ext cx="793750" cy="227013"/>
          </a:xfrm>
          <a:custGeom>
            <a:avLst/>
            <a:gdLst>
              <a:gd name="T0" fmla="*/ 2147483647 w 1017"/>
              <a:gd name="T1" fmla="*/ 0 h 123"/>
              <a:gd name="T2" fmla="*/ 2147483647 w 1017"/>
              <a:gd name="T3" fmla="*/ 2147483647 h 123"/>
              <a:gd name="T4" fmla="*/ 0 w 1017"/>
              <a:gd name="T5" fmla="*/ 2147483647 h 123"/>
              <a:gd name="T6" fmla="*/ 0 60000 65536"/>
              <a:gd name="T7" fmla="*/ 0 60000 65536"/>
              <a:gd name="T8" fmla="*/ 0 60000 65536"/>
              <a:gd name="T9" fmla="*/ 0 w 1017"/>
              <a:gd name="T10" fmla="*/ 0 h 123"/>
              <a:gd name="T11" fmla="*/ 1017 w 1017"/>
              <a:gd name="T12" fmla="*/ 123 h 123"/>
            </a:gdLst>
            <a:ahLst/>
            <a:cxnLst>
              <a:cxn ang="T6">
                <a:pos x="T0" y="T1"/>
              </a:cxn>
              <a:cxn ang="T7">
                <a:pos x="T2" y="T3"/>
              </a:cxn>
              <a:cxn ang="T8">
                <a:pos x="T4" y="T5"/>
              </a:cxn>
            </a:cxnLst>
            <a:rect l="T9" t="T10" r="T11" b="T12"/>
            <a:pathLst>
              <a:path w="1017" h="123">
                <a:moveTo>
                  <a:pt x="1017" y="0"/>
                </a:moveTo>
                <a:lnTo>
                  <a:pt x="1017" y="123"/>
                </a:lnTo>
                <a:lnTo>
                  <a:pt x="0" y="123"/>
                </a:lnTo>
              </a:path>
            </a:pathLst>
          </a:custGeom>
          <a:noFill/>
          <a:ln w="19050">
            <a:solidFill>
              <a:srgbClr val="0000CC"/>
            </a:solidFill>
            <a:round/>
            <a:headEnd/>
            <a:tailEnd/>
          </a:ln>
        </p:spPr>
        <p:txBody>
          <a:bodyPr wrap="none" anchor="ctr"/>
          <a:lstStyle/>
          <a:p>
            <a:endParaRPr lang="en-US" dirty="0"/>
          </a:p>
        </p:txBody>
      </p:sp>
      <p:sp>
        <p:nvSpPr>
          <p:cNvPr id="272" name="Freeform 9"/>
          <p:cNvSpPr>
            <a:spLocks/>
          </p:cNvSpPr>
          <p:nvPr/>
        </p:nvSpPr>
        <p:spPr bwMode="auto">
          <a:xfrm>
            <a:off x="2114550" y="1341438"/>
            <a:ext cx="744538" cy="820737"/>
          </a:xfrm>
          <a:custGeom>
            <a:avLst/>
            <a:gdLst>
              <a:gd name="T0" fmla="*/ 2147483647 w 487"/>
              <a:gd name="T1" fmla="*/ 0 h 517"/>
              <a:gd name="T2" fmla="*/ 2147483647 w 487"/>
              <a:gd name="T3" fmla="*/ 2147483647 h 517"/>
              <a:gd name="T4" fmla="*/ 2147483647 w 487"/>
              <a:gd name="T5" fmla="*/ 2147483647 h 517"/>
              <a:gd name="T6" fmla="*/ 0 w 487"/>
              <a:gd name="T7" fmla="*/ 2147483647 h 517"/>
              <a:gd name="T8" fmla="*/ 0 60000 65536"/>
              <a:gd name="T9" fmla="*/ 0 60000 65536"/>
              <a:gd name="T10" fmla="*/ 0 60000 65536"/>
              <a:gd name="T11" fmla="*/ 0 60000 65536"/>
              <a:gd name="T12" fmla="*/ 0 w 487"/>
              <a:gd name="T13" fmla="*/ 0 h 517"/>
              <a:gd name="T14" fmla="*/ 487 w 487"/>
              <a:gd name="T15" fmla="*/ 517 h 517"/>
            </a:gdLst>
            <a:ahLst/>
            <a:cxnLst>
              <a:cxn ang="T8">
                <a:pos x="T0" y="T1"/>
              </a:cxn>
              <a:cxn ang="T9">
                <a:pos x="T2" y="T3"/>
              </a:cxn>
              <a:cxn ang="T10">
                <a:pos x="T4" y="T5"/>
              </a:cxn>
              <a:cxn ang="T11">
                <a:pos x="T6" y="T7"/>
              </a:cxn>
            </a:cxnLst>
            <a:rect l="T12" t="T13" r="T14" b="T15"/>
            <a:pathLst>
              <a:path w="487" h="517">
                <a:moveTo>
                  <a:pt x="389" y="0"/>
                </a:moveTo>
                <a:lnTo>
                  <a:pt x="487" y="96"/>
                </a:lnTo>
                <a:lnTo>
                  <a:pt x="486" y="516"/>
                </a:lnTo>
                <a:lnTo>
                  <a:pt x="0" y="517"/>
                </a:lnTo>
              </a:path>
            </a:pathLst>
          </a:custGeom>
          <a:noFill/>
          <a:ln w="19050">
            <a:solidFill>
              <a:schemeClr val="tx1"/>
            </a:solidFill>
            <a:round/>
            <a:headEnd/>
            <a:tailEnd/>
          </a:ln>
        </p:spPr>
        <p:txBody>
          <a:bodyPr wrap="none" anchor="ctr"/>
          <a:lstStyle/>
          <a:p>
            <a:endParaRPr lang="en-US" dirty="0"/>
          </a:p>
        </p:txBody>
      </p:sp>
      <p:grpSp>
        <p:nvGrpSpPr>
          <p:cNvPr id="816" name="Group 835"/>
          <p:cNvGrpSpPr>
            <a:grpSpLocks/>
          </p:cNvGrpSpPr>
          <p:nvPr/>
        </p:nvGrpSpPr>
        <p:grpSpPr bwMode="auto">
          <a:xfrm>
            <a:off x="3770313" y="220663"/>
            <a:ext cx="285750" cy="225425"/>
            <a:chOff x="3768725" y="220663"/>
            <a:chExt cx="285750" cy="225425"/>
          </a:xfrm>
        </p:grpSpPr>
        <p:grpSp>
          <p:nvGrpSpPr>
            <p:cNvPr id="817" name="Group 980"/>
            <p:cNvGrpSpPr>
              <a:grpSpLocks/>
            </p:cNvGrpSpPr>
            <p:nvPr/>
          </p:nvGrpSpPr>
          <p:grpSpPr bwMode="auto">
            <a:xfrm rot="5400000">
              <a:off x="3936208" y="254870"/>
              <a:ext cx="88901" cy="147637"/>
              <a:chOff x="4179" y="200"/>
              <a:chExt cx="56" cy="93"/>
            </a:xfrm>
          </p:grpSpPr>
          <p:sp>
            <p:nvSpPr>
              <p:cNvPr id="278" name="Freeform 981"/>
              <p:cNvSpPr>
                <a:spLocks/>
              </p:cNvSpPr>
              <p:nvPr/>
            </p:nvSpPr>
            <p:spPr bwMode="auto">
              <a:xfrm>
                <a:off x="4179" y="200"/>
                <a:ext cx="21" cy="93"/>
              </a:xfrm>
              <a:custGeom>
                <a:avLst/>
                <a:gdLst>
                  <a:gd name="T0" fmla="*/ 17 w 21"/>
                  <a:gd name="T1" fmla="*/ 93 h 93"/>
                  <a:gd name="T2" fmla="*/ 5 w 21"/>
                  <a:gd name="T3" fmla="*/ 61 h 93"/>
                  <a:gd name="T4" fmla="*/ 21 w 21"/>
                  <a:gd name="T5" fmla="*/ 61 h 93"/>
                  <a:gd name="T6" fmla="*/ 0 w 21"/>
                  <a:gd name="T7" fmla="*/ 0 h 93"/>
                  <a:gd name="T8" fmla="*/ 0 60000 65536"/>
                  <a:gd name="T9" fmla="*/ 0 60000 65536"/>
                  <a:gd name="T10" fmla="*/ 0 60000 65536"/>
                  <a:gd name="T11" fmla="*/ 0 60000 65536"/>
                  <a:gd name="T12" fmla="*/ 0 w 21"/>
                  <a:gd name="T13" fmla="*/ 0 h 93"/>
                  <a:gd name="T14" fmla="*/ 21 w 21"/>
                  <a:gd name="T15" fmla="*/ 93 h 93"/>
                </a:gdLst>
                <a:ahLst/>
                <a:cxnLst>
                  <a:cxn ang="T8">
                    <a:pos x="T0" y="T1"/>
                  </a:cxn>
                  <a:cxn ang="T9">
                    <a:pos x="T2" y="T3"/>
                  </a:cxn>
                  <a:cxn ang="T10">
                    <a:pos x="T4" y="T5"/>
                  </a:cxn>
                  <a:cxn ang="T11">
                    <a:pos x="T6" y="T7"/>
                  </a:cxn>
                </a:cxnLst>
                <a:rect l="T12" t="T13" r="T14" b="T15"/>
                <a:pathLst>
                  <a:path w="21" h="93">
                    <a:moveTo>
                      <a:pt x="17" y="93"/>
                    </a:moveTo>
                    <a:lnTo>
                      <a:pt x="5" y="61"/>
                    </a:lnTo>
                    <a:lnTo>
                      <a:pt x="21" y="61"/>
                    </a:lnTo>
                    <a:lnTo>
                      <a:pt x="0" y="0"/>
                    </a:lnTo>
                  </a:path>
                </a:pathLst>
              </a:custGeom>
              <a:noFill/>
              <a:ln w="9525">
                <a:solidFill>
                  <a:schemeClr val="tx1"/>
                </a:solidFill>
                <a:round/>
                <a:headEnd/>
                <a:tailEnd type="triangle" w="sm" len="sm"/>
              </a:ln>
            </p:spPr>
            <p:txBody>
              <a:bodyPr wrap="none" anchor="ctr"/>
              <a:lstStyle/>
              <a:p>
                <a:endParaRPr lang="en-US" dirty="0"/>
              </a:p>
            </p:txBody>
          </p:sp>
          <p:sp>
            <p:nvSpPr>
              <p:cNvPr id="279" name="Freeform 982"/>
              <p:cNvSpPr>
                <a:spLocks/>
              </p:cNvSpPr>
              <p:nvPr/>
            </p:nvSpPr>
            <p:spPr bwMode="auto">
              <a:xfrm>
                <a:off x="4214" y="200"/>
                <a:ext cx="21" cy="93"/>
              </a:xfrm>
              <a:custGeom>
                <a:avLst/>
                <a:gdLst>
                  <a:gd name="T0" fmla="*/ 17 w 21"/>
                  <a:gd name="T1" fmla="*/ 93 h 93"/>
                  <a:gd name="T2" fmla="*/ 5 w 21"/>
                  <a:gd name="T3" fmla="*/ 61 h 93"/>
                  <a:gd name="T4" fmla="*/ 21 w 21"/>
                  <a:gd name="T5" fmla="*/ 61 h 93"/>
                  <a:gd name="T6" fmla="*/ 0 w 21"/>
                  <a:gd name="T7" fmla="*/ 0 h 93"/>
                  <a:gd name="T8" fmla="*/ 0 60000 65536"/>
                  <a:gd name="T9" fmla="*/ 0 60000 65536"/>
                  <a:gd name="T10" fmla="*/ 0 60000 65536"/>
                  <a:gd name="T11" fmla="*/ 0 60000 65536"/>
                  <a:gd name="T12" fmla="*/ 0 w 21"/>
                  <a:gd name="T13" fmla="*/ 0 h 93"/>
                  <a:gd name="T14" fmla="*/ 21 w 21"/>
                  <a:gd name="T15" fmla="*/ 93 h 93"/>
                </a:gdLst>
                <a:ahLst/>
                <a:cxnLst>
                  <a:cxn ang="T8">
                    <a:pos x="T0" y="T1"/>
                  </a:cxn>
                  <a:cxn ang="T9">
                    <a:pos x="T2" y="T3"/>
                  </a:cxn>
                  <a:cxn ang="T10">
                    <a:pos x="T4" y="T5"/>
                  </a:cxn>
                  <a:cxn ang="T11">
                    <a:pos x="T6" y="T7"/>
                  </a:cxn>
                </a:cxnLst>
                <a:rect l="T12" t="T13" r="T14" b="T15"/>
                <a:pathLst>
                  <a:path w="21" h="93">
                    <a:moveTo>
                      <a:pt x="17" y="93"/>
                    </a:moveTo>
                    <a:lnTo>
                      <a:pt x="5" y="61"/>
                    </a:lnTo>
                    <a:lnTo>
                      <a:pt x="21" y="61"/>
                    </a:lnTo>
                    <a:lnTo>
                      <a:pt x="0" y="0"/>
                    </a:lnTo>
                  </a:path>
                </a:pathLst>
              </a:custGeom>
              <a:noFill/>
              <a:ln w="9525">
                <a:solidFill>
                  <a:schemeClr val="tx1"/>
                </a:solidFill>
                <a:round/>
                <a:headEnd/>
                <a:tailEnd type="triangle" w="sm" len="sm"/>
              </a:ln>
            </p:spPr>
            <p:txBody>
              <a:bodyPr wrap="none" anchor="ctr"/>
              <a:lstStyle/>
              <a:p>
                <a:endParaRPr lang="en-US" dirty="0"/>
              </a:p>
            </p:txBody>
          </p:sp>
        </p:grpSp>
        <p:sp>
          <p:nvSpPr>
            <p:cNvPr id="275" name="Line 985"/>
            <p:cNvSpPr>
              <a:spLocks noChangeShapeType="1"/>
            </p:cNvSpPr>
            <p:nvPr/>
          </p:nvSpPr>
          <p:spPr bwMode="auto">
            <a:xfrm flipV="1">
              <a:off x="3770313" y="374650"/>
              <a:ext cx="107950" cy="0"/>
            </a:xfrm>
            <a:prstGeom prst="line">
              <a:avLst/>
            </a:prstGeom>
            <a:noFill/>
            <a:ln w="12700">
              <a:solidFill>
                <a:schemeClr val="tx1"/>
              </a:solidFill>
              <a:round/>
              <a:headEnd/>
              <a:tailEnd/>
            </a:ln>
          </p:spPr>
          <p:txBody>
            <a:bodyPr wrap="none" anchor="ctr"/>
            <a:lstStyle/>
            <a:p>
              <a:endParaRPr lang="en-US" dirty="0"/>
            </a:p>
          </p:txBody>
        </p:sp>
        <p:sp>
          <p:nvSpPr>
            <p:cNvPr id="276" name="Line 986"/>
            <p:cNvSpPr>
              <a:spLocks noChangeShapeType="1"/>
            </p:cNvSpPr>
            <p:nvPr/>
          </p:nvSpPr>
          <p:spPr bwMode="auto">
            <a:xfrm rot="5400000">
              <a:off x="3711575" y="333376"/>
              <a:ext cx="225425" cy="0"/>
            </a:xfrm>
            <a:prstGeom prst="line">
              <a:avLst/>
            </a:prstGeom>
            <a:noFill/>
            <a:ln w="12700">
              <a:solidFill>
                <a:schemeClr val="tx1"/>
              </a:solidFill>
              <a:round/>
              <a:headEnd/>
              <a:tailEnd/>
            </a:ln>
          </p:spPr>
          <p:txBody>
            <a:bodyPr wrap="none" anchor="ctr"/>
            <a:lstStyle/>
            <a:p>
              <a:endParaRPr lang="en-US" dirty="0"/>
            </a:p>
          </p:txBody>
        </p:sp>
        <p:sp>
          <p:nvSpPr>
            <p:cNvPr id="277" name="AutoShape 984"/>
            <p:cNvSpPr>
              <a:spLocks noChangeArrowheads="1"/>
            </p:cNvSpPr>
            <p:nvPr/>
          </p:nvSpPr>
          <p:spPr bwMode="auto">
            <a:xfrm flipV="1">
              <a:off x="3768725" y="293688"/>
              <a:ext cx="111125" cy="84137"/>
            </a:xfrm>
            <a:prstGeom prst="triangle">
              <a:avLst>
                <a:gd name="adj" fmla="val 50000"/>
              </a:avLst>
            </a:prstGeom>
            <a:solidFill>
              <a:srgbClr val="66FF33"/>
            </a:solidFill>
            <a:ln w="9525">
              <a:solidFill>
                <a:schemeClr val="tx1"/>
              </a:solidFill>
              <a:miter lim="800000"/>
              <a:headEnd/>
              <a:tailEnd/>
            </a:ln>
          </p:spPr>
          <p:txBody>
            <a:bodyPr wrap="none" anchor="ctr"/>
            <a:lstStyle/>
            <a:p>
              <a:endParaRPr lang="en-US" dirty="0"/>
            </a:p>
          </p:txBody>
        </p:sp>
      </p:grpSp>
      <p:sp>
        <p:nvSpPr>
          <p:cNvPr id="280" name="Text Box 1426"/>
          <p:cNvSpPr txBox="1">
            <a:spLocks noChangeArrowheads="1"/>
          </p:cNvSpPr>
          <p:nvPr/>
        </p:nvSpPr>
        <p:spPr bwMode="auto">
          <a:xfrm>
            <a:off x="3584575" y="-15875"/>
            <a:ext cx="901700" cy="231775"/>
          </a:xfrm>
          <a:prstGeom prst="rect">
            <a:avLst/>
          </a:prstGeom>
          <a:noFill/>
          <a:ln w="9525">
            <a:noFill/>
            <a:miter lim="800000"/>
            <a:headEnd/>
            <a:tailEnd/>
          </a:ln>
        </p:spPr>
        <p:txBody>
          <a:bodyPr wrap="none" lIns="0" tIns="0" rIns="0" bIns="0" anchor="ctr" anchorCtr="1"/>
          <a:lstStyle/>
          <a:p>
            <a:pPr>
              <a:spcBef>
                <a:spcPct val="50000"/>
              </a:spcBef>
            </a:pPr>
            <a:r>
              <a:rPr lang="en-US" sz="1000" dirty="0">
                <a:latin typeface="Arial" charset="0"/>
              </a:rPr>
              <a:t>“Pedal Hot” LED</a:t>
            </a:r>
          </a:p>
        </p:txBody>
      </p:sp>
      <p:sp>
        <p:nvSpPr>
          <p:cNvPr id="281" name="Freeform 1366"/>
          <p:cNvSpPr>
            <a:spLocks/>
          </p:cNvSpPr>
          <p:nvPr/>
        </p:nvSpPr>
        <p:spPr bwMode="auto">
          <a:xfrm>
            <a:off x="3024188" y="1860550"/>
            <a:ext cx="5224462" cy="1816100"/>
          </a:xfrm>
          <a:custGeom>
            <a:avLst/>
            <a:gdLst>
              <a:gd name="T0" fmla="*/ 0 w 3291"/>
              <a:gd name="T1" fmla="*/ 2147483647 h 1144"/>
              <a:gd name="T2" fmla="*/ 2147483647 w 3291"/>
              <a:gd name="T3" fmla="*/ 2147483647 h 1144"/>
              <a:gd name="T4" fmla="*/ 2147483647 w 3291"/>
              <a:gd name="T5" fmla="*/ 0 h 1144"/>
              <a:gd name="T6" fmla="*/ 2147483647 w 3291"/>
              <a:gd name="T7" fmla="*/ 2147483647 h 1144"/>
              <a:gd name="T8" fmla="*/ 0 60000 65536"/>
              <a:gd name="T9" fmla="*/ 0 60000 65536"/>
              <a:gd name="T10" fmla="*/ 0 60000 65536"/>
              <a:gd name="T11" fmla="*/ 0 60000 65536"/>
              <a:gd name="T12" fmla="*/ 0 w 3291"/>
              <a:gd name="T13" fmla="*/ 0 h 1144"/>
              <a:gd name="T14" fmla="*/ 3291 w 3291"/>
              <a:gd name="T15" fmla="*/ 1144 h 1144"/>
            </a:gdLst>
            <a:ahLst/>
            <a:cxnLst>
              <a:cxn ang="T8">
                <a:pos x="T0" y="T1"/>
              </a:cxn>
              <a:cxn ang="T9">
                <a:pos x="T2" y="T3"/>
              </a:cxn>
              <a:cxn ang="T10">
                <a:pos x="T4" y="T5"/>
              </a:cxn>
              <a:cxn ang="T11">
                <a:pos x="T6" y="T7"/>
              </a:cxn>
            </a:cxnLst>
            <a:rect l="T12" t="T13" r="T14" b="T15"/>
            <a:pathLst>
              <a:path w="3291" h="1144">
                <a:moveTo>
                  <a:pt x="0" y="1144"/>
                </a:moveTo>
                <a:lnTo>
                  <a:pt x="2807" y="1144"/>
                </a:lnTo>
                <a:lnTo>
                  <a:pt x="2807" y="0"/>
                </a:lnTo>
                <a:lnTo>
                  <a:pt x="3291" y="1"/>
                </a:lnTo>
              </a:path>
            </a:pathLst>
          </a:custGeom>
          <a:noFill/>
          <a:ln w="76200">
            <a:solidFill>
              <a:srgbClr val="993300"/>
            </a:solidFill>
            <a:round/>
            <a:headEnd/>
            <a:tailEnd/>
          </a:ln>
        </p:spPr>
        <p:txBody>
          <a:bodyPr wrap="none" anchor="ctr"/>
          <a:lstStyle/>
          <a:p>
            <a:endParaRPr lang="en-US" dirty="0"/>
          </a:p>
        </p:txBody>
      </p:sp>
      <p:sp>
        <p:nvSpPr>
          <p:cNvPr id="282" name="Text Box 1367"/>
          <p:cNvSpPr txBox="1">
            <a:spLocks noChangeArrowheads="1"/>
          </p:cNvSpPr>
          <p:nvPr/>
        </p:nvSpPr>
        <p:spPr bwMode="auto">
          <a:xfrm>
            <a:off x="5500688" y="3579813"/>
            <a:ext cx="700087" cy="198437"/>
          </a:xfrm>
          <a:prstGeom prst="rect">
            <a:avLst/>
          </a:prstGeom>
          <a:noFill/>
          <a:ln w="9525">
            <a:noFill/>
            <a:miter lim="800000"/>
            <a:headEnd/>
            <a:tailEnd/>
          </a:ln>
        </p:spPr>
        <p:txBody>
          <a:bodyPr>
            <a:spAutoFit/>
          </a:bodyPr>
          <a:lstStyle/>
          <a:p>
            <a:pPr algn="ctr">
              <a:spcBef>
                <a:spcPct val="50000"/>
              </a:spcBef>
            </a:pPr>
            <a:r>
              <a:rPr lang="en-US" sz="700" b="1" dirty="0">
                <a:solidFill>
                  <a:schemeClr val="bg1"/>
                </a:solidFill>
                <a:latin typeface="Arial" charset="0"/>
              </a:rPr>
              <a:t>BusBar</a:t>
            </a:r>
          </a:p>
        </p:txBody>
      </p:sp>
      <p:sp>
        <p:nvSpPr>
          <p:cNvPr id="283" name="Line 1363"/>
          <p:cNvSpPr>
            <a:spLocks noChangeShapeType="1"/>
          </p:cNvSpPr>
          <p:nvPr/>
        </p:nvSpPr>
        <p:spPr bwMode="auto">
          <a:xfrm>
            <a:off x="2776538" y="1376363"/>
            <a:ext cx="3343275" cy="0"/>
          </a:xfrm>
          <a:prstGeom prst="line">
            <a:avLst/>
          </a:prstGeom>
          <a:noFill/>
          <a:ln w="76200">
            <a:solidFill>
              <a:srgbClr val="993300"/>
            </a:solidFill>
            <a:round/>
            <a:headEnd/>
            <a:tailEnd/>
          </a:ln>
        </p:spPr>
        <p:txBody>
          <a:bodyPr wrap="none" anchor="ctr"/>
          <a:lstStyle/>
          <a:p>
            <a:endParaRPr lang="en-US" dirty="0"/>
          </a:p>
        </p:txBody>
      </p:sp>
      <p:sp>
        <p:nvSpPr>
          <p:cNvPr id="284" name="Line 1486"/>
          <p:cNvSpPr>
            <a:spLocks noChangeShapeType="1"/>
          </p:cNvSpPr>
          <p:nvPr/>
        </p:nvSpPr>
        <p:spPr bwMode="auto">
          <a:xfrm flipV="1">
            <a:off x="7902575" y="4953000"/>
            <a:ext cx="487363" cy="3175"/>
          </a:xfrm>
          <a:prstGeom prst="line">
            <a:avLst/>
          </a:prstGeom>
          <a:noFill/>
          <a:ln w="19050">
            <a:solidFill>
              <a:srgbClr val="C0C0C0"/>
            </a:solidFill>
            <a:round/>
            <a:headEnd/>
            <a:tailEnd/>
          </a:ln>
        </p:spPr>
        <p:txBody>
          <a:bodyPr wrap="none" anchor="ctr"/>
          <a:lstStyle/>
          <a:p>
            <a:endParaRPr lang="en-US" dirty="0"/>
          </a:p>
        </p:txBody>
      </p:sp>
      <p:sp>
        <p:nvSpPr>
          <p:cNvPr id="285" name="Text Box 1494"/>
          <p:cNvSpPr txBox="1">
            <a:spLocks noChangeArrowheads="1"/>
          </p:cNvSpPr>
          <p:nvPr/>
        </p:nvSpPr>
        <p:spPr bwMode="auto">
          <a:xfrm>
            <a:off x="7510463" y="6165850"/>
            <a:ext cx="1009650" cy="314325"/>
          </a:xfrm>
          <a:prstGeom prst="rect">
            <a:avLst/>
          </a:prstGeom>
          <a:noFill/>
          <a:ln w="9525">
            <a:noFill/>
            <a:miter lim="800000"/>
            <a:headEnd/>
            <a:tailEnd/>
          </a:ln>
        </p:spPr>
        <p:txBody>
          <a:bodyPr wrap="none" lIns="0" rIns="0" anchor="ctr"/>
          <a:lstStyle/>
          <a:p>
            <a:pPr>
              <a:spcBef>
                <a:spcPct val="50000"/>
              </a:spcBef>
            </a:pPr>
            <a:r>
              <a:rPr lang="en-US" sz="800" dirty="0">
                <a:latin typeface="Arial" charset="0"/>
              </a:rPr>
              <a:t>From Reverse Switch (C95-16)</a:t>
            </a:r>
          </a:p>
          <a:p>
            <a:pPr>
              <a:spcBef>
                <a:spcPct val="50000"/>
              </a:spcBef>
            </a:pPr>
            <a:r>
              <a:rPr lang="en-US" sz="800" dirty="0">
                <a:latin typeface="Arial" charset="0"/>
              </a:rPr>
              <a:t>Open (12V = Reverse)</a:t>
            </a:r>
          </a:p>
        </p:txBody>
      </p:sp>
      <p:sp>
        <p:nvSpPr>
          <p:cNvPr id="287" name="Rectangle 844"/>
          <p:cNvSpPr>
            <a:spLocks noChangeArrowheads="1"/>
          </p:cNvSpPr>
          <p:nvPr/>
        </p:nvSpPr>
        <p:spPr bwMode="auto">
          <a:xfrm rot="10800000">
            <a:off x="1008063" y="3562351"/>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289" name="Freeform 846"/>
          <p:cNvSpPr>
            <a:spLocks/>
          </p:cNvSpPr>
          <p:nvPr/>
        </p:nvSpPr>
        <p:spPr bwMode="auto">
          <a:xfrm rot="10800000">
            <a:off x="1046956" y="3580607"/>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290" name="Line 847"/>
          <p:cNvSpPr>
            <a:spLocks noChangeShapeType="1"/>
          </p:cNvSpPr>
          <p:nvPr/>
        </p:nvSpPr>
        <p:spPr bwMode="auto">
          <a:xfrm rot="10800000">
            <a:off x="1179512" y="3621088"/>
            <a:ext cx="92075" cy="0"/>
          </a:xfrm>
          <a:prstGeom prst="line">
            <a:avLst/>
          </a:prstGeom>
          <a:noFill/>
          <a:ln w="12700">
            <a:solidFill>
              <a:schemeClr val="tx1"/>
            </a:solidFill>
            <a:round/>
            <a:headEnd/>
            <a:tailEnd/>
          </a:ln>
        </p:spPr>
        <p:txBody>
          <a:bodyPr wrap="none" anchor="ctr"/>
          <a:lstStyle/>
          <a:p>
            <a:endParaRPr lang="en-US" dirty="0"/>
          </a:p>
        </p:txBody>
      </p:sp>
      <p:sp>
        <p:nvSpPr>
          <p:cNvPr id="291" name="Line 848"/>
          <p:cNvSpPr>
            <a:spLocks noChangeShapeType="1"/>
          </p:cNvSpPr>
          <p:nvPr/>
        </p:nvSpPr>
        <p:spPr bwMode="auto">
          <a:xfrm rot="10800000">
            <a:off x="960437" y="3621088"/>
            <a:ext cx="92075" cy="0"/>
          </a:xfrm>
          <a:prstGeom prst="line">
            <a:avLst/>
          </a:prstGeom>
          <a:noFill/>
          <a:ln w="12700">
            <a:solidFill>
              <a:schemeClr val="tx1"/>
            </a:solidFill>
            <a:round/>
            <a:headEnd/>
            <a:tailEnd/>
          </a:ln>
        </p:spPr>
        <p:txBody>
          <a:bodyPr wrap="none" anchor="ctr"/>
          <a:lstStyle/>
          <a:p>
            <a:endParaRPr lang="en-US" dirty="0"/>
          </a:p>
        </p:txBody>
      </p:sp>
      <p:sp>
        <p:nvSpPr>
          <p:cNvPr id="293" name="Rectangle 850"/>
          <p:cNvSpPr>
            <a:spLocks noChangeArrowheads="1"/>
          </p:cNvSpPr>
          <p:nvPr/>
        </p:nvSpPr>
        <p:spPr bwMode="auto">
          <a:xfrm rot="10800000">
            <a:off x="995363" y="1568451"/>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295" name="Freeform 852"/>
          <p:cNvSpPr>
            <a:spLocks/>
          </p:cNvSpPr>
          <p:nvPr/>
        </p:nvSpPr>
        <p:spPr bwMode="auto">
          <a:xfrm rot="10800000">
            <a:off x="1034256" y="1586707"/>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296" name="Line 853"/>
          <p:cNvSpPr>
            <a:spLocks noChangeShapeType="1"/>
          </p:cNvSpPr>
          <p:nvPr/>
        </p:nvSpPr>
        <p:spPr bwMode="auto">
          <a:xfrm rot="10800000">
            <a:off x="1166812" y="1627188"/>
            <a:ext cx="92075" cy="0"/>
          </a:xfrm>
          <a:prstGeom prst="line">
            <a:avLst/>
          </a:prstGeom>
          <a:noFill/>
          <a:ln w="12700">
            <a:solidFill>
              <a:schemeClr val="tx1"/>
            </a:solidFill>
            <a:round/>
            <a:headEnd/>
            <a:tailEnd/>
          </a:ln>
        </p:spPr>
        <p:txBody>
          <a:bodyPr wrap="none" anchor="ctr"/>
          <a:lstStyle/>
          <a:p>
            <a:endParaRPr lang="en-US" dirty="0"/>
          </a:p>
        </p:txBody>
      </p:sp>
      <p:sp>
        <p:nvSpPr>
          <p:cNvPr id="297" name="Line 854"/>
          <p:cNvSpPr>
            <a:spLocks noChangeShapeType="1"/>
          </p:cNvSpPr>
          <p:nvPr/>
        </p:nvSpPr>
        <p:spPr bwMode="auto">
          <a:xfrm rot="10800000">
            <a:off x="947737" y="1627188"/>
            <a:ext cx="92075" cy="0"/>
          </a:xfrm>
          <a:prstGeom prst="line">
            <a:avLst/>
          </a:prstGeom>
          <a:noFill/>
          <a:ln w="12700">
            <a:solidFill>
              <a:schemeClr val="tx1"/>
            </a:solidFill>
            <a:round/>
            <a:headEnd/>
            <a:tailEnd/>
          </a:ln>
        </p:spPr>
        <p:txBody>
          <a:bodyPr wrap="none" anchor="ctr"/>
          <a:lstStyle/>
          <a:p>
            <a:endParaRPr lang="en-US" dirty="0"/>
          </a:p>
        </p:txBody>
      </p:sp>
      <p:grpSp>
        <p:nvGrpSpPr>
          <p:cNvPr id="818" name="Group 1322"/>
          <p:cNvGrpSpPr>
            <a:grpSpLocks/>
          </p:cNvGrpSpPr>
          <p:nvPr/>
        </p:nvGrpSpPr>
        <p:grpSpPr bwMode="auto">
          <a:xfrm>
            <a:off x="6719888" y="984250"/>
            <a:ext cx="182562" cy="187325"/>
            <a:chOff x="3762" y="3104"/>
            <a:chExt cx="115" cy="118"/>
          </a:xfrm>
        </p:grpSpPr>
        <p:grpSp>
          <p:nvGrpSpPr>
            <p:cNvPr id="819" name="Group 1323"/>
            <p:cNvGrpSpPr>
              <a:grpSpLocks/>
            </p:cNvGrpSpPr>
            <p:nvPr/>
          </p:nvGrpSpPr>
          <p:grpSpPr bwMode="auto">
            <a:xfrm>
              <a:off x="3762" y="3183"/>
              <a:ext cx="103" cy="39"/>
              <a:chOff x="3762" y="3165"/>
              <a:chExt cx="103" cy="39"/>
            </a:xfrm>
          </p:grpSpPr>
          <p:sp>
            <p:nvSpPr>
              <p:cNvPr id="301" name="Line 1324"/>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302" name="Line 1325"/>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303" name="Line 1326"/>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300" name="Freeform 1327"/>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sp>
        <p:nvSpPr>
          <p:cNvPr id="304" name="Freeform 887"/>
          <p:cNvSpPr>
            <a:spLocks/>
          </p:cNvSpPr>
          <p:nvPr/>
        </p:nvSpPr>
        <p:spPr bwMode="auto">
          <a:xfrm>
            <a:off x="2105025" y="3167063"/>
            <a:ext cx="6535738" cy="147637"/>
          </a:xfrm>
          <a:custGeom>
            <a:avLst/>
            <a:gdLst>
              <a:gd name="T0" fmla="*/ 2147483647 w 4117"/>
              <a:gd name="T1" fmla="*/ 0 h 93"/>
              <a:gd name="T2" fmla="*/ 2147483647 w 4117"/>
              <a:gd name="T3" fmla="*/ 2147483647 h 93"/>
              <a:gd name="T4" fmla="*/ 2147483647 w 4117"/>
              <a:gd name="T5" fmla="*/ 2147483647 h 93"/>
              <a:gd name="T6" fmla="*/ 0 w 4117"/>
              <a:gd name="T7" fmla="*/ 2147483647 h 93"/>
              <a:gd name="T8" fmla="*/ 0 60000 65536"/>
              <a:gd name="T9" fmla="*/ 0 60000 65536"/>
              <a:gd name="T10" fmla="*/ 0 60000 65536"/>
              <a:gd name="T11" fmla="*/ 0 60000 65536"/>
              <a:gd name="T12" fmla="*/ 0 w 4117"/>
              <a:gd name="T13" fmla="*/ 0 h 93"/>
              <a:gd name="T14" fmla="*/ 4117 w 4117"/>
              <a:gd name="T15" fmla="*/ 93 h 93"/>
            </a:gdLst>
            <a:ahLst/>
            <a:cxnLst>
              <a:cxn ang="T8">
                <a:pos x="T0" y="T1"/>
              </a:cxn>
              <a:cxn ang="T9">
                <a:pos x="T2" y="T3"/>
              </a:cxn>
              <a:cxn ang="T10">
                <a:pos x="T4" y="T5"/>
              </a:cxn>
              <a:cxn ang="T11">
                <a:pos x="T6" y="T7"/>
              </a:cxn>
            </a:cxnLst>
            <a:rect l="T12" t="T13" r="T14" b="T15"/>
            <a:pathLst>
              <a:path w="4117" h="93">
                <a:moveTo>
                  <a:pt x="4117" y="0"/>
                </a:moveTo>
                <a:lnTo>
                  <a:pt x="4033" y="93"/>
                </a:lnTo>
                <a:lnTo>
                  <a:pt x="3711" y="83"/>
                </a:lnTo>
                <a:lnTo>
                  <a:pt x="0" y="82"/>
                </a:lnTo>
              </a:path>
            </a:pathLst>
          </a:custGeom>
          <a:noFill/>
          <a:ln w="19050">
            <a:solidFill>
              <a:schemeClr val="tx1"/>
            </a:solidFill>
            <a:round/>
            <a:headEnd/>
            <a:tailEnd/>
          </a:ln>
        </p:spPr>
        <p:txBody>
          <a:bodyPr wrap="none" anchor="ctr"/>
          <a:lstStyle/>
          <a:p>
            <a:endParaRPr lang="en-US" dirty="0"/>
          </a:p>
        </p:txBody>
      </p:sp>
      <p:sp>
        <p:nvSpPr>
          <p:cNvPr id="305" name="Freeform 855"/>
          <p:cNvSpPr>
            <a:spLocks/>
          </p:cNvSpPr>
          <p:nvPr/>
        </p:nvSpPr>
        <p:spPr bwMode="auto">
          <a:xfrm>
            <a:off x="2114550" y="2803525"/>
            <a:ext cx="6526213" cy="358775"/>
          </a:xfrm>
          <a:custGeom>
            <a:avLst/>
            <a:gdLst>
              <a:gd name="T0" fmla="*/ 2147483647 w 4111"/>
              <a:gd name="T1" fmla="*/ 2147483647 h 226"/>
              <a:gd name="T2" fmla="*/ 2147483647 w 4111"/>
              <a:gd name="T3" fmla="*/ 0 h 226"/>
              <a:gd name="T4" fmla="*/ 2147483647 w 4111"/>
              <a:gd name="T5" fmla="*/ 2147483647 h 226"/>
              <a:gd name="T6" fmla="*/ 2147483647 w 4111"/>
              <a:gd name="T7" fmla="*/ 2147483647 h 226"/>
              <a:gd name="T8" fmla="*/ 0 w 4111"/>
              <a:gd name="T9" fmla="*/ 2147483647 h 226"/>
              <a:gd name="T10" fmla="*/ 0 60000 65536"/>
              <a:gd name="T11" fmla="*/ 0 60000 65536"/>
              <a:gd name="T12" fmla="*/ 0 60000 65536"/>
              <a:gd name="T13" fmla="*/ 0 60000 65536"/>
              <a:gd name="T14" fmla="*/ 0 60000 65536"/>
              <a:gd name="T15" fmla="*/ 0 w 4111"/>
              <a:gd name="T16" fmla="*/ 0 h 226"/>
              <a:gd name="T17" fmla="*/ 4111 w 4111"/>
              <a:gd name="T18" fmla="*/ 226 h 226"/>
            </a:gdLst>
            <a:ahLst/>
            <a:cxnLst>
              <a:cxn ang="T10">
                <a:pos x="T0" y="T1"/>
              </a:cxn>
              <a:cxn ang="T11">
                <a:pos x="T2" y="T3"/>
              </a:cxn>
              <a:cxn ang="T12">
                <a:pos x="T4" y="T5"/>
              </a:cxn>
              <a:cxn ang="T13">
                <a:pos x="T6" y="T7"/>
              </a:cxn>
              <a:cxn ang="T14">
                <a:pos x="T8" y="T9"/>
              </a:cxn>
            </a:cxnLst>
            <a:rect l="T15" t="T16" r="T17" b="T18"/>
            <a:pathLst>
              <a:path w="4111" h="226">
                <a:moveTo>
                  <a:pt x="4111" y="93"/>
                </a:moveTo>
                <a:lnTo>
                  <a:pt x="4027" y="0"/>
                </a:lnTo>
                <a:lnTo>
                  <a:pt x="3705" y="2"/>
                </a:lnTo>
                <a:lnTo>
                  <a:pt x="3522" y="226"/>
                </a:lnTo>
                <a:lnTo>
                  <a:pt x="0" y="220"/>
                </a:lnTo>
              </a:path>
            </a:pathLst>
          </a:custGeom>
          <a:noFill/>
          <a:ln w="19050">
            <a:solidFill>
              <a:srgbClr val="C0C0C0"/>
            </a:solidFill>
            <a:round/>
            <a:headEnd/>
            <a:tailEnd/>
          </a:ln>
        </p:spPr>
        <p:txBody>
          <a:bodyPr wrap="none" anchor="ctr"/>
          <a:lstStyle/>
          <a:p>
            <a:endParaRPr lang="en-US" dirty="0"/>
          </a:p>
        </p:txBody>
      </p:sp>
      <p:grpSp>
        <p:nvGrpSpPr>
          <p:cNvPr id="820" name="Group 1387"/>
          <p:cNvGrpSpPr>
            <a:grpSpLocks/>
          </p:cNvGrpSpPr>
          <p:nvPr/>
        </p:nvGrpSpPr>
        <p:grpSpPr bwMode="auto">
          <a:xfrm>
            <a:off x="2246313" y="4318000"/>
            <a:ext cx="552450" cy="338138"/>
            <a:chOff x="1989" y="3294"/>
            <a:chExt cx="348" cy="213"/>
          </a:xfrm>
        </p:grpSpPr>
        <p:sp>
          <p:nvSpPr>
            <p:cNvPr id="307" name="Text Box 1369"/>
            <p:cNvSpPr txBox="1">
              <a:spLocks noChangeArrowheads="1"/>
            </p:cNvSpPr>
            <p:nvPr/>
          </p:nvSpPr>
          <p:spPr bwMode="auto">
            <a:xfrm>
              <a:off x="1989" y="3294"/>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INERTIA SW</a:t>
              </a:r>
            </a:p>
          </p:txBody>
        </p:sp>
        <p:grpSp>
          <p:nvGrpSpPr>
            <p:cNvPr id="821" name="Group 1386"/>
            <p:cNvGrpSpPr>
              <a:grpSpLocks/>
            </p:cNvGrpSpPr>
            <p:nvPr/>
          </p:nvGrpSpPr>
          <p:grpSpPr bwMode="auto">
            <a:xfrm>
              <a:off x="2043" y="3388"/>
              <a:ext cx="240" cy="119"/>
              <a:chOff x="2043" y="3388"/>
              <a:chExt cx="240" cy="119"/>
            </a:xfrm>
          </p:grpSpPr>
          <p:sp>
            <p:nvSpPr>
              <p:cNvPr id="309" name="Rectangle 1371"/>
              <p:cNvSpPr>
                <a:spLocks noChangeArrowheads="1"/>
              </p:cNvSpPr>
              <p:nvPr/>
            </p:nvSpPr>
            <p:spPr bwMode="auto">
              <a:xfrm flipV="1">
                <a:off x="2046" y="3388"/>
                <a:ext cx="237" cy="119"/>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310" name="Line 1375"/>
              <p:cNvSpPr>
                <a:spLocks noChangeShapeType="1"/>
              </p:cNvSpPr>
              <p:nvPr/>
            </p:nvSpPr>
            <p:spPr bwMode="auto">
              <a:xfrm rot="-1940292">
                <a:off x="2105" y="3428"/>
                <a:ext cx="120" cy="24"/>
              </a:xfrm>
              <a:prstGeom prst="line">
                <a:avLst/>
              </a:prstGeom>
              <a:noFill/>
              <a:ln w="19050">
                <a:solidFill>
                  <a:schemeClr val="tx1"/>
                </a:solidFill>
                <a:round/>
                <a:headEnd/>
                <a:tailEnd/>
              </a:ln>
            </p:spPr>
            <p:txBody>
              <a:bodyPr wrap="none" anchor="ctr"/>
              <a:lstStyle/>
              <a:p>
                <a:endParaRPr lang="en-US" dirty="0"/>
              </a:p>
            </p:txBody>
          </p:sp>
          <p:grpSp>
            <p:nvGrpSpPr>
              <p:cNvPr id="822" name="Group 1380"/>
              <p:cNvGrpSpPr>
                <a:grpSpLocks/>
              </p:cNvGrpSpPr>
              <p:nvPr/>
            </p:nvGrpSpPr>
            <p:grpSpPr bwMode="auto">
              <a:xfrm>
                <a:off x="2208" y="3449"/>
                <a:ext cx="75" cy="29"/>
                <a:chOff x="4040" y="3018"/>
                <a:chExt cx="75" cy="29"/>
              </a:xfrm>
            </p:grpSpPr>
            <p:sp>
              <p:nvSpPr>
                <p:cNvPr id="315" name="Line 1381"/>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316" name="Oval 1382"/>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823" name="Group 1385"/>
              <p:cNvGrpSpPr>
                <a:grpSpLocks/>
              </p:cNvGrpSpPr>
              <p:nvPr/>
            </p:nvGrpSpPr>
            <p:grpSpPr bwMode="auto">
              <a:xfrm>
                <a:off x="2043" y="3448"/>
                <a:ext cx="77" cy="29"/>
                <a:chOff x="2043" y="3448"/>
                <a:chExt cx="77" cy="29"/>
              </a:xfrm>
            </p:grpSpPr>
            <p:sp>
              <p:nvSpPr>
                <p:cNvPr id="313" name="Line 1383"/>
                <p:cNvSpPr>
                  <a:spLocks noChangeShapeType="1"/>
                </p:cNvSpPr>
                <p:nvPr/>
              </p:nvSpPr>
              <p:spPr bwMode="auto">
                <a:xfrm flipV="1">
                  <a:off x="2043" y="3463"/>
                  <a:ext cx="63" cy="0"/>
                </a:xfrm>
                <a:prstGeom prst="line">
                  <a:avLst/>
                </a:prstGeom>
                <a:noFill/>
                <a:ln w="19050">
                  <a:solidFill>
                    <a:schemeClr val="tx1"/>
                  </a:solidFill>
                  <a:round/>
                  <a:headEnd/>
                  <a:tailEnd/>
                </a:ln>
              </p:spPr>
              <p:txBody>
                <a:bodyPr wrap="none" anchor="ctr"/>
                <a:lstStyle/>
                <a:p>
                  <a:endParaRPr lang="en-US" dirty="0"/>
                </a:p>
              </p:txBody>
            </p:sp>
            <p:sp>
              <p:nvSpPr>
                <p:cNvPr id="314" name="Oval 1384"/>
                <p:cNvSpPr>
                  <a:spLocks noChangeAspect="1" noChangeArrowheads="1"/>
                </p:cNvSpPr>
                <p:nvPr/>
              </p:nvSpPr>
              <p:spPr bwMode="auto">
                <a:xfrm flipV="1">
                  <a:off x="2091" y="344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grpSp>
      <p:grpSp>
        <p:nvGrpSpPr>
          <p:cNvPr id="824" name="Group 436"/>
          <p:cNvGrpSpPr>
            <a:grpSpLocks/>
          </p:cNvGrpSpPr>
          <p:nvPr/>
        </p:nvGrpSpPr>
        <p:grpSpPr bwMode="auto">
          <a:xfrm rot="-5400000">
            <a:off x="8251032" y="4317206"/>
            <a:ext cx="119062" cy="415925"/>
            <a:chOff x="1008" y="350"/>
            <a:chExt cx="75" cy="262"/>
          </a:xfrm>
        </p:grpSpPr>
        <p:sp>
          <p:nvSpPr>
            <p:cNvPr id="318" name="Rectangle 437"/>
            <p:cNvSpPr>
              <a:spLocks noChangeArrowheads="1"/>
            </p:cNvSpPr>
            <p:nvPr/>
          </p:nvSpPr>
          <p:spPr bwMode="auto">
            <a:xfrm rot="-5400000">
              <a:off x="958" y="440"/>
              <a:ext cx="175" cy="75"/>
            </a:xfrm>
            <a:prstGeom prst="rect">
              <a:avLst/>
            </a:prstGeom>
            <a:solidFill>
              <a:schemeClr val="bg1"/>
            </a:solidFill>
            <a:ln w="3175" cap="rnd">
              <a:solidFill>
                <a:schemeClr val="tx1"/>
              </a:solidFill>
              <a:prstDash val="sysDot"/>
              <a:miter lim="800000"/>
              <a:headEnd/>
              <a:tailEnd/>
            </a:ln>
          </p:spPr>
          <p:txBody>
            <a:bodyPr rot="10800000" wrap="none" anchor="ctr"/>
            <a:lstStyle/>
            <a:p>
              <a:endParaRPr lang="en-US" dirty="0"/>
            </a:p>
          </p:txBody>
        </p:sp>
        <p:sp>
          <p:nvSpPr>
            <p:cNvPr id="319" name="Line 438"/>
            <p:cNvSpPr>
              <a:spLocks noChangeShapeType="1"/>
            </p:cNvSpPr>
            <p:nvPr/>
          </p:nvSpPr>
          <p:spPr bwMode="auto">
            <a:xfrm rot="-5400000">
              <a:off x="1016" y="583"/>
              <a:ext cx="58" cy="0"/>
            </a:xfrm>
            <a:prstGeom prst="line">
              <a:avLst/>
            </a:prstGeom>
            <a:noFill/>
            <a:ln w="12700">
              <a:solidFill>
                <a:schemeClr val="tx1"/>
              </a:solidFill>
              <a:round/>
              <a:headEnd/>
              <a:tailEnd/>
            </a:ln>
          </p:spPr>
          <p:txBody>
            <a:bodyPr wrap="none" anchor="ctr"/>
            <a:lstStyle/>
            <a:p>
              <a:endParaRPr lang="en-US" dirty="0"/>
            </a:p>
          </p:txBody>
        </p:sp>
        <p:sp>
          <p:nvSpPr>
            <p:cNvPr id="320" name="Line 439"/>
            <p:cNvSpPr>
              <a:spLocks noChangeShapeType="1"/>
            </p:cNvSpPr>
            <p:nvPr/>
          </p:nvSpPr>
          <p:spPr bwMode="auto">
            <a:xfrm rot="-5400000">
              <a:off x="1016" y="379"/>
              <a:ext cx="58" cy="0"/>
            </a:xfrm>
            <a:prstGeom prst="line">
              <a:avLst/>
            </a:prstGeom>
            <a:noFill/>
            <a:ln w="12700">
              <a:solidFill>
                <a:schemeClr val="tx1"/>
              </a:solidFill>
              <a:round/>
              <a:headEnd/>
              <a:tailEnd/>
            </a:ln>
          </p:spPr>
          <p:txBody>
            <a:bodyPr wrap="none" anchor="ctr"/>
            <a:lstStyle/>
            <a:p>
              <a:endParaRPr lang="en-US" dirty="0"/>
            </a:p>
          </p:txBody>
        </p:sp>
        <p:grpSp>
          <p:nvGrpSpPr>
            <p:cNvPr id="825" name="Group 440"/>
            <p:cNvGrpSpPr>
              <a:grpSpLocks/>
            </p:cNvGrpSpPr>
            <p:nvPr/>
          </p:nvGrpSpPr>
          <p:grpSpPr bwMode="auto">
            <a:xfrm>
              <a:off x="1017" y="406"/>
              <a:ext cx="56" cy="148"/>
              <a:chOff x="1017" y="406"/>
              <a:chExt cx="56" cy="148"/>
            </a:xfrm>
          </p:grpSpPr>
          <p:sp>
            <p:nvSpPr>
              <p:cNvPr id="322" name="Line 441"/>
              <p:cNvSpPr>
                <a:spLocks noChangeShapeType="1"/>
              </p:cNvSpPr>
              <p:nvPr/>
            </p:nvSpPr>
            <p:spPr bwMode="auto">
              <a:xfrm flipV="1">
                <a:off x="1017" y="492"/>
                <a:ext cx="56" cy="22"/>
              </a:xfrm>
              <a:prstGeom prst="line">
                <a:avLst/>
              </a:prstGeom>
              <a:noFill/>
              <a:ln w="9525">
                <a:solidFill>
                  <a:schemeClr val="tx1"/>
                </a:solidFill>
                <a:round/>
                <a:headEnd/>
                <a:tailEnd/>
              </a:ln>
            </p:spPr>
            <p:txBody>
              <a:bodyPr wrap="none" anchor="ctr"/>
              <a:lstStyle/>
              <a:p>
                <a:endParaRPr lang="en-US" dirty="0"/>
              </a:p>
            </p:txBody>
          </p:sp>
          <p:sp>
            <p:nvSpPr>
              <p:cNvPr id="323" name="Line 442"/>
              <p:cNvSpPr>
                <a:spLocks noChangeShapeType="1"/>
              </p:cNvSpPr>
              <p:nvPr/>
            </p:nvSpPr>
            <p:spPr bwMode="auto">
              <a:xfrm>
                <a:off x="1017" y="468"/>
                <a:ext cx="56" cy="22"/>
              </a:xfrm>
              <a:prstGeom prst="line">
                <a:avLst/>
              </a:prstGeom>
              <a:noFill/>
              <a:ln w="9525">
                <a:solidFill>
                  <a:schemeClr val="tx1"/>
                </a:solidFill>
                <a:round/>
                <a:headEnd/>
                <a:tailEnd/>
              </a:ln>
            </p:spPr>
            <p:txBody>
              <a:bodyPr wrap="none" anchor="ctr"/>
              <a:lstStyle/>
              <a:p>
                <a:endParaRPr lang="en-US" dirty="0"/>
              </a:p>
            </p:txBody>
          </p:sp>
          <p:sp>
            <p:nvSpPr>
              <p:cNvPr id="324" name="Line 443"/>
              <p:cNvSpPr>
                <a:spLocks noChangeShapeType="1"/>
              </p:cNvSpPr>
              <p:nvPr/>
            </p:nvSpPr>
            <p:spPr bwMode="auto">
              <a:xfrm flipV="1">
                <a:off x="1017" y="444"/>
                <a:ext cx="56" cy="22"/>
              </a:xfrm>
              <a:prstGeom prst="line">
                <a:avLst/>
              </a:prstGeom>
              <a:noFill/>
              <a:ln w="9525">
                <a:solidFill>
                  <a:schemeClr val="tx1"/>
                </a:solidFill>
                <a:round/>
                <a:headEnd/>
                <a:tailEnd/>
              </a:ln>
            </p:spPr>
            <p:txBody>
              <a:bodyPr wrap="none" anchor="ctr"/>
              <a:lstStyle/>
              <a:p>
                <a:endParaRPr lang="en-US" dirty="0"/>
              </a:p>
            </p:txBody>
          </p:sp>
          <p:sp>
            <p:nvSpPr>
              <p:cNvPr id="325" name="Line 444"/>
              <p:cNvSpPr>
                <a:spLocks noChangeShapeType="1"/>
              </p:cNvSpPr>
              <p:nvPr/>
            </p:nvSpPr>
            <p:spPr bwMode="auto">
              <a:xfrm>
                <a:off x="1017" y="420"/>
                <a:ext cx="56" cy="22"/>
              </a:xfrm>
              <a:prstGeom prst="line">
                <a:avLst/>
              </a:prstGeom>
              <a:noFill/>
              <a:ln w="9525">
                <a:solidFill>
                  <a:schemeClr val="tx1"/>
                </a:solidFill>
                <a:round/>
                <a:headEnd/>
                <a:tailEnd/>
              </a:ln>
            </p:spPr>
            <p:txBody>
              <a:bodyPr wrap="none" anchor="ctr"/>
              <a:lstStyle/>
              <a:p>
                <a:endParaRPr lang="en-US" dirty="0"/>
              </a:p>
            </p:txBody>
          </p:sp>
          <p:sp>
            <p:nvSpPr>
              <p:cNvPr id="326" name="Line 445"/>
              <p:cNvSpPr>
                <a:spLocks noChangeShapeType="1"/>
              </p:cNvSpPr>
              <p:nvPr/>
            </p:nvSpPr>
            <p:spPr bwMode="auto">
              <a:xfrm flipH="1">
                <a:off x="1019" y="406"/>
                <a:ext cx="28" cy="12"/>
              </a:xfrm>
              <a:prstGeom prst="line">
                <a:avLst/>
              </a:prstGeom>
              <a:noFill/>
              <a:ln w="9525">
                <a:solidFill>
                  <a:schemeClr val="tx1"/>
                </a:solidFill>
                <a:round/>
                <a:headEnd/>
                <a:tailEnd/>
              </a:ln>
            </p:spPr>
            <p:txBody>
              <a:bodyPr wrap="none" anchor="ctr"/>
              <a:lstStyle/>
              <a:p>
                <a:endParaRPr lang="en-US" dirty="0"/>
              </a:p>
            </p:txBody>
          </p:sp>
          <p:sp>
            <p:nvSpPr>
              <p:cNvPr id="327" name="Line 446"/>
              <p:cNvSpPr>
                <a:spLocks noChangeShapeType="1"/>
              </p:cNvSpPr>
              <p:nvPr/>
            </p:nvSpPr>
            <p:spPr bwMode="auto">
              <a:xfrm flipV="1">
                <a:off x="1042" y="540"/>
                <a:ext cx="28" cy="14"/>
              </a:xfrm>
              <a:prstGeom prst="line">
                <a:avLst/>
              </a:prstGeom>
              <a:noFill/>
              <a:ln w="9525">
                <a:solidFill>
                  <a:schemeClr val="tx1"/>
                </a:solidFill>
                <a:round/>
                <a:headEnd/>
                <a:tailEnd/>
              </a:ln>
            </p:spPr>
            <p:txBody>
              <a:bodyPr wrap="none" anchor="ctr"/>
              <a:lstStyle/>
              <a:p>
                <a:endParaRPr lang="en-US" dirty="0"/>
              </a:p>
            </p:txBody>
          </p:sp>
          <p:sp>
            <p:nvSpPr>
              <p:cNvPr id="328" name="Line 447"/>
              <p:cNvSpPr>
                <a:spLocks noChangeShapeType="1"/>
              </p:cNvSpPr>
              <p:nvPr/>
            </p:nvSpPr>
            <p:spPr bwMode="auto">
              <a:xfrm>
                <a:off x="1017" y="516"/>
                <a:ext cx="56" cy="22"/>
              </a:xfrm>
              <a:prstGeom prst="line">
                <a:avLst/>
              </a:prstGeom>
              <a:noFill/>
              <a:ln w="9525">
                <a:solidFill>
                  <a:schemeClr val="tx1"/>
                </a:solidFill>
                <a:round/>
                <a:headEnd/>
                <a:tailEnd/>
              </a:ln>
            </p:spPr>
            <p:txBody>
              <a:bodyPr wrap="none" anchor="ctr"/>
              <a:lstStyle/>
              <a:p>
                <a:endParaRPr lang="en-US" dirty="0"/>
              </a:p>
            </p:txBody>
          </p:sp>
        </p:grpSp>
      </p:grpSp>
      <p:sp>
        <p:nvSpPr>
          <p:cNvPr id="329" name="Text Box 1362"/>
          <p:cNvSpPr txBox="1">
            <a:spLocks noChangeArrowheads="1"/>
          </p:cNvSpPr>
          <p:nvPr/>
        </p:nvSpPr>
        <p:spPr bwMode="auto">
          <a:xfrm>
            <a:off x="3814763" y="1279525"/>
            <a:ext cx="700087" cy="198438"/>
          </a:xfrm>
          <a:prstGeom prst="rect">
            <a:avLst/>
          </a:prstGeom>
          <a:noFill/>
          <a:ln w="9525">
            <a:noFill/>
            <a:miter lim="800000"/>
            <a:headEnd/>
            <a:tailEnd/>
          </a:ln>
        </p:spPr>
        <p:txBody>
          <a:bodyPr>
            <a:spAutoFit/>
          </a:bodyPr>
          <a:lstStyle/>
          <a:p>
            <a:pPr algn="ctr">
              <a:spcBef>
                <a:spcPct val="50000"/>
              </a:spcBef>
            </a:pPr>
            <a:r>
              <a:rPr lang="en-US" sz="700" b="1" dirty="0">
                <a:solidFill>
                  <a:schemeClr val="bg1"/>
                </a:solidFill>
                <a:latin typeface="Arial" charset="0"/>
              </a:rPr>
              <a:t>BusBar</a:t>
            </a:r>
          </a:p>
        </p:txBody>
      </p:sp>
      <p:sp>
        <p:nvSpPr>
          <p:cNvPr id="330" name="Freeform 1365"/>
          <p:cNvSpPr>
            <a:spLocks/>
          </p:cNvSpPr>
          <p:nvPr/>
        </p:nvSpPr>
        <p:spPr bwMode="auto">
          <a:xfrm rot="16200000">
            <a:off x="8220075" y="2263775"/>
            <a:ext cx="1042988" cy="217488"/>
          </a:xfrm>
          <a:custGeom>
            <a:avLst/>
            <a:gdLst>
              <a:gd name="T0" fmla="*/ 0 w 1506"/>
              <a:gd name="T1" fmla="*/ 0 h 297"/>
              <a:gd name="T2" fmla="*/ 2147483647 w 1506"/>
              <a:gd name="T3" fmla="*/ 0 h 297"/>
              <a:gd name="T4" fmla="*/ 2147483647 w 1506"/>
              <a:gd name="T5" fmla="*/ 2147483647 h 297"/>
              <a:gd name="T6" fmla="*/ 0 60000 65536"/>
              <a:gd name="T7" fmla="*/ 0 60000 65536"/>
              <a:gd name="T8" fmla="*/ 0 60000 65536"/>
              <a:gd name="T9" fmla="*/ 0 w 1506"/>
              <a:gd name="T10" fmla="*/ 0 h 297"/>
              <a:gd name="T11" fmla="*/ 1506 w 1506"/>
              <a:gd name="T12" fmla="*/ 297 h 297"/>
            </a:gdLst>
            <a:ahLst/>
            <a:cxnLst>
              <a:cxn ang="T6">
                <a:pos x="T0" y="T1"/>
              </a:cxn>
              <a:cxn ang="T7">
                <a:pos x="T2" y="T3"/>
              </a:cxn>
              <a:cxn ang="T8">
                <a:pos x="T4" y="T5"/>
              </a:cxn>
            </a:cxnLst>
            <a:rect l="T9" t="T10" r="T11" b="T12"/>
            <a:pathLst>
              <a:path w="1506" h="297">
                <a:moveTo>
                  <a:pt x="0" y="0"/>
                </a:moveTo>
                <a:lnTo>
                  <a:pt x="1506" y="0"/>
                </a:lnTo>
                <a:lnTo>
                  <a:pt x="1506" y="297"/>
                </a:lnTo>
              </a:path>
            </a:pathLst>
          </a:custGeom>
          <a:noFill/>
          <a:ln w="76200">
            <a:solidFill>
              <a:srgbClr val="993300"/>
            </a:solidFill>
            <a:round/>
            <a:headEnd/>
            <a:tailEnd/>
          </a:ln>
        </p:spPr>
        <p:txBody>
          <a:bodyPr wrap="none" anchor="ctr"/>
          <a:lstStyle/>
          <a:p>
            <a:endParaRPr lang="en-US" dirty="0"/>
          </a:p>
        </p:txBody>
      </p:sp>
      <p:sp>
        <p:nvSpPr>
          <p:cNvPr id="331" name="Text Box 1361"/>
          <p:cNvSpPr txBox="1">
            <a:spLocks noChangeArrowheads="1"/>
          </p:cNvSpPr>
          <p:nvPr/>
        </p:nvSpPr>
        <p:spPr bwMode="auto">
          <a:xfrm rot="5400000">
            <a:off x="8289925" y="2462892"/>
            <a:ext cx="700088" cy="198438"/>
          </a:xfrm>
          <a:prstGeom prst="rect">
            <a:avLst/>
          </a:prstGeom>
          <a:noFill/>
          <a:ln w="9525">
            <a:noFill/>
            <a:miter lim="800000"/>
            <a:headEnd/>
            <a:tailEnd/>
          </a:ln>
        </p:spPr>
        <p:txBody>
          <a:bodyPr>
            <a:spAutoFit/>
          </a:bodyPr>
          <a:lstStyle/>
          <a:p>
            <a:pPr algn="ctr">
              <a:spcBef>
                <a:spcPct val="50000"/>
              </a:spcBef>
            </a:pPr>
            <a:r>
              <a:rPr lang="en-US" sz="700" b="1" dirty="0">
                <a:solidFill>
                  <a:schemeClr val="bg1"/>
                </a:solidFill>
                <a:latin typeface="Arial" charset="0"/>
              </a:rPr>
              <a:t>BusBar</a:t>
            </a:r>
          </a:p>
        </p:txBody>
      </p:sp>
      <p:sp>
        <p:nvSpPr>
          <p:cNvPr id="332" name="Freeform 1504"/>
          <p:cNvSpPr>
            <a:spLocks/>
          </p:cNvSpPr>
          <p:nvPr/>
        </p:nvSpPr>
        <p:spPr bwMode="auto">
          <a:xfrm flipV="1">
            <a:off x="5189538" y="2405063"/>
            <a:ext cx="490537" cy="1249362"/>
          </a:xfrm>
          <a:custGeom>
            <a:avLst/>
            <a:gdLst>
              <a:gd name="T0" fmla="*/ 2147483647 w 166"/>
              <a:gd name="T1" fmla="*/ 2147483647 h 543"/>
              <a:gd name="T2" fmla="*/ 0 w 166"/>
              <a:gd name="T3" fmla="*/ 2147483647 h 543"/>
              <a:gd name="T4" fmla="*/ 2147483647 w 166"/>
              <a:gd name="T5" fmla="*/ 0 h 543"/>
              <a:gd name="T6" fmla="*/ 0 60000 65536"/>
              <a:gd name="T7" fmla="*/ 0 60000 65536"/>
              <a:gd name="T8" fmla="*/ 0 60000 65536"/>
              <a:gd name="T9" fmla="*/ 0 w 166"/>
              <a:gd name="T10" fmla="*/ 0 h 543"/>
              <a:gd name="T11" fmla="*/ 166 w 166"/>
              <a:gd name="T12" fmla="*/ 543 h 543"/>
            </a:gdLst>
            <a:ahLst/>
            <a:cxnLst>
              <a:cxn ang="T6">
                <a:pos x="T0" y="T1"/>
              </a:cxn>
              <a:cxn ang="T7">
                <a:pos x="T2" y="T3"/>
              </a:cxn>
              <a:cxn ang="T8">
                <a:pos x="T4" y="T5"/>
              </a:cxn>
            </a:cxnLst>
            <a:rect l="T9" t="T10" r="T11" b="T12"/>
            <a:pathLst>
              <a:path w="166" h="543">
                <a:moveTo>
                  <a:pt x="166" y="541"/>
                </a:moveTo>
                <a:lnTo>
                  <a:pt x="0" y="543"/>
                </a:lnTo>
                <a:lnTo>
                  <a:pt x="2" y="0"/>
                </a:lnTo>
              </a:path>
            </a:pathLst>
          </a:custGeom>
          <a:noFill/>
          <a:ln w="19050">
            <a:solidFill>
              <a:schemeClr val="tx1"/>
            </a:solidFill>
            <a:round/>
            <a:headEnd/>
            <a:tailEnd/>
          </a:ln>
        </p:spPr>
        <p:txBody>
          <a:bodyPr rot="10800000" wrap="none" anchor="ctr"/>
          <a:lstStyle/>
          <a:p>
            <a:endParaRPr lang="en-US" dirty="0"/>
          </a:p>
        </p:txBody>
      </p:sp>
      <p:sp>
        <p:nvSpPr>
          <p:cNvPr id="334" name="Text Box 219"/>
          <p:cNvSpPr txBox="1">
            <a:spLocks noChangeArrowheads="1"/>
          </p:cNvSpPr>
          <p:nvPr/>
        </p:nvSpPr>
        <p:spPr bwMode="auto">
          <a:xfrm>
            <a:off x="6348413" y="2725738"/>
            <a:ext cx="547687" cy="274638"/>
          </a:xfrm>
          <a:prstGeom prst="rect">
            <a:avLst/>
          </a:prstGeom>
          <a:solidFill>
            <a:schemeClr val="bg1">
              <a:lumMod val="85000"/>
            </a:schemeClr>
          </a:solidFill>
          <a:ln w="9525">
            <a:solidFill>
              <a:schemeClr val="tx1"/>
            </a:solidFill>
            <a:miter lim="800000"/>
            <a:headEnd/>
            <a:tailEnd/>
          </a:ln>
        </p:spPr>
        <p:txBody>
          <a:bodyPr wrap="none" anchor="ctr" anchorCtr="1"/>
          <a:lstStyle/>
          <a:p>
            <a:pPr algn="ctr"/>
            <a:r>
              <a:rPr lang="en-US" sz="1200" b="1" dirty="0">
                <a:latin typeface="Arial" charset="0"/>
              </a:rPr>
              <a:t>Heater</a:t>
            </a:r>
            <a:endParaRPr lang="en-US" sz="1200" dirty="0">
              <a:latin typeface="Arial" charset="0"/>
            </a:endParaRPr>
          </a:p>
        </p:txBody>
      </p:sp>
      <p:sp>
        <p:nvSpPr>
          <p:cNvPr id="335" name="Rectangle 1514"/>
          <p:cNvSpPr>
            <a:spLocks noChangeArrowheads="1"/>
          </p:cNvSpPr>
          <p:nvPr/>
        </p:nvSpPr>
        <p:spPr bwMode="auto">
          <a:xfrm>
            <a:off x="6256338" y="2633663"/>
            <a:ext cx="731837" cy="457200"/>
          </a:xfrm>
          <a:prstGeom prst="rect">
            <a:avLst/>
          </a:prstGeom>
          <a:noFill/>
          <a:ln w="9525">
            <a:solidFill>
              <a:schemeClr val="tx1"/>
            </a:solidFill>
            <a:prstDash val="dash"/>
            <a:miter lim="800000"/>
            <a:headEnd/>
            <a:tailEnd/>
          </a:ln>
        </p:spPr>
        <p:txBody>
          <a:bodyPr wrap="none" anchor="ctr"/>
          <a:lstStyle/>
          <a:p>
            <a:endParaRPr lang="en-US" dirty="0"/>
          </a:p>
        </p:txBody>
      </p:sp>
      <p:sp>
        <p:nvSpPr>
          <p:cNvPr id="336" name="Line 1518"/>
          <p:cNvSpPr>
            <a:spLocks noChangeShapeType="1"/>
          </p:cNvSpPr>
          <p:nvPr/>
        </p:nvSpPr>
        <p:spPr bwMode="auto">
          <a:xfrm flipV="1">
            <a:off x="6881813" y="985838"/>
            <a:ext cx="376237" cy="0"/>
          </a:xfrm>
          <a:prstGeom prst="line">
            <a:avLst/>
          </a:prstGeom>
          <a:noFill/>
          <a:ln w="19050">
            <a:solidFill>
              <a:schemeClr val="tx1"/>
            </a:solidFill>
            <a:round/>
            <a:headEnd/>
            <a:tailEnd/>
          </a:ln>
        </p:spPr>
        <p:txBody>
          <a:bodyPr wrap="none" anchor="ctr"/>
          <a:lstStyle/>
          <a:p>
            <a:endParaRPr lang="en-US" dirty="0"/>
          </a:p>
        </p:txBody>
      </p:sp>
      <p:sp>
        <p:nvSpPr>
          <p:cNvPr id="337" name="Rectangle 1519"/>
          <p:cNvSpPr>
            <a:spLocks noChangeArrowheads="1"/>
          </p:cNvSpPr>
          <p:nvPr/>
        </p:nvSpPr>
        <p:spPr bwMode="auto">
          <a:xfrm>
            <a:off x="7405688" y="173038"/>
            <a:ext cx="565150" cy="215900"/>
          </a:xfrm>
          <a:prstGeom prst="rect">
            <a:avLst/>
          </a:prstGeom>
          <a:noFill/>
          <a:ln w="9525">
            <a:noFill/>
            <a:miter lim="800000"/>
            <a:headEnd/>
            <a:tailEnd/>
          </a:ln>
        </p:spPr>
        <p:txBody>
          <a:bodyPr anchor="ctr"/>
          <a:lstStyle/>
          <a:p>
            <a:pPr algn="r"/>
            <a:r>
              <a:rPr lang="en-US" sz="1000" dirty="0">
                <a:solidFill>
                  <a:schemeClr val="tx2"/>
                </a:solidFill>
                <a:latin typeface="Arial" charset="0"/>
              </a:rPr>
              <a:t>Circuit Board</a:t>
            </a:r>
          </a:p>
        </p:txBody>
      </p:sp>
      <p:grpSp>
        <p:nvGrpSpPr>
          <p:cNvPr id="826" name="Group 858"/>
          <p:cNvGrpSpPr>
            <a:grpSpLocks/>
          </p:cNvGrpSpPr>
          <p:nvPr/>
        </p:nvGrpSpPr>
        <p:grpSpPr bwMode="auto">
          <a:xfrm>
            <a:off x="3870325" y="4338638"/>
            <a:ext cx="552450" cy="595312"/>
            <a:chOff x="3870325" y="4338638"/>
            <a:chExt cx="552450" cy="595312"/>
          </a:xfrm>
        </p:grpSpPr>
        <p:grpSp>
          <p:nvGrpSpPr>
            <p:cNvPr id="827" name="Group 1220"/>
            <p:cNvGrpSpPr>
              <a:grpSpLocks/>
            </p:cNvGrpSpPr>
            <p:nvPr/>
          </p:nvGrpSpPr>
          <p:grpSpPr bwMode="auto">
            <a:xfrm>
              <a:off x="3870325" y="4338646"/>
              <a:ext cx="552450" cy="595313"/>
              <a:chOff x="3821" y="2781"/>
              <a:chExt cx="348" cy="375"/>
            </a:xfrm>
          </p:grpSpPr>
          <p:sp>
            <p:nvSpPr>
              <p:cNvPr id="341" name="Text Box 1221"/>
              <p:cNvSpPr txBox="1">
                <a:spLocks noChangeArrowheads="1"/>
              </p:cNvSpPr>
              <p:nvPr/>
            </p:nvSpPr>
            <p:spPr bwMode="auto">
              <a:xfrm>
                <a:off x="3821" y="2781"/>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BRAKES</a:t>
                </a:r>
              </a:p>
            </p:txBody>
          </p:sp>
          <p:grpSp>
            <p:nvGrpSpPr>
              <p:cNvPr id="828" name="Group 1222"/>
              <p:cNvGrpSpPr>
                <a:grpSpLocks/>
              </p:cNvGrpSpPr>
              <p:nvPr/>
            </p:nvGrpSpPr>
            <p:grpSpPr bwMode="auto">
              <a:xfrm>
                <a:off x="3875" y="2875"/>
                <a:ext cx="241" cy="281"/>
                <a:chOff x="3875" y="2875"/>
                <a:chExt cx="241" cy="281"/>
              </a:xfrm>
            </p:grpSpPr>
            <p:sp>
              <p:nvSpPr>
                <p:cNvPr id="343" name="Rectangle 1223"/>
                <p:cNvSpPr>
                  <a:spLocks noChangeArrowheads="1"/>
                </p:cNvSpPr>
                <p:nvPr/>
              </p:nvSpPr>
              <p:spPr bwMode="auto">
                <a:xfrm flipV="1">
                  <a:off x="3878" y="2875"/>
                  <a:ext cx="237" cy="281"/>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344" name="Line 1224"/>
                <p:cNvSpPr>
                  <a:spLocks noChangeShapeType="1"/>
                </p:cNvSpPr>
                <p:nvPr/>
              </p:nvSpPr>
              <p:spPr bwMode="auto">
                <a:xfrm flipV="1">
                  <a:off x="3877" y="3102"/>
                  <a:ext cx="239" cy="0"/>
                </a:xfrm>
                <a:prstGeom prst="line">
                  <a:avLst/>
                </a:prstGeom>
                <a:noFill/>
                <a:ln w="9525">
                  <a:solidFill>
                    <a:schemeClr val="tx1"/>
                  </a:solidFill>
                  <a:round/>
                  <a:headEnd/>
                  <a:tailEnd/>
                </a:ln>
              </p:spPr>
              <p:txBody>
                <a:bodyPr wrap="none" anchor="ctr"/>
                <a:lstStyle/>
                <a:p>
                  <a:endParaRPr lang="en-US" dirty="0"/>
                </a:p>
              </p:txBody>
            </p:sp>
            <p:sp>
              <p:nvSpPr>
                <p:cNvPr id="345" name="Rectangle 1225"/>
                <p:cNvSpPr>
                  <a:spLocks noChangeArrowheads="1"/>
                </p:cNvSpPr>
                <p:nvPr/>
              </p:nvSpPr>
              <p:spPr bwMode="auto">
                <a:xfrm flipV="1">
                  <a:off x="3915" y="307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346" name="Line 1226"/>
                <p:cNvSpPr>
                  <a:spLocks noChangeShapeType="1"/>
                </p:cNvSpPr>
                <p:nvPr/>
              </p:nvSpPr>
              <p:spPr bwMode="auto">
                <a:xfrm flipH="1" flipV="1">
                  <a:off x="3997" y="2938"/>
                  <a:ext cx="4" cy="122"/>
                </a:xfrm>
                <a:prstGeom prst="line">
                  <a:avLst/>
                </a:prstGeom>
                <a:noFill/>
                <a:ln w="19050" cap="rnd">
                  <a:solidFill>
                    <a:schemeClr val="tx1"/>
                  </a:solidFill>
                  <a:prstDash val="sysDot"/>
                  <a:round/>
                  <a:headEnd/>
                  <a:tailEnd/>
                </a:ln>
              </p:spPr>
              <p:txBody>
                <a:bodyPr wrap="none" anchor="ctr"/>
                <a:lstStyle/>
                <a:p>
                  <a:endParaRPr lang="en-US" dirty="0"/>
                </a:p>
              </p:txBody>
            </p:sp>
            <p:sp>
              <p:nvSpPr>
                <p:cNvPr id="347" name="Line 1227"/>
                <p:cNvSpPr>
                  <a:spLocks noChangeShapeType="1"/>
                </p:cNvSpPr>
                <p:nvPr/>
              </p:nvSpPr>
              <p:spPr bwMode="auto">
                <a:xfrm rot="-1940292">
                  <a:off x="3942" y="2948"/>
                  <a:ext cx="120" cy="41"/>
                </a:xfrm>
                <a:prstGeom prst="line">
                  <a:avLst/>
                </a:prstGeom>
                <a:noFill/>
                <a:ln w="19050">
                  <a:solidFill>
                    <a:schemeClr val="tx1"/>
                  </a:solidFill>
                  <a:round/>
                  <a:headEnd/>
                  <a:tailEnd/>
                </a:ln>
              </p:spPr>
              <p:txBody>
                <a:bodyPr wrap="none" anchor="ctr"/>
                <a:lstStyle/>
                <a:p>
                  <a:endParaRPr lang="en-US" dirty="0"/>
                </a:p>
              </p:txBody>
            </p:sp>
            <p:grpSp>
              <p:nvGrpSpPr>
                <p:cNvPr id="829" name="Group 1228"/>
                <p:cNvGrpSpPr>
                  <a:grpSpLocks/>
                </p:cNvGrpSpPr>
                <p:nvPr/>
              </p:nvGrpSpPr>
              <p:grpSpPr bwMode="auto">
                <a:xfrm>
                  <a:off x="4040" y="2922"/>
                  <a:ext cx="75" cy="125"/>
                  <a:chOff x="4040" y="2922"/>
                  <a:chExt cx="75" cy="125"/>
                </a:xfrm>
              </p:grpSpPr>
              <p:grpSp>
                <p:nvGrpSpPr>
                  <p:cNvPr id="830" name="Group 1229"/>
                  <p:cNvGrpSpPr>
                    <a:grpSpLocks/>
                  </p:cNvGrpSpPr>
                  <p:nvPr/>
                </p:nvGrpSpPr>
                <p:grpSpPr bwMode="auto">
                  <a:xfrm>
                    <a:off x="4040" y="2922"/>
                    <a:ext cx="74" cy="29"/>
                    <a:chOff x="4040" y="2922"/>
                    <a:chExt cx="74" cy="29"/>
                  </a:xfrm>
                </p:grpSpPr>
                <p:sp>
                  <p:nvSpPr>
                    <p:cNvPr id="355" name="Line 1230"/>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356" name="Oval 1231"/>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831" name="Group 1232"/>
                  <p:cNvGrpSpPr>
                    <a:grpSpLocks/>
                  </p:cNvGrpSpPr>
                  <p:nvPr/>
                </p:nvGrpSpPr>
                <p:grpSpPr bwMode="auto">
                  <a:xfrm>
                    <a:off x="4040" y="3018"/>
                    <a:ext cx="75" cy="29"/>
                    <a:chOff x="4040" y="3018"/>
                    <a:chExt cx="75" cy="29"/>
                  </a:xfrm>
                </p:grpSpPr>
                <p:sp>
                  <p:nvSpPr>
                    <p:cNvPr id="353" name="Line 1233"/>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354" name="Oval 1234"/>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349" name="Line 1235"/>
                <p:cNvSpPr>
                  <a:spLocks noChangeShapeType="1"/>
                </p:cNvSpPr>
                <p:nvPr/>
              </p:nvSpPr>
              <p:spPr bwMode="auto">
                <a:xfrm flipV="1">
                  <a:off x="3875" y="2985"/>
                  <a:ext cx="63" cy="0"/>
                </a:xfrm>
                <a:prstGeom prst="line">
                  <a:avLst/>
                </a:prstGeom>
                <a:noFill/>
                <a:ln w="19050">
                  <a:solidFill>
                    <a:schemeClr val="tx1"/>
                  </a:solidFill>
                  <a:round/>
                  <a:headEnd/>
                  <a:tailEnd/>
                </a:ln>
              </p:spPr>
              <p:txBody>
                <a:bodyPr wrap="none" anchor="ctr"/>
                <a:lstStyle/>
                <a:p>
                  <a:endParaRPr lang="en-US" dirty="0"/>
                </a:p>
              </p:txBody>
            </p:sp>
            <p:sp>
              <p:nvSpPr>
                <p:cNvPr id="350" name="Oval 1236"/>
                <p:cNvSpPr>
                  <a:spLocks noChangeAspect="1" noChangeArrowheads="1"/>
                </p:cNvSpPr>
                <p:nvPr/>
              </p:nvSpPr>
              <p:spPr bwMode="auto">
                <a:xfrm flipV="1">
                  <a:off x="3923" y="2970"/>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340" name="Text Box 1588"/>
            <p:cNvSpPr txBox="1">
              <a:spLocks noChangeArrowheads="1"/>
            </p:cNvSpPr>
            <p:nvPr/>
          </p:nvSpPr>
          <p:spPr bwMode="auto">
            <a:xfrm>
              <a:off x="3970338" y="4494213"/>
              <a:ext cx="98425" cy="109537"/>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700" b="1" dirty="0">
                  <a:latin typeface="Arial" charset="0"/>
                </a:rPr>
                <a:t>2</a:t>
              </a:r>
            </a:p>
          </p:txBody>
        </p:sp>
      </p:grpSp>
      <p:grpSp>
        <p:nvGrpSpPr>
          <p:cNvPr id="101" name="Group 857"/>
          <p:cNvGrpSpPr>
            <a:grpSpLocks/>
          </p:cNvGrpSpPr>
          <p:nvPr/>
        </p:nvGrpSpPr>
        <p:grpSpPr bwMode="auto">
          <a:xfrm>
            <a:off x="4560888" y="4414838"/>
            <a:ext cx="552450" cy="595312"/>
            <a:chOff x="4560888" y="4414838"/>
            <a:chExt cx="552450" cy="595312"/>
          </a:xfrm>
        </p:grpSpPr>
        <p:grpSp>
          <p:nvGrpSpPr>
            <p:cNvPr id="102" name="Group 1237"/>
            <p:cNvGrpSpPr>
              <a:grpSpLocks/>
            </p:cNvGrpSpPr>
            <p:nvPr/>
          </p:nvGrpSpPr>
          <p:grpSpPr bwMode="auto">
            <a:xfrm>
              <a:off x="4560888" y="4414846"/>
              <a:ext cx="552450" cy="595313"/>
              <a:chOff x="3821" y="2781"/>
              <a:chExt cx="348" cy="375"/>
            </a:xfrm>
          </p:grpSpPr>
          <p:sp>
            <p:nvSpPr>
              <p:cNvPr id="360" name="Text Box 1238"/>
              <p:cNvSpPr txBox="1">
                <a:spLocks noChangeArrowheads="1"/>
              </p:cNvSpPr>
              <p:nvPr/>
            </p:nvSpPr>
            <p:spPr bwMode="auto">
              <a:xfrm>
                <a:off x="3821" y="2781"/>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NEUTRAL</a:t>
                </a:r>
              </a:p>
            </p:txBody>
          </p:sp>
          <p:grpSp>
            <p:nvGrpSpPr>
              <p:cNvPr id="105" name="Group 1239"/>
              <p:cNvGrpSpPr>
                <a:grpSpLocks/>
              </p:cNvGrpSpPr>
              <p:nvPr/>
            </p:nvGrpSpPr>
            <p:grpSpPr bwMode="auto">
              <a:xfrm>
                <a:off x="3875" y="2875"/>
                <a:ext cx="241" cy="281"/>
                <a:chOff x="3875" y="2875"/>
                <a:chExt cx="241" cy="281"/>
              </a:xfrm>
            </p:grpSpPr>
            <p:sp>
              <p:nvSpPr>
                <p:cNvPr id="362" name="Rectangle 1240"/>
                <p:cNvSpPr>
                  <a:spLocks noChangeArrowheads="1"/>
                </p:cNvSpPr>
                <p:nvPr/>
              </p:nvSpPr>
              <p:spPr bwMode="auto">
                <a:xfrm flipV="1">
                  <a:off x="3878" y="2875"/>
                  <a:ext cx="237" cy="281"/>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363" name="Line 1241"/>
                <p:cNvSpPr>
                  <a:spLocks noChangeShapeType="1"/>
                </p:cNvSpPr>
                <p:nvPr/>
              </p:nvSpPr>
              <p:spPr bwMode="auto">
                <a:xfrm flipV="1">
                  <a:off x="3877" y="3102"/>
                  <a:ext cx="239" cy="0"/>
                </a:xfrm>
                <a:prstGeom prst="line">
                  <a:avLst/>
                </a:prstGeom>
                <a:noFill/>
                <a:ln w="9525">
                  <a:solidFill>
                    <a:schemeClr val="tx1"/>
                  </a:solidFill>
                  <a:round/>
                  <a:headEnd/>
                  <a:tailEnd/>
                </a:ln>
              </p:spPr>
              <p:txBody>
                <a:bodyPr wrap="none" anchor="ctr"/>
                <a:lstStyle/>
                <a:p>
                  <a:endParaRPr lang="en-US" dirty="0"/>
                </a:p>
              </p:txBody>
            </p:sp>
            <p:sp>
              <p:nvSpPr>
                <p:cNvPr id="364" name="Rectangle 1242"/>
                <p:cNvSpPr>
                  <a:spLocks noChangeArrowheads="1"/>
                </p:cNvSpPr>
                <p:nvPr/>
              </p:nvSpPr>
              <p:spPr bwMode="auto">
                <a:xfrm flipV="1">
                  <a:off x="3915" y="307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365" name="Line 1243"/>
                <p:cNvSpPr>
                  <a:spLocks noChangeShapeType="1"/>
                </p:cNvSpPr>
                <p:nvPr/>
              </p:nvSpPr>
              <p:spPr bwMode="auto">
                <a:xfrm flipH="1" flipV="1">
                  <a:off x="3997" y="2938"/>
                  <a:ext cx="4" cy="122"/>
                </a:xfrm>
                <a:prstGeom prst="line">
                  <a:avLst/>
                </a:prstGeom>
                <a:noFill/>
                <a:ln w="19050" cap="rnd">
                  <a:solidFill>
                    <a:schemeClr val="tx1"/>
                  </a:solidFill>
                  <a:prstDash val="sysDot"/>
                  <a:round/>
                  <a:headEnd/>
                  <a:tailEnd/>
                </a:ln>
              </p:spPr>
              <p:txBody>
                <a:bodyPr wrap="none" anchor="ctr"/>
                <a:lstStyle/>
                <a:p>
                  <a:endParaRPr lang="en-US" dirty="0"/>
                </a:p>
              </p:txBody>
            </p:sp>
            <p:sp>
              <p:nvSpPr>
                <p:cNvPr id="366" name="Line 1244"/>
                <p:cNvSpPr>
                  <a:spLocks noChangeShapeType="1"/>
                </p:cNvSpPr>
                <p:nvPr/>
              </p:nvSpPr>
              <p:spPr bwMode="auto">
                <a:xfrm rot="-1940292">
                  <a:off x="3942" y="2948"/>
                  <a:ext cx="120" cy="41"/>
                </a:xfrm>
                <a:prstGeom prst="line">
                  <a:avLst/>
                </a:prstGeom>
                <a:noFill/>
                <a:ln w="19050">
                  <a:solidFill>
                    <a:schemeClr val="tx1"/>
                  </a:solidFill>
                  <a:round/>
                  <a:headEnd/>
                  <a:tailEnd/>
                </a:ln>
              </p:spPr>
              <p:txBody>
                <a:bodyPr wrap="none" anchor="ctr"/>
                <a:lstStyle/>
                <a:p>
                  <a:endParaRPr lang="en-US" dirty="0"/>
                </a:p>
              </p:txBody>
            </p:sp>
            <p:grpSp>
              <p:nvGrpSpPr>
                <p:cNvPr id="112" name="Group 1245"/>
                <p:cNvGrpSpPr>
                  <a:grpSpLocks/>
                </p:cNvGrpSpPr>
                <p:nvPr/>
              </p:nvGrpSpPr>
              <p:grpSpPr bwMode="auto">
                <a:xfrm>
                  <a:off x="4040" y="2922"/>
                  <a:ext cx="75" cy="125"/>
                  <a:chOff x="4040" y="2922"/>
                  <a:chExt cx="75" cy="125"/>
                </a:xfrm>
              </p:grpSpPr>
              <p:grpSp>
                <p:nvGrpSpPr>
                  <p:cNvPr id="113" name="Group 1246"/>
                  <p:cNvGrpSpPr>
                    <a:grpSpLocks/>
                  </p:cNvGrpSpPr>
                  <p:nvPr/>
                </p:nvGrpSpPr>
                <p:grpSpPr bwMode="auto">
                  <a:xfrm>
                    <a:off x="4040" y="2922"/>
                    <a:ext cx="74" cy="29"/>
                    <a:chOff x="4040" y="2922"/>
                    <a:chExt cx="74" cy="29"/>
                  </a:xfrm>
                </p:grpSpPr>
                <p:sp>
                  <p:nvSpPr>
                    <p:cNvPr id="374" name="Line 1247"/>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375" name="Oval 1248"/>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116" name="Group 1249"/>
                  <p:cNvGrpSpPr>
                    <a:grpSpLocks/>
                  </p:cNvGrpSpPr>
                  <p:nvPr/>
                </p:nvGrpSpPr>
                <p:grpSpPr bwMode="auto">
                  <a:xfrm>
                    <a:off x="4040" y="3018"/>
                    <a:ext cx="75" cy="29"/>
                    <a:chOff x="4040" y="3018"/>
                    <a:chExt cx="75" cy="29"/>
                  </a:xfrm>
                </p:grpSpPr>
                <p:sp>
                  <p:nvSpPr>
                    <p:cNvPr id="372" name="Line 1250"/>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373" name="Oval 1251"/>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368" name="Line 1252"/>
                <p:cNvSpPr>
                  <a:spLocks noChangeShapeType="1"/>
                </p:cNvSpPr>
                <p:nvPr/>
              </p:nvSpPr>
              <p:spPr bwMode="auto">
                <a:xfrm flipV="1">
                  <a:off x="3875" y="2985"/>
                  <a:ext cx="63" cy="0"/>
                </a:xfrm>
                <a:prstGeom prst="line">
                  <a:avLst/>
                </a:prstGeom>
                <a:noFill/>
                <a:ln w="19050">
                  <a:solidFill>
                    <a:schemeClr val="tx1"/>
                  </a:solidFill>
                  <a:round/>
                  <a:headEnd/>
                  <a:tailEnd/>
                </a:ln>
              </p:spPr>
              <p:txBody>
                <a:bodyPr wrap="none" anchor="ctr"/>
                <a:lstStyle/>
                <a:p>
                  <a:endParaRPr lang="en-US" dirty="0"/>
                </a:p>
              </p:txBody>
            </p:sp>
            <p:sp>
              <p:nvSpPr>
                <p:cNvPr id="369" name="Oval 1253"/>
                <p:cNvSpPr>
                  <a:spLocks noChangeAspect="1" noChangeArrowheads="1"/>
                </p:cNvSpPr>
                <p:nvPr/>
              </p:nvSpPr>
              <p:spPr bwMode="auto">
                <a:xfrm flipV="1">
                  <a:off x="3923" y="2970"/>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359" name="Text Box 1590"/>
            <p:cNvSpPr txBox="1">
              <a:spLocks noChangeArrowheads="1"/>
            </p:cNvSpPr>
            <p:nvPr/>
          </p:nvSpPr>
          <p:spPr bwMode="auto">
            <a:xfrm>
              <a:off x="4660900" y="4570413"/>
              <a:ext cx="98425" cy="109537"/>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700" b="1" dirty="0">
                  <a:latin typeface="Arial" charset="0"/>
                </a:rPr>
                <a:t>3</a:t>
              </a:r>
            </a:p>
          </p:txBody>
        </p:sp>
      </p:grpSp>
      <p:sp>
        <p:nvSpPr>
          <p:cNvPr id="376" name="Text Box 1598"/>
          <p:cNvSpPr txBox="1">
            <a:spLocks noChangeArrowheads="1"/>
          </p:cNvSpPr>
          <p:nvPr/>
        </p:nvSpPr>
        <p:spPr bwMode="auto">
          <a:xfrm>
            <a:off x="2441575" y="6146800"/>
            <a:ext cx="946150" cy="314325"/>
          </a:xfrm>
          <a:prstGeom prst="rect">
            <a:avLst/>
          </a:prstGeom>
          <a:noFill/>
          <a:ln w="9525">
            <a:noFill/>
            <a:miter lim="800000"/>
            <a:headEnd/>
            <a:tailEnd/>
          </a:ln>
        </p:spPr>
        <p:txBody>
          <a:bodyPr wrap="none" lIns="0" rIns="0" anchor="ctr"/>
          <a:lstStyle/>
          <a:p>
            <a:pPr>
              <a:spcBef>
                <a:spcPct val="10000"/>
              </a:spcBef>
            </a:pPr>
            <a:r>
              <a:rPr lang="en-US" sz="800" dirty="0">
                <a:latin typeface="Arial" charset="0"/>
              </a:rPr>
              <a:t>From Motor OverTemp</a:t>
            </a:r>
          </a:p>
          <a:p>
            <a:pPr>
              <a:spcBef>
                <a:spcPct val="10000"/>
              </a:spcBef>
            </a:pPr>
            <a:r>
              <a:rPr lang="en-US" sz="800" dirty="0">
                <a:latin typeface="Arial" charset="0"/>
              </a:rPr>
              <a:t>Gnd (Open = Overheated)</a:t>
            </a:r>
          </a:p>
        </p:txBody>
      </p:sp>
      <p:sp>
        <p:nvSpPr>
          <p:cNvPr id="380" name="Rectangle 1601"/>
          <p:cNvSpPr>
            <a:spLocks noChangeArrowheads="1"/>
          </p:cNvSpPr>
          <p:nvPr/>
        </p:nvSpPr>
        <p:spPr bwMode="auto">
          <a:xfrm rot="16200000">
            <a:off x="2249488" y="1673225"/>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381" name="Freeform 1602"/>
          <p:cNvSpPr>
            <a:spLocks/>
          </p:cNvSpPr>
          <p:nvPr/>
        </p:nvSpPr>
        <p:spPr bwMode="auto">
          <a:xfrm rot="16200000">
            <a:off x="2290763" y="1689100"/>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382" name="Line 1603"/>
          <p:cNvSpPr>
            <a:spLocks noChangeShapeType="1"/>
          </p:cNvSpPr>
          <p:nvPr/>
        </p:nvSpPr>
        <p:spPr bwMode="auto">
          <a:xfrm rot="16200000">
            <a:off x="2336801" y="1817688"/>
            <a:ext cx="39688" cy="0"/>
          </a:xfrm>
          <a:prstGeom prst="line">
            <a:avLst/>
          </a:prstGeom>
          <a:noFill/>
          <a:ln w="12700">
            <a:solidFill>
              <a:schemeClr val="tx1"/>
            </a:solidFill>
            <a:round/>
            <a:headEnd/>
            <a:tailEnd/>
          </a:ln>
        </p:spPr>
        <p:txBody>
          <a:bodyPr wrap="none" anchor="ctr"/>
          <a:lstStyle/>
          <a:p>
            <a:endParaRPr lang="en-US" dirty="0"/>
          </a:p>
        </p:txBody>
      </p:sp>
      <p:sp>
        <p:nvSpPr>
          <p:cNvPr id="383" name="Line 1604"/>
          <p:cNvSpPr>
            <a:spLocks noChangeShapeType="1"/>
          </p:cNvSpPr>
          <p:nvPr/>
        </p:nvSpPr>
        <p:spPr bwMode="auto">
          <a:xfrm rot="16200000">
            <a:off x="2333626" y="1647826"/>
            <a:ext cx="46038" cy="0"/>
          </a:xfrm>
          <a:prstGeom prst="line">
            <a:avLst/>
          </a:prstGeom>
          <a:noFill/>
          <a:ln w="12700">
            <a:solidFill>
              <a:schemeClr val="tx1"/>
            </a:solidFill>
            <a:round/>
            <a:headEnd/>
            <a:tailEnd/>
          </a:ln>
        </p:spPr>
        <p:txBody>
          <a:bodyPr wrap="none" anchor="ctr"/>
          <a:lstStyle/>
          <a:p>
            <a:endParaRPr lang="en-US" dirty="0"/>
          </a:p>
        </p:txBody>
      </p:sp>
      <p:sp>
        <p:nvSpPr>
          <p:cNvPr id="379" name="Text Box 1605"/>
          <p:cNvSpPr txBox="1">
            <a:spLocks noChangeArrowheads="1"/>
          </p:cNvSpPr>
          <p:nvPr/>
        </p:nvSpPr>
        <p:spPr bwMode="auto">
          <a:xfrm>
            <a:off x="2424113" y="169386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F5</a:t>
            </a:r>
          </a:p>
        </p:txBody>
      </p:sp>
      <p:sp>
        <p:nvSpPr>
          <p:cNvPr id="387" name="Rectangle 1608"/>
          <p:cNvSpPr>
            <a:spLocks noChangeArrowheads="1"/>
          </p:cNvSpPr>
          <p:nvPr/>
        </p:nvSpPr>
        <p:spPr bwMode="auto">
          <a:xfrm rot="16200000">
            <a:off x="2751138" y="1673225"/>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388" name="Freeform 1609"/>
          <p:cNvSpPr>
            <a:spLocks/>
          </p:cNvSpPr>
          <p:nvPr/>
        </p:nvSpPr>
        <p:spPr bwMode="auto">
          <a:xfrm rot="16200000">
            <a:off x="2792413" y="1689100"/>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389" name="Line 1610"/>
          <p:cNvSpPr>
            <a:spLocks noChangeShapeType="1"/>
          </p:cNvSpPr>
          <p:nvPr/>
        </p:nvSpPr>
        <p:spPr bwMode="auto">
          <a:xfrm rot="16200000">
            <a:off x="2838451" y="1817688"/>
            <a:ext cx="39688" cy="0"/>
          </a:xfrm>
          <a:prstGeom prst="line">
            <a:avLst/>
          </a:prstGeom>
          <a:noFill/>
          <a:ln w="12700">
            <a:solidFill>
              <a:schemeClr val="tx1"/>
            </a:solidFill>
            <a:round/>
            <a:headEnd/>
            <a:tailEnd/>
          </a:ln>
        </p:spPr>
        <p:txBody>
          <a:bodyPr wrap="none" anchor="ctr"/>
          <a:lstStyle/>
          <a:p>
            <a:endParaRPr lang="en-US" dirty="0"/>
          </a:p>
        </p:txBody>
      </p:sp>
      <p:sp>
        <p:nvSpPr>
          <p:cNvPr id="390" name="Line 1611"/>
          <p:cNvSpPr>
            <a:spLocks noChangeShapeType="1"/>
          </p:cNvSpPr>
          <p:nvPr/>
        </p:nvSpPr>
        <p:spPr bwMode="auto">
          <a:xfrm rot="16200000">
            <a:off x="2835276" y="1647826"/>
            <a:ext cx="46038" cy="0"/>
          </a:xfrm>
          <a:prstGeom prst="line">
            <a:avLst/>
          </a:prstGeom>
          <a:noFill/>
          <a:ln w="12700">
            <a:solidFill>
              <a:schemeClr val="tx1"/>
            </a:solidFill>
            <a:round/>
            <a:headEnd/>
            <a:tailEnd/>
          </a:ln>
        </p:spPr>
        <p:txBody>
          <a:bodyPr wrap="none" anchor="ctr"/>
          <a:lstStyle/>
          <a:p>
            <a:endParaRPr lang="en-US" dirty="0"/>
          </a:p>
        </p:txBody>
      </p:sp>
      <p:sp>
        <p:nvSpPr>
          <p:cNvPr id="386" name="Text Box 1612"/>
          <p:cNvSpPr txBox="1">
            <a:spLocks noChangeArrowheads="1"/>
          </p:cNvSpPr>
          <p:nvPr/>
        </p:nvSpPr>
        <p:spPr bwMode="auto">
          <a:xfrm>
            <a:off x="2925763" y="169386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F6</a:t>
            </a:r>
          </a:p>
        </p:txBody>
      </p:sp>
      <p:sp>
        <p:nvSpPr>
          <p:cNvPr id="394" name="Rectangle 1622"/>
          <p:cNvSpPr>
            <a:spLocks noChangeArrowheads="1"/>
          </p:cNvSpPr>
          <p:nvPr/>
        </p:nvSpPr>
        <p:spPr bwMode="auto">
          <a:xfrm rot="16200000">
            <a:off x="3287713" y="1673225"/>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395" name="Freeform 1623"/>
          <p:cNvSpPr>
            <a:spLocks/>
          </p:cNvSpPr>
          <p:nvPr/>
        </p:nvSpPr>
        <p:spPr bwMode="auto">
          <a:xfrm rot="16200000">
            <a:off x="3328988" y="1689100"/>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396" name="Line 1624"/>
          <p:cNvSpPr>
            <a:spLocks noChangeShapeType="1"/>
          </p:cNvSpPr>
          <p:nvPr/>
        </p:nvSpPr>
        <p:spPr bwMode="auto">
          <a:xfrm rot="16200000">
            <a:off x="3375026" y="1817688"/>
            <a:ext cx="39688" cy="0"/>
          </a:xfrm>
          <a:prstGeom prst="line">
            <a:avLst/>
          </a:prstGeom>
          <a:noFill/>
          <a:ln w="12700">
            <a:solidFill>
              <a:schemeClr val="tx1"/>
            </a:solidFill>
            <a:round/>
            <a:headEnd/>
            <a:tailEnd/>
          </a:ln>
        </p:spPr>
        <p:txBody>
          <a:bodyPr wrap="none" anchor="ctr"/>
          <a:lstStyle/>
          <a:p>
            <a:endParaRPr lang="en-US" dirty="0"/>
          </a:p>
        </p:txBody>
      </p:sp>
      <p:sp>
        <p:nvSpPr>
          <p:cNvPr id="397" name="Line 1625"/>
          <p:cNvSpPr>
            <a:spLocks noChangeShapeType="1"/>
          </p:cNvSpPr>
          <p:nvPr/>
        </p:nvSpPr>
        <p:spPr bwMode="auto">
          <a:xfrm rot="16200000">
            <a:off x="3371851" y="1647826"/>
            <a:ext cx="46038" cy="0"/>
          </a:xfrm>
          <a:prstGeom prst="line">
            <a:avLst/>
          </a:prstGeom>
          <a:noFill/>
          <a:ln w="12700">
            <a:solidFill>
              <a:schemeClr val="tx1"/>
            </a:solidFill>
            <a:round/>
            <a:headEnd/>
            <a:tailEnd/>
          </a:ln>
        </p:spPr>
        <p:txBody>
          <a:bodyPr wrap="none" anchor="ctr"/>
          <a:lstStyle/>
          <a:p>
            <a:endParaRPr lang="en-US" dirty="0"/>
          </a:p>
        </p:txBody>
      </p:sp>
      <p:sp>
        <p:nvSpPr>
          <p:cNvPr id="393" name="Text Box 1626"/>
          <p:cNvSpPr txBox="1">
            <a:spLocks noChangeArrowheads="1"/>
          </p:cNvSpPr>
          <p:nvPr/>
        </p:nvSpPr>
        <p:spPr bwMode="auto">
          <a:xfrm>
            <a:off x="3487738" y="169386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F10</a:t>
            </a:r>
          </a:p>
        </p:txBody>
      </p:sp>
      <p:grpSp>
        <p:nvGrpSpPr>
          <p:cNvPr id="120" name="Group 1770"/>
          <p:cNvGrpSpPr>
            <a:grpSpLocks/>
          </p:cNvGrpSpPr>
          <p:nvPr/>
        </p:nvGrpSpPr>
        <p:grpSpPr bwMode="auto">
          <a:xfrm>
            <a:off x="2590802" y="3325817"/>
            <a:ext cx="1138239" cy="949326"/>
            <a:chOff x="1632" y="2095"/>
            <a:chExt cx="717" cy="598"/>
          </a:xfrm>
        </p:grpSpPr>
        <p:grpSp>
          <p:nvGrpSpPr>
            <p:cNvPr id="121" name="Group 1297"/>
            <p:cNvGrpSpPr>
              <a:grpSpLocks/>
            </p:cNvGrpSpPr>
            <p:nvPr/>
          </p:nvGrpSpPr>
          <p:grpSpPr bwMode="auto">
            <a:xfrm>
              <a:off x="1632" y="2461"/>
              <a:ext cx="115" cy="118"/>
              <a:chOff x="3762" y="3104"/>
              <a:chExt cx="115" cy="118"/>
            </a:xfrm>
          </p:grpSpPr>
          <p:grpSp>
            <p:nvGrpSpPr>
              <p:cNvPr id="129" name="Group 1298"/>
              <p:cNvGrpSpPr>
                <a:grpSpLocks/>
              </p:cNvGrpSpPr>
              <p:nvPr/>
            </p:nvGrpSpPr>
            <p:grpSpPr bwMode="auto">
              <a:xfrm>
                <a:off x="3762" y="3183"/>
                <a:ext cx="103" cy="39"/>
                <a:chOff x="3762" y="3165"/>
                <a:chExt cx="103" cy="39"/>
              </a:xfrm>
            </p:grpSpPr>
            <p:sp>
              <p:nvSpPr>
                <p:cNvPr id="426" name="Line 1299"/>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427" name="Line 1300"/>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428" name="Line 1301"/>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425" name="Freeform 1302"/>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grpSp>
          <p:nvGrpSpPr>
            <p:cNvPr id="130" name="Group 1296"/>
            <p:cNvGrpSpPr>
              <a:grpSpLocks/>
            </p:cNvGrpSpPr>
            <p:nvPr/>
          </p:nvGrpSpPr>
          <p:grpSpPr bwMode="auto">
            <a:xfrm>
              <a:off x="1704" y="2095"/>
              <a:ext cx="348" cy="427"/>
              <a:chOff x="1610" y="1775"/>
              <a:chExt cx="348" cy="427"/>
            </a:xfrm>
          </p:grpSpPr>
          <p:sp>
            <p:nvSpPr>
              <p:cNvPr id="413" name="Rectangle 231"/>
              <p:cNvSpPr>
                <a:spLocks noChangeArrowheads="1"/>
              </p:cNvSpPr>
              <p:nvPr/>
            </p:nvSpPr>
            <p:spPr bwMode="auto">
              <a:xfrm flipH="1" flipV="1">
                <a:off x="1649" y="1864"/>
                <a:ext cx="270" cy="338"/>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414" name="Line 243"/>
              <p:cNvSpPr>
                <a:spLocks noChangeShapeType="1"/>
              </p:cNvSpPr>
              <p:nvPr/>
            </p:nvSpPr>
            <p:spPr bwMode="auto">
              <a:xfrm flipH="1" flipV="1">
                <a:off x="1783" y="1936"/>
                <a:ext cx="2" cy="184"/>
              </a:xfrm>
              <a:prstGeom prst="line">
                <a:avLst/>
              </a:prstGeom>
              <a:noFill/>
              <a:ln w="19050" cap="rnd">
                <a:solidFill>
                  <a:schemeClr val="tx1"/>
                </a:solidFill>
                <a:prstDash val="sysDot"/>
                <a:round/>
                <a:headEnd/>
                <a:tailEnd/>
              </a:ln>
            </p:spPr>
            <p:txBody>
              <a:bodyPr wrap="none" anchor="ctr"/>
              <a:lstStyle/>
              <a:p>
                <a:endParaRPr lang="en-US" dirty="0"/>
              </a:p>
            </p:txBody>
          </p:sp>
          <p:sp>
            <p:nvSpPr>
              <p:cNvPr id="415" name="Text Box 222"/>
              <p:cNvSpPr txBox="1">
                <a:spLocks noChangeArrowheads="1"/>
              </p:cNvSpPr>
              <p:nvPr/>
            </p:nvSpPr>
            <p:spPr bwMode="auto">
              <a:xfrm flipH="1">
                <a:off x="1610" y="1775"/>
                <a:ext cx="348" cy="92"/>
              </a:xfrm>
              <a:prstGeom prst="rect">
                <a:avLst/>
              </a:prstGeom>
              <a:noFill/>
              <a:ln w="9525">
                <a:noFill/>
                <a:miter lim="800000"/>
                <a:headEnd/>
                <a:tailEnd/>
              </a:ln>
            </p:spPr>
            <p:txBody>
              <a:bodyPr wrap="none" lIns="0" rIns="0" anchor="ctr"/>
              <a:lstStyle/>
              <a:p>
                <a:pPr algn="ctr"/>
                <a:r>
                  <a:rPr lang="en-US" sz="800" dirty="0">
                    <a:latin typeface="Arial" charset="0"/>
                  </a:rPr>
                  <a:t>MAIN</a:t>
                </a:r>
              </a:p>
            </p:txBody>
          </p:sp>
          <p:grpSp>
            <p:nvGrpSpPr>
              <p:cNvPr id="131" name="Group 1295"/>
              <p:cNvGrpSpPr>
                <a:grpSpLocks/>
              </p:cNvGrpSpPr>
              <p:nvPr/>
            </p:nvGrpSpPr>
            <p:grpSpPr bwMode="auto">
              <a:xfrm>
                <a:off x="1647" y="1975"/>
                <a:ext cx="273" cy="47"/>
                <a:chOff x="1647" y="1951"/>
                <a:chExt cx="273" cy="47"/>
              </a:xfrm>
            </p:grpSpPr>
            <p:sp>
              <p:nvSpPr>
                <p:cNvPr id="420" name="Line 234"/>
                <p:cNvSpPr>
                  <a:spLocks noChangeShapeType="1"/>
                </p:cNvSpPr>
                <p:nvPr/>
              </p:nvSpPr>
              <p:spPr bwMode="auto">
                <a:xfrm flipH="1" flipV="1">
                  <a:off x="1877" y="1974"/>
                  <a:ext cx="43" cy="0"/>
                </a:xfrm>
                <a:prstGeom prst="line">
                  <a:avLst/>
                </a:prstGeom>
                <a:noFill/>
                <a:ln w="38100">
                  <a:solidFill>
                    <a:schemeClr val="tx1"/>
                  </a:solidFill>
                  <a:round/>
                  <a:headEnd/>
                  <a:tailEnd/>
                </a:ln>
              </p:spPr>
              <p:txBody>
                <a:bodyPr wrap="none" anchor="ctr"/>
                <a:lstStyle/>
                <a:p>
                  <a:endParaRPr lang="en-US" dirty="0"/>
                </a:p>
              </p:txBody>
            </p:sp>
            <p:sp>
              <p:nvSpPr>
                <p:cNvPr id="421" name="Oval 235"/>
                <p:cNvSpPr>
                  <a:spLocks noChangeArrowheads="1"/>
                </p:cNvSpPr>
                <p:nvPr/>
              </p:nvSpPr>
              <p:spPr bwMode="auto">
                <a:xfrm flipH="1" flipV="1">
                  <a:off x="183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sp>
              <p:nvSpPr>
                <p:cNvPr id="422" name="Line 237"/>
                <p:cNvSpPr>
                  <a:spLocks noChangeShapeType="1"/>
                </p:cNvSpPr>
                <p:nvPr/>
              </p:nvSpPr>
              <p:spPr bwMode="auto">
                <a:xfrm flipV="1">
                  <a:off x="1647" y="1974"/>
                  <a:ext cx="45" cy="0"/>
                </a:xfrm>
                <a:prstGeom prst="line">
                  <a:avLst/>
                </a:prstGeom>
                <a:noFill/>
                <a:ln w="38100">
                  <a:solidFill>
                    <a:schemeClr val="tx1"/>
                  </a:solidFill>
                  <a:round/>
                  <a:headEnd/>
                  <a:tailEnd/>
                </a:ln>
              </p:spPr>
              <p:txBody>
                <a:bodyPr wrap="none" anchor="ctr"/>
                <a:lstStyle/>
                <a:p>
                  <a:endParaRPr lang="en-US" dirty="0"/>
                </a:p>
              </p:txBody>
            </p:sp>
            <p:sp>
              <p:nvSpPr>
                <p:cNvPr id="423" name="Oval 238"/>
                <p:cNvSpPr>
                  <a:spLocks noChangeArrowheads="1"/>
                </p:cNvSpPr>
                <p:nvPr/>
              </p:nvSpPr>
              <p:spPr bwMode="auto">
                <a:xfrm flipV="1">
                  <a:off x="168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sp>
            <p:nvSpPr>
              <p:cNvPr id="417" name="Line 239"/>
              <p:cNvSpPr>
                <a:spLocks noChangeShapeType="1"/>
              </p:cNvSpPr>
              <p:nvPr/>
            </p:nvSpPr>
            <p:spPr bwMode="auto">
              <a:xfrm flipH="1" flipV="1">
                <a:off x="1685" y="1942"/>
                <a:ext cx="198" cy="0"/>
              </a:xfrm>
              <a:prstGeom prst="line">
                <a:avLst/>
              </a:prstGeom>
              <a:noFill/>
              <a:ln w="28575">
                <a:solidFill>
                  <a:schemeClr val="tx1"/>
                </a:solidFill>
                <a:round/>
                <a:headEnd/>
                <a:tailEnd/>
              </a:ln>
            </p:spPr>
            <p:txBody>
              <a:bodyPr wrap="none" anchor="ctr"/>
              <a:lstStyle/>
              <a:p>
                <a:endParaRPr lang="en-US" dirty="0"/>
              </a:p>
            </p:txBody>
          </p:sp>
          <p:sp>
            <p:nvSpPr>
              <p:cNvPr id="418" name="Line 241"/>
              <p:cNvSpPr>
                <a:spLocks noChangeShapeType="1"/>
              </p:cNvSpPr>
              <p:nvPr/>
            </p:nvSpPr>
            <p:spPr bwMode="auto">
              <a:xfrm flipH="1" flipV="1">
                <a:off x="1649" y="2142"/>
                <a:ext cx="269" cy="0"/>
              </a:xfrm>
              <a:prstGeom prst="line">
                <a:avLst/>
              </a:prstGeom>
              <a:noFill/>
              <a:ln w="19050">
                <a:solidFill>
                  <a:schemeClr val="tx1"/>
                </a:solidFill>
                <a:round/>
                <a:headEnd/>
                <a:tailEnd/>
              </a:ln>
            </p:spPr>
            <p:txBody>
              <a:bodyPr wrap="none" anchor="ctr"/>
              <a:lstStyle/>
              <a:p>
                <a:endParaRPr lang="en-US" dirty="0"/>
              </a:p>
            </p:txBody>
          </p:sp>
          <p:sp>
            <p:nvSpPr>
              <p:cNvPr id="419" name="Rectangle 242"/>
              <p:cNvSpPr>
                <a:spLocks noChangeArrowheads="1"/>
              </p:cNvSpPr>
              <p:nvPr/>
            </p:nvSpPr>
            <p:spPr bwMode="auto">
              <a:xfrm flipH="1" flipV="1">
                <a:off x="1703" y="211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grpSp>
        <p:sp>
          <p:nvSpPr>
            <p:cNvPr id="401" name="Text Box 1589"/>
            <p:cNvSpPr txBox="1">
              <a:spLocks noChangeArrowheads="1"/>
            </p:cNvSpPr>
            <p:nvPr/>
          </p:nvSpPr>
          <p:spPr bwMode="auto">
            <a:xfrm>
              <a:off x="1847" y="2183"/>
              <a:ext cx="62" cy="69"/>
            </a:xfrm>
            <a:prstGeom prst="rect">
              <a:avLst/>
            </a:prstGeom>
            <a:noFill/>
            <a:ln w="3175">
              <a:solidFill>
                <a:schemeClr val="tx1"/>
              </a:solidFill>
              <a:miter lim="800000"/>
              <a:headEnd/>
              <a:tailEnd/>
            </a:ln>
          </p:spPr>
          <p:txBody>
            <a:bodyPr wrap="none" lIns="0" tIns="0" rIns="0" bIns="0" anchor="ctr" anchorCtr="1"/>
            <a:lstStyle/>
            <a:p>
              <a:pPr algn="ctr">
                <a:spcBef>
                  <a:spcPct val="50000"/>
                </a:spcBef>
              </a:pPr>
              <a:r>
                <a:rPr lang="en-US" sz="800" b="1" dirty="0">
                  <a:latin typeface="Arial" charset="0"/>
                </a:rPr>
                <a:t>M</a:t>
              </a:r>
            </a:p>
          </p:txBody>
        </p:sp>
        <p:sp>
          <p:nvSpPr>
            <p:cNvPr id="402" name="Freeform 1631"/>
            <p:cNvSpPr>
              <a:spLocks/>
            </p:cNvSpPr>
            <p:nvPr/>
          </p:nvSpPr>
          <p:spPr bwMode="auto">
            <a:xfrm>
              <a:off x="1680" y="2462"/>
              <a:ext cx="172" cy="130"/>
            </a:xfrm>
            <a:custGeom>
              <a:avLst/>
              <a:gdLst>
                <a:gd name="T0" fmla="*/ 0 w 148"/>
                <a:gd name="T1" fmla="*/ 0 h 116"/>
                <a:gd name="T2" fmla="*/ 178 w 148"/>
                <a:gd name="T3" fmla="*/ 206 h 116"/>
                <a:gd name="T4" fmla="*/ 314 w 148"/>
                <a:gd name="T5" fmla="*/ 206 h 116"/>
                <a:gd name="T6" fmla="*/ 0 60000 65536"/>
                <a:gd name="T7" fmla="*/ 0 60000 65536"/>
                <a:gd name="T8" fmla="*/ 0 60000 65536"/>
                <a:gd name="T9" fmla="*/ 0 w 148"/>
                <a:gd name="T10" fmla="*/ 0 h 116"/>
                <a:gd name="T11" fmla="*/ 148 w 148"/>
                <a:gd name="T12" fmla="*/ 116 h 116"/>
              </a:gdLst>
              <a:ahLst/>
              <a:cxnLst>
                <a:cxn ang="T6">
                  <a:pos x="T0" y="T1"/>
                </a:cxn>
                <a:cxn ang="T7">
                  <a:pos x="T2" y="T3"/>
                </a:cxn>
                <a:cxn ang="T8">
                  <a:pos x="T4" y="T5"/>
                </a:cxn>
              </a:cxnLst>
              <a:rect l="T9" t="T10" r="T11" b="T12"/>
              <a:pathLst>
                <a:path w="148" h="116">
                  <a:moveTo>
                    <a:pt x="0" y="0"/>
                  </a:moveTo>
                  <a:lnTo>
                    <a:pt x="84" y="116"/>
                  </a:lnTo>
                  <a:lnTo>
                    <a:pt x="148" y="116"/>
                  </a:lnTo>
                </a:path>
              </a:pathLst>
            </a:custGeom>
            <a:noFill/>
            <a:ln w="12700">
              <a:solidFill>
                <a:schemeClr val="tx1"/>
              </a:solidFill>
              <a:round/>
              <a:headEnd/>
              <a:tailEnd/>
            </a:ln>
          </p:spPr>
          <p:txBody>
            <a:bodyPr wrap="none" anchor="ctr"/>
            <a:lstStyle/>
            <a:p>
              <a:endParaRPr lang="en-US" dirty="0"/>
            </a:p>
          </p:txBody>
        </p:sp>
        <p:sp>
          <p:nvSpPr>
            <p:cNvPr id="403" name="Freeform 1632"/>
            <p:cNvSpPr>
              <a:spLocks/>
            </p:cNvSpPr>
            <p:nvPr/>
          </p:nvSpPr>
          <p:spPr bwMode="auto">
            <a:xfrm flipH="1">
              <a:off x="1888" y="2462"/>
              <a:ext cx="461" cy="130"/>
            </a:xfrm>
            <a:custGeom>
              <a:avLst/>
              <a:gdLst>
                <a:gd name="T0" fmla="*/ 0 w 148"/>
                <a:gd name="T1" fmla="*/ 0 h 116"/>
                <a:gd name="T2" fmla="*/ 24663 w 148"/>
                <a:gd name="T3" fmla="*/ 206 h 116"/>
                <a:gd name="T4" fmla="*/ 43399 w 148"/>
                <a:gd name="T5" fmla="*/ 206 h 116"/>
                <a:gd name="T6" fmla="*/ 0 60000 65536"/>
                <a:gd name="T7" fmla="*/ 0 60000 65536"/>
                <a:gd name="T8" fmla="*/ 0 60000 65536"/>
                <a:gd name="T9" fmla="*/ 0 w 148"/>
                <a:gd name="T10" fmla="*/ 0 h 116"/>
                <a:gd name="T11" fmla="*/ 148 w 148"/>
                <a:gd name="T12" fmla="*/ 116 h 116"/>
              </a:gdLst>
              <a:ahLst/>
              <a:cxnLst>
                <a:cxn ang="T6">
                  <a:pos x="T0" y="T1"/>
                </a:cxn>
                <a:cxn ang="T7">
                  <a:pos x="T2" y="T3"/>
                </a:cxn>
                <a:cxn ang="T8">
                  <a:pos x="T4" y="T5"/>
                </a:cxn>
              </a:cxnLst>
              <a:rect l="T9" t="T10" r="T11" b="T12"/>
              <a:pathLst>
                <a:path w="148" h="116">
                  <a:moveTo>
                    <a:pt x="0" y="0"/>
                  </a:moveTo>
                  <a:lnTo>
                    <a:pt x="84" y="116"/>
                  </a:lnTo>
                  <a:lnTo>
                    <a:pt x="148" y="116"/>
                  </a:lnTo>
                </a:path>
              </a:pathLst>
            </a:custGeom>
            <a:noFill/>
            <a:ln w="12700">
              <a:solidFill>
                <a:srgbClr val="0000CC"/>
              </a:solidFill>
              <a:round/>
              <a:headEnd/>
              <a:tailEnd/>
            </a:ln>
          </p:spPr>
          <p:txBody>
            <a:bodyPr wrap="none" anchor="ctr"/>
            <a:lstStyle/>
            <a:p>
              <a:endParaRPr lang="en-US" dirty="0"/>
            </a:p>
          </p:txBody>
        </p:sp>
        <p:sp>
          <p:nvSpPr>
            <p:cNvPr id="404" name="Line 1633"/>
            <p:cNvSpPr>
              <a:spLocks noChangeShapeType="1"/>
            </p:cNvSpPr>
            <p:nvPr/>
          </p:nvSpPr>
          <p:spPr bwMode="auto">
            <a:xfrm>
              <a:off x="1854" y="2554"/>
              <a:ext cx="0" cy="78"/>
            </a:xfrm>
            <a:prstGeom prst="line">
              <a:avLst/>
            </a:prstGeom>
            <a:noFill/>
            <a:ln w="9525">
              <a:solidFill>
                <a:schemeClr val="tx1"/>
              </a:solidFill>
              <a:round/>
              <a:headEnd/>
              <a:tailEnd/>
            </a:ln>
          </p:spPr>
          <p:txBody>
            <a:bodyPr wrap="none" anchor="ctr"/>
            <a:lstStyle/>
            <a:p>
              <a:endParaRPr lang="en-US" dirty="0"/>
            </a:p>
          </p:txBody>
        </p:sp>
        <p:sp>
          <p:nvSpPr>
            <p:cNvPr id="405" name="Line 1634"/>
            <p:cNvSpPr>
              <a:spLocks noChangeShapeType="1"/>
            </p:cNvSpPr>
            <p:nvPr/>
          </p:nvSpPr>
          <p:spPr bwMode="auto">
            <a:xfrm>
              <a:off x="1886" y="2554"/>
              <a:ext cx="0" cy="78"/>
            </a:xfrm>
            <a:prstGeom prst="line">
              <a:avLst/>
            </a:prstGeom>
            <a:noFill/>
            <a:ln w="9525">
              <a:solidFill>
                <a:schemeClr val="tx1"/>
              </a:solidFill>
              <a:round/>
              <a:headEnd/>
              <a:tailEnd/>
            </a:ln>
          </p:spPr>
          <p:txBody>
            <a:bodyPr wrap="none" anchor="ctr"/>
            <a:lstStyle/>
            <a:p>
              <a:endParaRPr lang="en-US" dirty="0"/>
            </a:p>
          </p:txBody>
        </p:sp>
        <p:sp>
          <p:nvSpPr>
            <p:cNvPr id="406" name="Text Box 1635"/>
            <p:cNvSpPr txBox="1">
              <a:spLocks noChangeArrowheads="1"/>
            </p:cNvSpPr>
            <p:nvPr/>
          </p:nvSpPr>
          <p:spPr bwMode="auto">
            <a:xfrm>
              <a:off x="1892" y="2603"/>
              <a:ext cx="160" cy="90"/>
            </a:xfrm>
            <a:prstGeom prst="rect">
              <a:avLst/>
            </a:prstGeom>
            <a:noFill/>
            <a:ln w="9525">
              <a:noFill/>
              <a:miter lim="800000"/>
              <a:headEnd/>
              <a:tailEnd/>
            </a:ln>
          </p:spPr>
          <p:txBody>
            <a:bodyPr wrap="none" lIns="0" rIns="0" anchor="ctr"/>
            <a:lstStyle/>
            <a:p>
              <a:pPr algn="ctr">
                <a:spcBef>
                  <a:spcPct val="50000"/>
                </a:spcBef>
              </a:pPr>
              <a:r>
                <a:rPr lang="en-US" sz="800" dirty="0">
                  <a:latin typeface="Arial" charset="0"/>
                </a:rPr>
                <a:t>22 uF</a:t>
              </a:r>
            </a:p>
          </p:txBody>
        </p:sp>
        <p:grpSp>
          <p:nvGrpSpPr>
            <p:cNvPr id="139" name="Group 1636"/>
            <p:cNvGrpSpPr>
              <a:grpSpLocks/>
            </p:cNvGrpSpPr>
            <p:nvPr/>
          </p:nvGrpSpPr>
          <p:grpSpPr bwMode="auto">
            <a:xfrm>
              <a:off x="1897" y="2548"/>
              <a:ext cx="34" cy="34"/>
              <a:chOff x="3999" y="1096"/>
              <a:chExt cx="34" cy="34"/>
            </a:xfrm>
          </p:grpSpPr>
          <p:sp>
            <p:nvSpPr>
              <p:cNvPr id="411" name="Line 1637"/>
              <p:cNvSpPr>
                <a:spLocks noChangeShapeType="1"/>
              </p:cNvSpPr>
              <p:nvPr/>
            </p:nvSpPr>
            <p:spPr bwMode="auto">
              <a:xfrm>
                <a:off x="4016" y="1096"/>
                <a:ext cx="0" cy="34"/>
              </a:xfrm>
              <a:prstGeom prst="line">
                <a:avLst/>
              </a:prstGeom>
              <a:noFill/>
              <a:ln w="9525">
                <a:solidFill>
                  <a:schemeClr val="tx1"/>
                </a:solidFill>
                <a:round/>
                <a:headEnd/>
                <a:tailEnd/>
              </a:ln>
            </p:spPr>
            <p:txBody>
              <a:bodyPr wrap="none" anchor="ctr"/>
              <a:lstStyle/>
              <a:p>
                <a:endParaRPr lang="en-US" dirty="0"/>
              </a:p>
            </p:txBody>
          </p:sp>
          <p:sp>
            <p:nvSpPr>
              <p:cNvPr id="412" name="Line 1638"/>
              <p:cNvSpPr>
                <a:spLocks noChangeShapeType="1"/>
              </p:cNvSpPr>
              <p:nvPr/>
            </p:nvSpPr>
            <p:spPr bwMode="auto">
              <a:xfrm rot="-5400000">
                <a:off x="4016" y="1096"/>
                <a:ext cx="0" cy="34"/>
              </a:xfrm>
              <a:prstGeom prst="line">
                <a:avLst/>
              </a:prstGeom>
              <a:noFill/>
              <a:ln w="9525">
                <a:solidFill>
                  <a:schemeClr val="tx1"/>
                </a:solidFill>
                <a:round/>
                <a:headEnd/>
                <a:tailEnd/>
              </a:ln>
            </p:spPr>
            <p:txBody>
              <a:bodyPr wrap="none" anchor="ctr"/>
              <a:lstStyle/>
              <a:p>
                <a:endParaRPr lang="en-US" dirty="0"/>
              </a:p>
            </p:txBody>
          </p:sp>
        </p:grpSp>
        <p:grpSp>
          <p:nvGrpSpPr>
            <p:cNvPr id="140" name="Group 1639"/>
            <p:cNvGrpSpPr>
              <a:grpSpLocks/>
            </p:cNvGrpSpPr>
            <p:nvPr/>
          </p:nvGrpSpPr>
          <p:grpSpPr bwMode="auto">
            <a:xfrm>
              <a:off x="1649" y="2384"/>
              <a:ext cx="64" cy="98"/>
              <a:chOff x="3784" y="3026"/>
              <a:chExt cx="64" cy="98"/>
            </a:xfrm>
          </p:grpSpPr>
          <p:sp>
            <p:nvSpPr>
              <p:cNvPr id="409" name="Rectangle 1640"/>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10" name="Text Box 1641"/>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grpSp>
      <p:sp>
        <p:nvSpPr>
          <p:cNvPr id="432" name="Rectangle 1654"/>
          <p:cNvSpPr>
            <a:spLocks noChangeArrowheads="1"/>
          </p:cNvSpPr>
          <p:nvPr/>
        </p:nvSpPr>
        <p:spPr bwMode="auto">
          <a:xfrm rot="16200000">
            <a:off x="5310188" y="1689100"/>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33" name="Freeform 1655"/>
          <p:cNvSpPr>
            <a:spLocks/>
          </p:cNvSpPr>
          <p:nvPr/>
        </p:nvSpPr>
        <p:spPr bwMode="auto">
          <a:xfrm rot="16200000">
            <a:off x="5351463" y="1704975"/>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434" name="Line 1656"/>
          <p:cNvSpPr>
            <a:spLocks noChangeShapeType="1"/>
          </p:cNvSpPr>
          <p:nvPr/>
        </p:nvSpPr>
        <p:spPr bwMode="auto">
          <a:xfrm rot="16200000">
            <a:off x="5397501" y="1833563"/>
            <a:ext cx="39688" cy="0"/>
          </a:xfrm>
          <a:prstGeom prst="line">
            <a:avLst/>
          </a:prstGeom>
          <a:noFill/>
          <a:ln w="12700">
            <a:solidFill>
              <a:schemeClr val="tx1"/>
            </a:solidFill>
            <a:round/>
            <a:headEnd/>
            <a:tailEnd/>
          </a:ln>
        </p:spPr>
        <p:txBody>
          <a:bodyPr wrap="none" anchor="ctr"/>
          <a:lstStyle/>
          <a:p>
            <a:endParaRPr lang="en-US" dirty="0"/>
          </a:p>
        </p:txBody>
      </p:sp>
      <p:sp>
        <p:nvSpPr>
          <p:cNvPr id="435" name="Line 1657"/>
          <p:cNvSpPr>
            <a:spLocks noChangeShapeType="1"/>
          </p:cNvSpPr>
          <p:nvPr/>
        </p:nvSpPr>
        <p:spPr bwMode="auto">
          <a:xfrm rot="16200000">
            <a:off x="5394326" y="1663701"/>
            <a:ext cx="46038" cy="0"/>
          </a:xfrm>
          <a:prstGeom prst="line">
            <a:avLst/>
          </a:prstGeom>
          <a:noFill/>
          <a:ln w="12700">
            <a:solidFill>
              <a:schemeClr val="tx1"/>
            </a:solidFill>
            <a:round/>
            <a:headEnd/>
            <a:tailEnd/>
          </a:ln>
        </p:spPr>
        <p:txBody>
          <a:bodyPr wrap="none" anchor="ctr"/>
          <a:lstStyle/>
          <a:p>
            <a:endParaRPr lang="en-US" dirty="0"/>
          </a:p>
        </p:txBody>
      </p:sp>
      <p:sp>
        <p:nvSpPr>
          <p:cNvPr id="431" name="Text Box 1658"/>
          <p:cNvSpPr txBox="1">
            <a:spLocks noChangeArrowheads="1"/>
          </p:cNvSpPr>
          <p:nvPr/>
        </p:nvSpPr>
        <p:spPr bwMode="auto">
          <a:xfrm>
            <a:off x="5484813" y="1709738"/>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F1</a:t>
            </a:r>
          </a:p>
        </p:txBody>
      </p:sp>
      <p:sp>
        <p:nvSpPr>
          <p:cNvPr id="436" name="Rectangle 1660"/>
          <p:cNvSpPr>
            <a:spLocks noChangeArrowheads="1"/>
          </p:cNvSpPr>
          <p:nvPr/>
        </p:nvSpPr>
        <p:spPr bwMode="auto">
          <a:xfrm>
            <a:off x="3352800" y="2476500"/>
            <a:ext cx="74613" cy="7461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37" name="Text Box 1661"/>
          <p:cNvSpPr txBox="1">
            <a:spLocks noChangeArrowheads="1"/>
          </p:cNvSpPr>
          <p:nvPr/>
        </p:nvSpPr>
        <p:spPr bwMode="auto">
          <a:xfrm>
            <a:off x="3201988" y="2476500"/>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T2</a:t>
            </a:r>
          </a:p>
        </p:txBody>
      </p:sp>
      <p:sp>
        <p:nvSpPr>
          <p:cNvPr id="441" name="Rectangle 1664"/>
          <p:cNvSpPr>
            <a:spLocks noChangeArrowheads="1"/>
          </p:cNvSpPr>
          <p:nvPr/>
        </p:nvSpPr>
        <p:spPr bwMode="auto">
          <a:xfrm rot="16200000">
            <a:off x="5089525" y="2879725"/>
            <a:ext cx="214313" cy="119063"/>
          </a:xfrm>
          <a:prstGeom prst="rect">
            <a:avLst/>
          </a:prstGeom>
          <a:solidFill>
            <a:schemeClr val="bg1">
              <a:lumMod val="85000"/>
            </a:schemeClr>
          </a:solidFill>
          <a:ln w="9525">
            <a:solidFill>
              <a:schemeClr val="tx1"/>
            </a:solidFill>
            <a:miter lim="800000"/>
            <a:headEnd/>
            <a:tailEnd/>
          </a:ln>
        </p:spPr>
        <p:txBody>
          <a:bodyPr vert="eaVert" wrap="none" anchor="ctr"/>
          <a:lstStyle/>
          <a:p>
            <a:endParaRPr lang="en-US" dirty="0"/>
          </a:p>
        </p:txBody>
      </p:sp>
      <p:sp>
        <p:nvSpPr>
          <p:cNvPr id="442" name="Freeform 1665"/>
          <p:cNvSpPr>
            <a:spLocks/>
          </p:cNvSpPr>
          <p:nvPr/>
        </p:nvSpPr>
        <p:spPr bwMode="auto">
          <a:xfrm rot="16200000">
            <a:off x="5130800" y="2895600"/>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vert="eaVert" wrap="none" anchor="ctr"/>
          <a:lstStyle/>
          <a:p>
            <a:endParaRPr lang="en-US" dirty="0"/>
          </a:p>
        </p:txBody>
      </p:sp>
      <p:sp>
        <p:nvSpPr>
          <p:cNvPr id="443" name="Line 1666"/>
          <p:cNvSpPr>
            <a:spLocks noChangeShapeType="1"/>
          </p:cNvSpPr>
          <p:nvPr/>
        </p:nvSpPr>
        <p:spPr bwMode="auto">
          <a:xfrm rot="16200000">
            <a:off x="5176838" y="3024188"/>
            <a:ext cx="39688" cy="0"/>
          </a:xfrm>
          <a:prstGeom prst="line">
            <a:avLst/>
          </a:prstGeom>
          <a:noFill/>
          <a:ln w="12700">
            <a:solidFill>
              <a:schemeClr val="tx1"/>
            </a:solidFill>
            <a:round/>
            <a:headEnd/>
            <a:tailEnd/>
          </a:ln>
        </p:spPr>
        <p:txBody>
          <a:bodyPr wrap="none" anchor="ctr"/>
          <a:lstStyle/>
          <a:p>
            <a:endParaRPr lang="en-US" dirty="0"/>
          </a:p>
        </p:txBody>
      </p:sp>
      <p:sp>
        <p:nvSpPr>
          <p:cNvPr id="444" name="Line 1667"/>
          <p:cNvSpPr>
            <a:spLocks noChangeShapeType="1"/>
          </p:cNvSpPr>
          <p:nvPr/>
        </p:nvSpPr>
        <p:spPr bwMode="auto">
          <a:xfrm rot="16200000">
            <a:off x="5173663" y="2854326"/>
            <a:ext cx="46038" cy="0"/>
          </a:xfrm>
          <a:prstGeom prst="line">
            <a:avLst/>
          </a:prstGeom>
          <a:noFill/>
          <a:ln w="12700">
            <a:solidFill>
              <a:schemeClr val="tx1"/>
            </a:solidFill>
            <a:round/>
            <a:headEnd/>
            <a:tailEnd/>
          </a:ln>
        </p:spPr>
        <p:txBody>
          <a:bodyPr wrap="none" anchor="ctr"/>
          <a:lstStyle/>
          <a:p>
            <a:endParaRPr lang="en-US" dirty="0"/>
          </a:p>
        </p:txBody>
      </p:sp>
      <p:sp>
        <p:nvSpPr>
          <p:cNvPr id="440" name="Text Box 1668"/>
          <p:cNvSpPr txBox="1">
            <a:spLocks noChangeArrowheads="1"/>
          </p:cNvSpPr>
          <p:nvPr/>
        </p:nvSpPr>
        <p:spPr bwMode="auto">
          <a:xfrm>
            <a:off x="5264150" y="290036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F2</a:t>
            </a:r>
          </a:p>
        </p:txBody>
      </p:sp>
      <p:grpSp>
        <p:nvGrpSpPr>
          <p:cNvPr id="149" name="Group 1670"/>
          <p:cNvGrpSpPr>
            <a:grpSpLocks/>
          </p:cNvGrpSpPr>
          <p:nvPr/>
        </p:nvGrpSpPr>
        <p:grpSpPr bwMode="auto">
          <a:xfrm>
            <a:off x="6692900" y="4213225"/>
            <a:ext cx="101600" cy="155575"/>
            <a:chOff x="3784" y="3026"/>
            <a:chExt cx="64" cy="98"/>
          </a:xfrm>
        </p:grpSpPr>
        <p:sp>
          <p:nvSpPr>
            <p:cNvPr id="446" name="Rectangle 1671"/>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47" name="Text Box 1672"/>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grpSp>
        <p:nvGrpSpPr>
          <p:cNvPr id="150" name="Group 1673"/>
          <p:cNvGrpSpPr>
            <a:grpSpLocks/>
          </p:cNvGrpSpPr>
          <p:nvPr/>
        </p:nvGrpSpPr>
        <p:grpSpPr bwMode="auto">
          <a:xfrm>
            <a:off x="6750050" y="868363"/>
            <a:ext cx="101600" cy="155575"/>
            <a:chOff x="3784" y="3026"/>
            <a:chExt cx="64" cy="98"/>
          </a:xfrm>
        </p:grpSpPr>
        <p:sp>
          <p:nvSpPr>
            <p:cNvPr id="449" name="Rectangle 1674"/>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50" name="Text Box 1675"/>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sp>
        <p:nvSpPr>
          <p:cNvPr id="452" name="Text Box 1677"/>
          <p:cNvSpPr txBox="1">
            <a:spLocks noChangeArrowheads="1"/>
          </p:cNvSpPr>
          <p:nvPr/>
        </p:nvSpPr>
        <p:spPr bwMode="auto">
          <a:xfrm>
            <a:off x="8159750" y="265271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F7</a:t>
            </a:r>
          </a:p>
        </p:txBody>
      </p:sp>
      <p:sp>
        <p:nvSpPr>
          <p:cNvPr id="454" name="Rectangle 1679"/>
          <p:cNvSpPr>
            <a:spLocks noChangeArrowheads="1"/>
          </p:cNvSpPr>
          <p:nvPr/>
        </p:nvSpPr>
        <p:spPr bwMode="auto">
          <a:xfrm rot="10800000">
            <a:off x="8106569" y="2748757"/>
            <a:ext cx="214313" cy="119062"/>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55" name="Freeform 1680"/>
          <p:cNvSpPr>
            <a:spLocks/>
          </p:cNvSpPr>
          <p:nvPr/>
        </p:nvSpPr>
        <p:spPr bwMode="auto">
          <a:xfrm rot="10800000">
            <a:off x="8145462" y="2767013"/>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456" name="Line 1681"/>
          <p:cNvSpPr>
            <a:spLocks noChangeShapeType="1"/>
          </p:cNvSpPr>
          <p:nvPr/>
        </p:nvSpPr>
        <p:spPr bwMode="auto">
          <a:xfrm rot="10800000">
            <a:off x="8278812" y="2808288"/>
            <a:ext cx="39688" cy="0"/>
          </a:xfrm>
          <a:prstGeom prst="line">
            <a:avLst/>
          </a:prstGeom>
          <a:noFill/>
          <a:ln w="12700">
            <a:solidFill>
              <a:schemeClr val="tx1"/>
            </a:solidFill>
            <a:round/>
            <a:headEnd/>
            <a:tailEnd/>
          </a:ln>
        </p:spPr>
        <p:txBody>
          <a:bodyPr wrap="none" anchor="ctr"/>
          <a:lstStyle/>
          <a:p>
            <a:endParaRPr lang="en-US" dirty="0"/>
          </a:p>
        </p:txBody>
      </p:sp>
      <p:sp>
        <p:nvSpPr>
          <p:cNvPr id="457" name="Line 1682"/>
          <p:cNvSpPr>
            <a:spLocks noChangeShapeType="1"/>
          </p:cNvSpPr>
          <p:nvPr/>
        </p:nvSpPr>
        <p:spPr bwMode="auto">
          <a:xfrm rot="10800000">
            <a:off x="8105775" y="2808288"/>
            <a:ext cx="46038" cy="0"/>
          </a:xfrm>
          <a:prstGeom prst="line">
            <a:avLst/>
          </a:prstGeom>
          <a:noFill/>
          <a:ln w="12700">
            <a:solidFill>
              <a:schemeClr val="tx1"/>
            </a:solidFill>
            <a:round/>
            <a:headEnd/>
            <a:tailEnd/>
          </a:ln>
        </p:spPr>
        <p:txBody>
          <a:bodyPr wrap="none" anchor="ctr"/>
          <a:lstStyle/>
          <a:p>
            <a:endParaRPr lang="en-US" dirty="0"/>
          </a:p>
        </p:txBody>
      </p:sp>
      <p:sp>
        <p:nvSpPr>
          <p:cNvPr id="459" name="Text Box 1684"/>
          <p:cNvSpPr txBox="1">
            <a:spLocks noChangeArrowheads="1"/>
          </p:cNvSpPr>
          <p:nvPr/>
        </p:nvSpPr>
        <p:spPr bwMode="auto">
          <a:xfrm>
            <a:off x="8159750" y="316071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F8</a:t>
            </a:r>
          </a:p>
        </p:txBody>
      </p:sp>
      <p:sp>
        <p:nvSpPr>
          <p:cNvPr id="461" name="Rectangle 1686"/>
          <p:cNvSpPr>
            <a:spLocks noChangeArrowheads="1"/>
          </p:cNvSpPr>
          <p:nvPr/>
        </p:nvSpPr>
        <p:spPr bwMode="auto">
          <a:xfrm rot="10800000">
            <a:off x="8106569" y="3250407"/>
            <a:ext cx="214313" cy="119062"/>
          </a:xfrm>
          <a:prstGeom prst="rect">
            <a:avLst/>
          </a:prstGeom>
          <a:solidFill>
            <a:schemeClr val="bg1">
              <a:lumMod val="85000"/>
            </a:schemeClr>
          </a:solidFill>
          <a:ln w="9525">
            <a:solidFill>
              <a:schemeClr val="tx1"/>
            </a:solidFill>
            <a:miter lim="800000"/>
            <a:headEnd/>
            <a:tailEnd/>
          </a:ln>
        </p:spPr>
        <p:txBody>
          <a:bodyPr rot="10800000" wrap="none" anchor="ctr"/>
          <a:lstStyle/>
          <a:p>
            <a:endParaRPr lang="en-US" dirty="0"/>
          </a:p>
        </p:txBody>
      </p:sp>
      <p:sp>
        <p:nvSpPr>
          <p:cNvPr id="462" name="Freeform 1687"/>
          <p:cNvSpPr>
            <a:spLocks/>
          </p:cNvSpPr>
          <p:nvPr/>
        </p:nvSpPr>
        <p:spPr bwMode="auto">
          <a:xfrm rot="10800000">
            <a:off x="8145462" y="3268663"/>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rot="10800000" wrap="none" anchor="ctr"/>
          <a:lstStyle/>
          <a:p>
            <a:endParaRPr lang="en-US" dirty="0"/>
          </a:p>
        </p:txBody>
      </p:sp>
      <p:sp>
        <p:nvSpPr>
          <p:cNvPr id="463" name="Line 1688"/>
          <p:cNvSpPr>
            <a:spLocks noChangeShapeType="1"/>
          </p:cNvSpPr>
          <p:nvPr/>
        </p:nvSpPr>
        <p:spPr bwMode="auto">
          <a:xfrm rot="10800000">
            <a:off x="8278812" y="3309938"/>
            <a:ext cx="39688" cy="0"/>
          </a:xfrm>
          <a:prstGeom prst="line">
            <a:avLst/>
          </a:prstGeom>
          <a:noFill/>
          <a:ln w="12700">
            <a:solidFill>
              <a:schemeClr val="tx1"/>
            </a:solidFill>
            <a:round/>
            <a:headEnd/>
            <a:tailEnd/>
          </a:ln>
        </p:spPr>
        <p:txBody>
          <a:bodyPr wrap="none" anchor="ctr"/>
          <a:lstStyle/>
          <a:p>
            <a:endParaRPr lang="en-US" dirty="0"/>
          </a:p>
        </p:txBody>
      </p:sp>
      <p:sp>
        <p:nvSpPr>
          <p:cNvPr id="464" name="Line 1689"/>
          <p:cNvSpPr>
            <a:spLocks noChangeShapeType="1"/>
          </p:cNvSpPr>
          <p:nvPr/>
        </p:nvSpPr>
        <p:spPr bwMode="auto">
          <a:xfrm rot="10800000">
            <a:off x="8105775" y="3309938"/>
            <a:ext cx="46038" cy="0"/>
          </a:xfrm>
          <a:prstGeom prst="line">
            <a:avLst/>
          </a:prstGeom>
          <a:noFill/>
          <a:ln w="12700">
            <a:solidFill>
              <a:schemeClr val="tx1"/>
            </a:solidFill>
            <a:round/>
            <a:headEnd/>
            <a:tailEnd/>
          </a:ln>
        </p:spPr>
        <p:txBody>
          <a:bodyPr wrap="none" anchor="ctr"/>
          <a:lstStyle/>
          <a:p>
            <a:endParaRPr lang="en-US" dirty="0"/>
          </a:p>
        </p:txBody>
      </p:sp>
      <p:grpSp>
        <p:nvGrpSpPr>
          <p:cNvPr id="151" name="Group 197"/>
          <p:cNvGrpSpPr>
            <a:grpSpLocks/>
          </p:cNvGrpSpPr>
          <p:nvPr/>
        </p:nvGrpSpPr>
        <p:grpSpPr bwMode="auto">
          <a:xfrm>
            <a:off x="2416175" y="1373188"/>
            <a:ext cx="393700" cy="0"/>
            <a:chOff x="2416175" y="1373188"/>
            <a:chExt cx="393700" cy="0"/>
          </a:xfrm>
        </p:grpSpPr>
        <p:sp>
          <p:nvSpPr>
            <p:cNvPr id="471" name="Line 198"/>
            <p:cNvSpPr>
              <a:spLocks noChangeShapeType="1"/>
            </p:cNvSpPr>
            <p:nvPr/>
          </p:nvSpPr>
          <p:spPr bwMode="auto">
            <a:xfrm>
              <a:off x="3611" y="1647"/>
              <a:ext cx="58" cy="0"/>
            </a:xfrm>
            <a:prstGeom prst="line">
              <a:avLst/>
            </a:prstGeom>
            <a:noFill/>
            <a:ln w="38100">
              <a:solidFill>
                <a:schemeClr val="tx1"/>
              </a:solidFill>
              <a:round/>
              <a:headEnd/>
              <a:tailEnd/>
            </a:ln>
          </p:spPr>
          <p:txBody>
            <a:bodyPr wrap="none" anchor="ctr"/>
            <a:lstStyle/>
            <a:p>
              <a:endParaRPr lang="en-US" dirty="0"/>
            </a:p>
          </p:txBody>
        </p:sp>
        <p:sp>
          <p:nvSpPr>
            <p:cNvPr id="472" name="Line 199"/>
            <p:cNvSpPr>
              <a:spLocks noChangeShapeType="1"/>
            </p:cNvSpPr>
            <p:nvPr/>
          </p:nvSpPr>
          <p:spPr bwMode="auto">
            <a:xfrm>
              <a:off x="3801" y="1647"/>
              <a:ext cx="58" cy="0"/>
            </a:xfrm>
            <a:prstGeom prst="line">
              <a:avLst/>
            </a:prstGeom>
            <a:noFill/>
            <a:ln w="38100">
              <a:solidFill>
                <a:schemeClr val="tx1"/>
              </a:solidFill>
              <a:round/>
              <a:headEnd/>
              <a:tailEnd/>
            </a:ln>
          </p:spPr>
          <p:txBody>
            <a:bodyPr wrap="none" anchor="ctr"/>
            <a:lstStyle/>
            <a:p>
              <a:endParaRPr lang="en-US" dirty="0"/>
            </a:p>
          </p:txBody>
        </p:sp>
      </p:grpSp>
      <p:sp>
        <p:nvSpPr>
          <p:cNvPr id="470" name="Rectangle 200"/>
          <p:cNvSpPr>
            <a:spLocks noChangeArrowheads="1"/>
          </p:cNvSpPr>
          <p:nvPr/>
        </p:nvSpPr>
        <p:spPr bwMode="auto">
          <a:xfrm>
            <a:off x="2451100" y="1284288"/>
            <a:ext cx="322263" cy="17621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67" name="Text Box 125"/>
          <p:cNvSpPr txBox="1">
            <a:spLocks noChangeArrowheads="1"/>
          </p:cNvSpPr>
          <p:nvPr/>
        </p:nvSpPr>
        <p:spPr bwMode="auto">
          <a:xfrm>
            <a:off x="2463800" y="1447801"/>
            <a:ext cx="292100" cy="157163"/>
          </a:xfrm>
          <a:prstGeom prst="rect">
            <a:avLst/>
          </a:prstGeom>
          <a:noFill/>
          <a:ln w="9525">
            <a:noFill/>
            <a:miter lim="800000"/>
            <a:headEnd/>
            <a:tailEnd/>
          </a:ln>
        </p:spPr>
        <p:txBody>
          <a:bodyPr wrap="none" lIns="0" rIns="0" anchor="ctr"/>
          <a:lstStyle/>
          <a:p>
            <a:pPr algn="ctr"/>
            <a:r>
              <a:rPr lang="en-US" sz="800" dirty="0">
                <a:latin typeface="Arial" charset="0"/>
              </a:rPr>
              <a:t>Shunt</a:t>
            </a:r>
            <a:endParaRPr lang="en-US" sz="1000" dirty="0">
              <a:latin typeface="Arial" charset="0"/>
            </a:endParaRPr>
          </a:p>
        </p:txBody>
      </p:sp>
      <p:sp>
        <p:nvSpPr>
          <p:cNvPr id="468" name="Text Box 1629"/>
          <p:cNvSpPr txBox="1">
            <a:spLocks noChangeArrowheads="1"/>
          </p:cNvSpPr>
          <p:nvPr/>
        </p:nvSpPr>
        <p:spPr bwMode="auto">
          <a:xfrm>
            <a:off x="2559050" y="1327151"/>
            <a:ext cx="92075" cy="92075"/>
          </a:xfrm>
          <a:prstGeom prst="rect">
            <a:avLst/>
          </a:prstGeom>
          <a:noFill/>
          <a:ln w="3175">
            <a:solidFill>
              <a:schemeClr val="tx1"/>
            </a:solidFill>
            <a:miter lim="800000"/>
            <a:headEnd/>
            <a:tailEnd/>
          </a:ln>
        </p:spPr>
        <p:txBody>
          <a:bodyPr wrap="none" lIns="0" tIns="0" rIns="0" bIns="0" anchor="ctr" anchorCtr="1"/>
          <a:lstStyle/>
          <a:p>
            <a:pPr algn="ctr">
              <a:spcBef>
                <a:spcPct val="50000"/>
              </a:spcBef>
            </a:pPr>
            <a:r>
              <a:rPr lang="en-US" sz="800" b="1" dirty="0">
                <a:latin typeface="Arial" charset="0"/>
              </a:rPr>
              <a:t>B</a:t>
            </a:r>
          </a:p>
        </p:txBody>
      </p:sp>
      <p:grpSp>
        <p:nvGrpSpPr>
          <p:cNvPr id="159" name="Group 1717"/>
          <p:cNvGrpSpPr>
            <a:grpSpLocks/>
          </p:cNvGrpSpPr>
          <p:nvPr/>
        </p:nvGrpSpPr>
        <p:grpSpPr bwMode="auto">
          <a:xfrm>
            <a:off x="5784850" y="1014413"/>
            <a:ext cx="1497013" cy="955675"/>
            <a:chOff x="3644" y="639"/>
            <a:chExt cx="943" cy="602"/>
          </a:xfrm>
        </p:grpSpPr>
        <p:grpSp>
          <p:nvGrpSpPr>
            <p:cNvPr id="160" name="Group 1700"/>
            <p:cNvGrpSpPr>
              <a:grpSpLocks/>
            </p:cNvGrpSpPr>
            <p:nvPr/>
          </p:nvGrpSpPr>
          <p:grpSpPr bwMode="auto">
            <a:xfrm>
              <a:off x="3680" y="1010"/>
              <a:ext cx="907" cy="231"/>
              <a:chOff x="3772" y="1010"/>
              <a:chExt cx="907" cy="231"/>
            </a:xfrm>
          </p:grpSpPr>
          <p:sp>
            <p:nvSpPr>
              <p:cNvPr id="491" name="Freeform 1701"/>
              <p:cNvSpPr>
                <a:spLocks/>
              </p:cNvSpPr>
              <p:nvPr/>
            </p:nvSpPr>
            <p:spPr bwMode="auto">
              <a:xfrm>
                <a:off x="3772" y="1010"/>
                <a:ext cx="172" cy="130"/>
              </a:xfrm>
              <a:custGeom>
                <a:avLst/>
                <a:gdLst>
                  <a:gd name="T0" fmla="*/ 0 w 148"/>
                  <a:gd name="T1" fmla="*/ 0 h 116"/>
                  <a:gd name="T2" fmla="*/ 178 w 148"/>
                  <a:gd name="T3" fmla="*/ 206 h 116"/>
                  <a:gd name="T4" fmla="*/ 314 w 148"/>
                  <a:gd name="T5" fmla="*/ 206 h 116"/>
                  <a:gd name="T6" fmla="*/ 0 60000 65536"/>
                  <a:gd name="T7" fmla="*/ 0 60000 65536"/>
                  <a:gd name="T8" fmla="*/ 0 60000 65536"/>
                  <a:gd name="T9" fmla="*/ 0 w 148"/>
                  <a:gd name="T10" fmla="*/ 0 h 116"/>
                  <a:gd name="T11" fmla="*/ 148 w 148"/>
                  <a:gd name="T12" fmla="*/ 116 h 116"/>
                </a:gdLst>
                <a:ahLst/>
                <a:cxnLst>
                  <a:cxn ang="T6">
                    <a:pos x="T0" y="T1"/>
                  </a:cxn>
                  <a:cxn ang="T7">
                    <a:pos x="T2" y="T3"/>
                  </a:cxn>
                  <a:cxn ang="T8">
                    <a:pos x="T4" y="T5"/>
                  </a:cxn>
                </a:cxnLst>
                <a:rect l="T9" t="T10" r="T11" b="T12"/>
                <a:pathLst>
                  <a:path w="148" h="116">
                    <a:moveTo>
                      <a:pt x="0" y="0"/>
                    </a:moveTo>
                    <a:lnTo>
                      <a:pt x="84" y="116"/>
                    </a:lnTo>
                    <a:lnTo>
                      <a:pt x="148" y="116"/>
                    </a:lnTo>
                  </a:path>
                </a:pathLst>
              </a:custGeom>
              <a:noFill/>
              <a:ln w="9525">
                <a:solidFill>
                  <a:schemeClr val="tx1"/>
                </a:solidFill>
                <a:round/>
                <a:headEnd/>
                <a:tailEnd/>
              </a:ln>
            </p:spPr>
            <p:txBody>
              <a:bodyPr wrap="none" anchor="ctr"/>
              <a:lstStyle/>
              <a:p>
                <a:endParaRPr lang="en-US" dirty="0"/>
              </a:p>
            </p:txBody>
          </p:sp>
          <p:sp>
            <p:nvSpPr>
              <p:cNvPr id="492" name="Freeform 1702"/>
              <p:cNvSpPr>
                <a:spLocks/>
              </p:cNvSpPr>
              <p:nvPr/>
            </p:nvSpPr>
            <p:spPr bwMode="auto">
              <a:xfrm flipH="1">
                <a:off x="3980" y="1010"/>
                <a:ext cx="699" cy="130"/>
              </a:xfrm>
              <a:custGeom>
                <a:avLst/>
                <a:gdLst>
                  <a:gd name="T0" fmla="*/ 0 w 148"/>
                  <a:gd name="T1" fmla="*/ 0 h 116"/>
                  <a:gd name="T2" fmla="*/ 197548 w 148"/>
                  <a:gd name="T3" fmla="*/ 206 h 116"/>
                  <a:gd name="T4" fmla="*/ 347781 w 148"/>
                  <a:gd name="T5" fmla="*/ 206 h 116"/>
                  <a:gd name="T6" fmla="*/ 0 60000 65536"/>
                  <a:gd name="T7" fmla="*/ 0 60000 65536"/>
                  <a:gd name="T8" fmla="*/ 0 60000 65536"/>
                  <a:gd name="T9" fmla="*/ 0 w 148"/>
                  <a:gd name="T10" fmla="*/ 0 h 116"/>
                  <a:gd name="T11" fmla="*/ 148 w 148"/>
                  <a:gd name="T12" fmla="*/ 116 h 116"/>
                </a:gdLst>
                <a:ahLst/>
                <a:cxnLst>
                  <a:cxn ang="T6">
                    <a:pos x="T0" y="T1"/>
                  </a:cxn>
                  <a:cxn ang="T7">
                    <a:pos x="T2" y="T3"/>
                  </a:cxn>
                  <a:cxn ang="T8">
                    <a:pos x="T4" y="T5"/>
                  </a:cxn>
                </a:cxnLst>
                <a:rect l="T9" t="T10" r="T11" b="T12"/>
                <a:pathLst>
                  <a:path w="148" h="116">
                    <a:moveTo>
                      <a:pt x="0" y="0"/>
                    </a:moveTo>
                    <a:lnTo>
                      <a:pt x="84" y="116"/>
                    </a:lnTo>
                    <a:lnTo>
                      <a:pt x="148" y="116"/>
                    </a:lnTo>
                  </a:path>
                </a:pathLst>
              </a:custGeom>
              <a:noFill/>
              <a:ln w="9525">
                <a:solidFill>
                  <a:srgbClr val="FF0000"/>
                </a:solidFill>
                <a:round/>
                <a:headEnd/>
                <a:tailEnd/>
              </a:ln>
            </p:spPr>
            <p:txBody>
              <a:bodyPr wrap="none" anchor="ctr"/>
              <a:lstStyle/>
              <a:p>
                <a:endParaRPr lang="en-US" dirty="0"/>
              </a:p>
            </p:txBody>
          </p:sp>
          <p:sp>
            <p:nvSpPr>
              <p:cNvPr id="493" name="Line 1703"/>
              <p:cNvSpPr>
                <a:spLocks noChangeShapeType="1"/>
              </p:cNvSpPr>
              <p:nvPr/>
            </p:nvSpPr>
            <p:spPr bwMode="auto">
              <a:xfrm>
                <a:off x="3946" y="1102"/>
                <a:ext cx="0" cy="78"/>
              </a:xfrm>
              <a:prstGeom prst="line">
                <a:avLst/>
              </a:prstGeom>
              <a:noFill/>
              <a:ln w="9525">
                <a:solidFill>
                  <a:schemeClr val="tx1"/>
                </a:solidFill>
                <a:round/>
                <a:headEnd/>
                <a:tailEnd/>
              </a:ln>
            </p:spPr>
            <p:txBody>
              <a:bodyPr wrap="none" anchor="ctr"/>
              <a:lstStyle/>
              <a:p>
                <a:endParaRPr lang="en-US" dirty="0"/>
              </a:p>
            </p:txBody>
          </p:sp>
          <p:sp>
            <p:nvSpPr>
              <p:cNvPr id="494" name="Line 1704"/>
              <p:cNvSpPr>
                <a:spLocks noChangeShapeType="1"/>
              </p:cNvSpPr>
              <p:nvPr/>
            </p:nvSpPr>
            <p:spPr bwMode="auto">
              <a:xfrm>
                <a:off x="3978" y="1102"/>
                <a:ext cx="0" cy="78"/>
              </a:xfrm>
              <a:prstGeom prst="line">
                <a:avLst/>
              </a:prstGeom>
              <a:noFill/>
              <a:ln w="9525">
                <a:solidFill>
                  <a:schemeClr val="tx1"/>
                </a:solidFill>
                <a:round/>
                <a:headEnd/>
                <a:tailEnd/>
              </a:ln>
            </p:spPr>
            <p:txBody>
              <a:bodyPr wrap="none" anchor="ctr"/>
              <a:lstStyle/>
              <a:p>
                <a:endParaRPr lang="en-US" dirty="0"/>
              </a:p>
            </p:txBody>
          </p:sp>
          <p:sp>
            <p:nvSpPr>
              <p:cNvPr id="495" name="Text Box 1705"/>
              <p:cNvSpPr txBox="1">
                <a:spLocks noChangeArrowheads="1"/>
              </p:cNvSpPr>
              <p:nvPr/>
            </p:nvSpPr>
            <p:spPr bwMode="auto">
              <a:xfrm>
                <a:off x="3984" y="1151"/>
                <a:ext cx="160" cy="90"/>
              </a:xfrm>
              <a:prstGeom prst="rect">
                <a:avLst/>
              </a:prstGeom>
              <a:noFill/>
              <a:ln w="9525">
                <a:noFill/>
                <a:miter lim="800000"/>
                <a:headEnd/>
                <a:tailEnd/>
              </a:ln>
            </p:spPr>
            <p:txBody>
              <a:bodyPr wrap="none" lIns="0" rIns="0" anchor="ctr"/>
              <a:lstStyle/>
              <a:p>
                <a:pPr algn="ctr">
                  <a:spcBef>
                    <a:spcPct val="50000"/>
                  </a:spcBef>
                </a:pPr>
                <a:r>
                  <a:rPr lang="en-US" sz="800" dirty="0">
                    <a:latin typeface="Arial" charset="0"/>
                  </a:rPr>
                  <a:t>22 uF</a:t>
                </a:r>
              </a:p>
            </p:txBody>
          </p:sp>
          <p:grpSp>
            <p:nvGrpSpPr>
              <p:cNvPr id="163" name="Group 1706"/>
              <p:cNvGrpSpPr>
                <a:grpSpLocks/>
              </p:cNvGrpSpPr>
              <p:nvPr/>
            </p:nvGrpSpPr>
            <p:grpSpPr bwMode="auto">
              <a:xfrm>
                <a:off x="3989" y="1096"/>
                <a:ext cx="34" cy="34"/>
                <a:chOff x="3999" y="1096"/>
                <a:chExt cx="34" cy="34"/>
              </a:xfrm>
            </p:grpSpPr>
            <p:sp>
              <p:nvSpPr>
                <p:cNvPr id="497" name="Line 1707"/>
                <p:cNvSpPr>
                  <a:spLocks noChangeShapeType="1"/>
                </p:cNvSpPr>
                <p:nvPr/>
              </p:nvSpPr>
              <p:spPr bwMode="auto">
                <a:xfrm>
                  <a:off x="4016" y="1096"/>
                  <a:ext cx="0" cy="34"/>
                </a:xfrm>
                <a:prstGeom prst="line">
                  <a:avLst/>
                </a:prstGeom>
                <a:noFill/>
                <a:ln w="9525">
                  <a:solidFill>
                    <a:schemeClr val="tx1"/>
                  </a:solidFill>
                  <a:round/>
                  <a:headEnd/>
                  <a:tailEnd/>
                </a:ln>
              </p:spPr>
              <p:txBody>
                <a:bodyPr wrap="none" anchor="ctr"/>
                <a:lstStyle/>
                <a:p>
                  <a:endParaRPr lang="en-US" dirty="0"/>
                </a:p>
              </p:txBody>
            </p:sp>
            <p:sp>
              <p:nvSpPr>
                <p:cNvPr id="498" name="Line 1708"/>
                <p:cNvSpPr>
                  <a:spLocks noChangeShapeType="1"/>
                </p:cNvSpPr>
                <p:nvPr/>
              </p:nvSpPr>
              <p:spPr bwMode="auto">
                <a:xfrm rot="-5400000">
                  <a:off x="4016" y="1096"/>
                  <a:ext cx="0" cy="34"/>
                </a:xfrm>
                <a:prstGeom prst="line">
                  <a:avLst/>
                </a:prstGeom>
                <a:noFill/>
                <a:ln w="9525">
                  <a:solidFill>
                    <a:schemeClr val="tx1"/>
                  </a:solidFill>
                  <a:round/>
                  <a:headEnd/>
                  <a:tailEnd/>
                </a:ln>
              </p:spPr>
              <p:txBody>
                <a:bodyPr wrap="none" anchor="ctr"/>
                <a:lstStyle/>
                <a:p>
                  <a:endParaRPr lang="en-US" dirty="0"/>
                </a:p>
              </p:txBody>
            </p:sp>
          </p:grpSp>
        </p:grpSp>
        <p:grpSp>
          <p:nvGrpSpPr>
            <p:cNvPr id="164" name="Group 1697"/>
            <p:cNvGrpSpPr>
              <a:grpSpLocks/>
            </p:cNvGrpSpPr>
            <p:nvPr/>
          </p:nvGrpSpPr>
          <p:grpSpPr bwMode="auto">
            <a:xfrm>
              <a:off x="3644" y="929"/>
              <a:ext cx="64" cy="98"/>
              <a:chOff x="3784" y="3026"/>
              <a:chExt cx="64" cy="98"/>
            </a:xfrm>
          </p:grpSpPr>
          <p:sp>
            <p:nvSpPr>
              <p:cNvPr id="489" name="Rectangle 1698"/>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90" name="Text Box 1699"/>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grpSp>
          <p:nvGrpSpPr>
            <p:cNvPr id="165" name="Group 1304"/>
            <p:cNvGrpSpPr>
              <a:grpSpLocks/>
            </p:cNvGrpSpPr>
            <p:nvPr/>
          </p:nvGrpSpPr>
          <p:grpSpPr bwMode="auto">
            <a:xfrm>
              <a:off x="3698" y="639"/>
              <a:ext cx="348" cy="427"/>
              <a:chOff x="1610" y="1775"/>
              <a:chExt cx="348" cy="427"/>
            </a:xfrm>
          </p:grpSpPr>
          <p:sp>
            <p:nvSpPr>
              <p:cNvPr id="478" name="Rectangle 1305"/>
              <p:cNvSpPr>
                <a:spLocks noChangeArrowheads="1"/>
              </p:cNvSpPr>
              <p:nvPr/>
            </p:nvSpPr>
            <p:spPr bwMode="auto">
              <a:xfrm flipH="1" flipV="1">
                <a:off x="1649" y="1864"/>
                <a:ext cx="270" cy="338"/>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479" name="Line 1306"/>
              <p:cNvSpPr>
                <a:spLocks noChangeShapeType="1"/>
              </p:cNvSpPr>
              <p:nvPr/>
            </p:nvSpPr>
            <p:spPr bwMode="auto">
              <a:xfrm flipH="1" flipV="1">
                <a:off x="1783" y="1936"/>
                <a:ext cx="2" cy="184"/>
              </a:xfrm>
              <a:prstGeom prst="line">
                <a:avLst/>
              </a:prstGeom>
              <a:noFill/>
              <a:ln w="19050" cap="rnd">
                <a:solidFill>
                  <a:schemeClr val="tx1"/>
                </a:solidFill>
                <a:prstDash val="sysDot"/>
                <a:round/>
                <a:headEnd/>
                <a:tailEnd/>
              </a:ln>
            </p:spPr>
            <p:txBody>
              <a:bodyPr wrap="none" anchor="ctr"/>
              <a:lstStyle/>
              <a:p>
                <a:endParaRPr lang="en-US" dirty="0"/>
              </a:p>
            </p:txBody>
          </p:sp>
          <p:sp>
            <p:nvSpPr>
              <p:cNvPr id="480" name="Text Box 1307"/>
              <p:cNvSpPr txBox="1">
                <a:spLocks noChangeArrowheads="1"/>
              </p:cNvSpPr>
              <p:nvPr/>
            </p:nvSpPr>
            <p:spPr bwMode="auto">
              <a:xfrm flipH="1">
                <a:off x="1610" y="1775"/>
                <a:ext cx="348" cy="92"/>
              </a:xfrm>
              <a:prstGeom prst="rect">
                <a:avLst/>
              </a:prstGeom>
              <a:noFill/>
              <a:ln w="9525">
                <a:noFill/>
                <a:miter lim="800000"/>
                <a:headEnd/>
                <a:tailEnd/>
              </a:ln>
            </p:spPr>
            <p:txBody>
              <a:bodyPr wrap="none" lIns="0" rIns="0" anchor="ctr"/>
              <a:lstStyle/>
              <a:p>
                <a:pPr algn="ctr"/>
                <a:r>
                  <a:rPr lang="en-US" sz="800" dirty="0">
                    <a:latin typeface="Arial" charset="0"/>
                  </a:rPr>
                  <a:t>SECONDARY</a:t>
                </a:r>
              </a:p>
            </p:txBody>
          </p:sp>
          <p:grpSp>
            <p:nvGrpSpPr>
              <p:cNvPr id="166" name="Group 1308"/>
              <p:cNvGrpSpPr>
                <a:grpSpLocks/>
              </p:cNvGrpSpPr>
              <p:nvPr/>
            </p:nvGrpSpPr>
            <p:grpSpPr bwMode="auto">
              <a:xfrm>
                <a:off x="1647" y="1975"/>
                <a:ext cx="273" cy="47"/>
                <a:chOff x="1647" y="1951"/>
                <a:chExt cx="273" cy="47"/>
              </a:xfrm>
            </p:grpSpPr>
            <p:sp>
              <p:nvSpPr>
                <p:cNvPr id="485" name="Line 1309"/>
                <p:cNvSpPr>
                  <a:spLocks noChangeShapeType="1"/>
                </p:cNvSpPr>
                <p:nvPr/>
              </p:nvSpPr>
              <p:spPr bwMode="auto">
                <a:xfrm flipH="1" flipV="1">
                  <a:off x="1877" y="1974"/>
                  <a:ext cx="43" cy="0"/>
                </a:xfrm>
                <a:prstGeom prst="line">
                  <a:avLst/>
                </a:prstGeom>
                <a:noFill/>
                <a:ln w="38100">
                  <a:solidFill>
                    <a:schemeClr val="tx1"/>
                  </a:solidFill>
                  <a:round/>
                  <a:headEnd/>
                  <a:tailEnd/>
                </a:ln>
              </p:spPr>
              <p:txBody>
                <a:bodyPr wrap="none" anchor="ctr"/>
                <a:lstStyle/>
                <a:p>
                  <a:endParaRPr lang="en-US" dirty="0"/>
                </a:p>
              </p:txBody>
            </p:sp>
            <p:sp>
              <p:nvSpPr>
                <p:cNvPr id="486" name="Oval 1310"/>
                <p:cNvSpPr>
                  <a:spLocks noChangeArrowheads="1"/>
                </p:cNvSpPr>
                <p:nvPr/>
              </p:nvSpPr>
              <p:spPr bwMode="auto">
                <a:xfrm flipH="1" flipV="1">
                  <a:off x="183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sp>
              <p:nvSpPr>
                <p:cNvPr id="487" name="Line 1311"/>
                <p:cNvSpPr>
                  <a:spLocks noChangeShapeType="1"/>
                </p:cNvSpPr>
                <p:nvPr/>
              </p:nvSpPr>
              <p:spPr bwMode="auto">
                <a:xfrm flipV="1">
                  <a:off x="1647" y="1974"/>
                  <a:ext cx="45" cy="0"/>
                </a:xfrm>
                <a:prstGeom prst="line">
                  <a:avLst/>
                </a:prstGeom>
                <a:noFill/>
                <a:ln w="38100">
                  <a:solidFill>
                    <a:schemeClr val="tx1"/>
                  </a:solidFill>
                  <a:round/>
                  <a:headEnd/>
                  <a:tailEnd/>
                </a:ln>
              </p:spPr>
              <p:txBody>
                <a:bodyPr wrap="none" anchor="ctr"/>
                <a:lstStyle/>
                <a:p>
                  <a:endParaRPr lang="en-US" dirty="0"/>
                </a:p>
              </p:txBody>
            </p:sp>
            <p:sp>
              <p:nvSpPr>
                <p:cNvPr id="488" name="Oval 1312"/>
                <p:cNvSpPr>
                  <a:spLocks noChangeArrowheads="1"/>
                </p:cNvSpPr>
                <p:nvPr/>
              </p:nvSpPr>
              <p:spPr bwMode="auto">
                <a:xfrm flipV="1">
                  <a:off x="168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sp>
            <p:nvSpPr>
              <p:cNvPr id="482" name="Line 1313"/>
              <p:cNvSpPr>
                <a:spLocks noChangeShapeType="1"/>
              </p:cNvSpPr>
              <p:nvPr/>
            </p:nvSpPr>
            <p:spPr bwMode="auto">
              <a:xfrm flipH="1" flipV="1">
                <a:off x="1685" y="1942"/>
                <a:ext cx="198" cy="0"/>
              </a:xfrm>
              <a:prstGeom prst="line">
                <a:avLst/>
              </a:prstGeom>
              <a:noFill/>
              <a:ln w="28575">
                <a:solidFill>
                  <a:schemeClr val="tx1"/>
                </a:solidFill>
                <a:round/>
                <a:headEnd/>
                <a:tailEnd/>
              </a:ln>
            </p:spPr>
            <p:txBody>
              <a:bodyPr wrap="none" anchor="ctr"/>
              <a:lstStyle/>
              <a:p>
                <a:endParaRPr lang="en-US" dirty="0"/>
              </a:p>
            </p:txBody>
          </p:sp>
          <p:sp>
            <p:nvSpPr>
              <p:cNvPr id="483" name="Line 1314"/>
              <p:cNvSpPr>
                <a:spLocks noChangeShapeType="1"/>
              </p:cNvSpPr>
              <p:nvPr/>
            </p:nvSpPr>
            <p:spPr bwMode="auto">
              <a:xfrm flipH="1" flipV="1">
                <a:off x="1649" y="2142"/>
                <a:ext cx="269" cy="0"/>
              </a:xfrm>
              <a:prstGeom prst="line">
                <a:avLst/>
              </a:prstGeom>
              <a:noFill/>
              <a:ln w="19050">
                <a:solidFill>
                  <a:schemeClr val="tx1"/>
                </a:solidFill>
                <a:round/>
                <a:headEnd/>
                <a:tailEnd/>
              </a:ln>
            </p:spPr>
            <p:txBody>
              <a:bodyPr wrap="none" anchor="ctr"/>
              <a:lstStyle/>
              <a:p>
                <a:endParaRPr lang="en-US" dirty="0"/>
              </a:p>
            </p:txBody>
          </p:sp>
          <p:sp>
            <p:nvSpPr>
              <p:cNvPr id="484" name="Rectangle 1315"/>
              <p:cNvSpPr>
                <a:spLocks noChangeArrowheads="1"/>
              </p:cNvSpPr>
              <p:nvPr/>
            </p:nvSpPr>
            <p:spPr bwMode="auto">
              <a:xfrm flipH="1" flipV="1">
                <a:off x="1703" y="211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grpSp>
        <p:sp>
          <p:nvSpPr>
            <p:cNvPr id="477" name="Text Box 1596"/>
            <p:cNvSpPr txBox="1">
              <a:spLocks noChangeArrowheads="1"/>
            </p:cNvSpPr>
            <p:nvPr/>
          </p:nvSpPr>
          <p:spPr bwMode="auto">
            <a:xfrm>
              <a:off x="3844" y="731"/>
              <a:ext cx="62" cy="69"/>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800" b="1" dirty="0">
                  <a:latin typeface="Arial" charset="0"/>
                </a:rPr>
                <a:t>S</a:t>
              </a:r>
            </a:p>
          </p:txBody>
        </p:sp>
      </p:grpSp>
      <p:sp>
        <p:nvSpPr>
          <p:cNvPr id="499" name="Freeform 1719"/>
          <p:cNvSpPr>
            <a:spLocks/>
          </p:cNvSpPr>
          <p:nvPr/>
        </p:nvSpPr>
        <p:spPr bwMode="auto">
          <a:xfrm>
            <a:off x="6591300" y="795338"/>
            <a:ext cx="704850" cy="119062"/>
          </a:xfrm>
          <a:custGeom>
            <a:avLst/>
            <a:gdLst>
              <a:gd name="T0" fmla="*/ 0 w 364"/>
              <a:gd name="T1" fmla="*/ 2147483647 h 99"/>
              <a:gd name="T2" fmla="*/ 0 w 364"/>
              <a:gd name="T3" fmla="*/ 0 h 99"/>
              <a:gd name="T4" fmla="*/ 2147483647 w 364"/>
              <a:gd name="T5" fmla="*/ 2147483647 h 99"/>
              <a:gd name="T6" fmla="*/ 0 60000 65536"/>
              <a:gd name="T7" fmla="*/ 0 60000 65536"/>
              <a:gd name="T8" fmla="*/ 0 60000 65536"/>
              <a:gd name="T9" fmla="*/ 0 w 364"/>
              <a:gd name="T10" fmla="*/ 0 h 99"/>
              <a:gd name="T11" fmla="*/ 364 w 364"/>
              <a:gd name="T12" fmla="*/ 99 h 99"/>
            </a:gdLst>
            <a:ahLst/>
            <a:cxnLst>
              <a:cxn ang="T6">
                <a:pos x="T0" y="T1"/>
              </a:cxn>
              <a:cxn ang="T7">
                <a:pos x="T2" y="T3"/>
              </a:cxn>
              <a:cxn ang="T8">
                <a:pos x="T4" y="T5"/>
              </a:cxn>
            </a:cxnLst>
            <a:rect l="T9" t="T10" r="T11" b="T12"/>
            <a:pathLst>
              <a:path w="364" h="99">
                <a:moveTo>
                  <a:pt x="0" y="99"/>
                </a:moveTo>
                <a:lnTo>
                  <a:pt x="0" y="0"/>
                </a:lnTo>
                <a:lnTo>
                  <a:pt x="364" y="1"/>
                </a:lnTo>
              </a:path>
            </a:pathLst>
          </a:custGeom>
          <a:noFill/>
          <a:ln w="19050">
            <a:solidFill>
              <a:srgbClr val="FF0000"/>
            </a:solidFill>
            <a:round/>
            <a:headEnd/>
            <a:tailEnd/>
          </a:ln>
        </p:spPr>
        <p:txBody>
          <a:bodyPr wrap="none" anchor="ctr"/>
          <a:lstStyle/>
          <a:p>
            <a:endParaRPr lang="en-US" dirty="0"/>
          </a:p>
        </p:txBody>
      </p:sp>
      <p:sp>
        <p:nvSpPr>
          <p:cNvPr id="500" name="Freeform 1720"/>
          <p:cNvSpPr>
            <a:spLocks/>
          </p:cNvSpPr>
          <p:nvPr/>
        </p:nvSpPr>
        <p:spPr bwMode="auto">
          <a:xfrm>
            <a:off x="6791325" y="414338"/>
            <a:ext cx="244475" cy="376237"/>
          </a:xfrm>
          <a:custGeom>
            <a:avLst/>
            <a:gdLst>
              <a:gd name="T0" fmla="*/ 0 w 312"/>
              <a:gd name="T1" fmla="*/ 0 h 208"/>
              <a:gd name="T2" fmla="*/ 2147483647 w 312"/>
              <a:gd name="T3" fmla="*/ 0 h 208"/>
              <a:gd name="T4" fmla="*/ 2147483647 w 312"/>
              <a:gd name="T5" fmla="*/ 2147483647 h 208"/>
              <a:gd name="T6" fmla="*/ 0 60000 65536"/>
              <a:gd name="T7" fmla="*/ 0 60000 65536"/>
              <a:gd name="T8" fmla="*/ 0 60000 65536"/>
              <a:gd name="T9" fmla="*/ 0 w 312"/>
              <a:gd name="T10" fmla="*/ 0 h 208"/>
              <a:gd name="T11" fmla="*/ 312 w 312"/>
              <a:gd name="T12" fmla="*/ 208 h 208"/>
            </a:gdLst>
            <a:ahLst/>
            <a:cxnLst>
              <a:cxn ang="T6">
                <a:pos x="T0" y="T1"/>
              </a:cxn>
              <a:cxn ang="T7">
                <a:pos x="T2" y="T3"/>
              </a:cxn>
              <a:cxn ang="T8">
                <a:pos x="T4" y="T5"/>
              </a:cxn>
            </a:cxnLst>
            <a:rect l="T9" t="T10" r="T11" b="T12"/>
            <a:pathLst>
              <a:path w="312" h="208">
                <a:moveTo>
                  <a:pt x="0" y="0"/>
                </a:moveTo>
                <a:lnTo>
                  <a:pt x="312" y="0"/>
                </a:lnTo>
                <a:lnTo>
                  <a:pt x="312" y="208"/>
                </a:lnTo>
              </a:path>
            </a:pathLst>
          </a:custGeom>
          <a:noFill/>
          <a:ln w="19050">
            <a:solidFill>
              <a:srgbClr val="FF0000"/>
            </a:solidFill>
            <a:round/>
            <a:headEnd/>
            <a:tailEnd/>
          </a:ln>
        </p:spPr>
        <p:txBody>
          <a:bodyPr wrap="none" anchor="ctr"/>
          <a:lstStyle/>
          <a:p>
            <a:endParaRPr lang="en-US" dirty="0"/>
          </a:p>
        </p:txBody>
      </p:sp>
      <p:sp>
        <p:nvSpPr>
          <p:cNvPr id="502" name="Text Box 1691"/>
          <p:cNvSpPr txBox="1">
            <a:spLocks noChangeArrowheads="1"/>
          </p:cNvSpPr>
          <p:nvPr/>
        </p:nvSpPr>
        <p:spPr bwMode="auto">
          <a:xfrm>
            <a:off x="6699250" y="63976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F4</a:t>
            </a:r>
          </a:p>
        </p:txBody>
      </p:sp>
      <p:sp>
        <p:nvSpPr>
          <p:cNvPr id="504" name="Rectangle 1693"/>
          <p:cNvSpPr>
            <a:spLocks noChangeArrowheads="1"/>
          </p:cNvSpPr>
          <p:nvPr/>
        </p:nvSpPr>
        <p:spPr bwMode="auto">
          <a:xfrm rot="10800000">
            <a:off x="6646069" y="735807"/>
            <a:ext cx="214313" cy="119062"/>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505" name="Freeform 1694"/>
          <p:cNvSpPr>
            <a:spLocks/>
          </p:cNvSpPr>
          <p:nvPr/>
        </p:nvSpPr>
        <p:spPr bwMode="auto">
          <a:xfrm rot="10800000">
            <a:off x="6684962" y="754063"/>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506" name="Line 1695"/>
          <p:cNvSpPr>
            <a:spLocks noChangeShapeType="1"/>
          </p:cNvSpPr>
          <p:nvPr/>
        </p:nvSpPr>
        <p:spPr bwMode="auto">
          <a:xfrm rot="10800000">
            <a:off x="6818312" y="795338"/>
            <a:ext cx="39688" cy="0"/>
          </a:xfrm>
          <a:prstGeom prst="line">
            <a:avLst/>
          </a:prstGeom>
          <a:noFill/>
          <a:ln w="12700">
            <a:solidFill>
              <a:schemeClr val="tx1"/>
            </a:solidFill>
            <a:round/>
            <a:headEnd/>
            <a:tailEnd/>
          </a:ln>
        </p:spPr>
        <p:txBody>
          <a:bodyPr wrap="none" anchor="ctr"/>
          <a:lstStyle/>
          <a:p>
            <a:endParaRPr lang="en-US" dirty="0"/>
          </a:p>
        </p:txBody>
      </p:sp>
      <p:sp>
        <p:nvSpPr>
          <p:cNvPr id="507" name="Line 1696"/>
          <p:cNvSpPr>
            <a:spLocks noChangeShapeType="1"/>
          </p:cNvSpPr>
          <p:nvPr/>
        </p:nvSpPr>
        <p:spPr bwMode="auto">
          <a:xfrm rot="10800000">
            <a:off x="6645275" y="795338"/>
            <a:ext cx="46038" cy="0"/>
          </a:xfrm>
          <a:prstGeom prst="line">
            <a:avLst/>
          </a:prstGeom>
          <a:noFill/>
          <a:ln w="12700">
            <a:solidFill>
              <a:schemeClr val="tx1"/>
            </a:solidFill>
            <a:round/>
            <a:headEnd/>
            <a:tailEnd/>
          </a:ln>
        </p:spPr>
        <p:txBody>
          <a:bodyPr wrap="none" anchor="ctr"/>
          <a:lstStyle/>
          <a:p>
            <a:endParaRPr lang="en-US" dirty="0"/>
          </a:p>
        </p:txBody>
      </p:sp>
      <p:grpSp>
        <p:nvGrpSpPr>
          <p:cNvPr id="173" name="Group 1721"/>
          <p:cNvGrpSpPr>
            <a:grpSpLocks/>
          </p:cNvGrpSpPr>
          <p:nvPr/>
        </p:nvGrpSpPr>
        <p:grpSpPr bwMode="auto">
          <a:xfrm>
            <a:off x="7988300" y="5032375"/>
            <a:ext cx="101600" cy="155575"/>
            <a:chOff x="3784" y="3026"/>
            <a:chExt cx="64" cy="98"/>
          </a:xfrm>
        </p:grpSpPr>
        <p:sp>
          <p:nvSpPr>
            <p:cNvPr id="509" name="Rectangle 1722"/>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510" name="Text Box 1723"/>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grpSp>
        <p:nvGrpSpPr>
          <p:cNvPr id="174" name="Group 1724"/>
          <p:cNvGrpSpPr>
            <a:grpSpLocks/>
          </p:cNvGrpSpPr>
          <p:nvPr/>
        </p:nvGrpSpPr>
        <p:grpSpPr bwMode="auto">
          <a:xfrm>
            <a:off x="3806825" y="4727575"/>
            <a:ext cx="101600" cy="155575"/>
            <a:chOff x="3784" y="3026"/>
            <a:chExt cx="64" cy="98"/>
          </a:xfrm>
        </p:grpSpPr>
        <p:sp>
          <p:nvSpPr>
            <p:cNvPr id="512" name="Rectangle 1725"/>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513" name="Text Box 1726"/>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sp>
        <p:nvSpPr>
          <p:cNvPr id="514" name="Rectangle 1731"/>
          <p:cNvSpPr>
            <a:spLocks noChangeArrowheads="1"/>
          </p:cNvSpPr>
          <p:nvPr/>
        </p:nvSpPr>
        <p:spPr bwMode="auto">
          <a:xfrm>
            <a:off x="7283450" y="1555750"/>
            <a:ext cx="74613" cy="7461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515" name="Text Box 1732"/>
          <p:cNvSpPr txBox="1">
            <a:spLocks noChangeArrowheads="1"/>
          </p:cNvSpPr>
          <p:nvPr/>
        </p:nvSpPr>
        <p:spPr bwMode="auto">
          <a:xfrm>
            <a:off x="7362825" y="1493838"/>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T8</a:t>
            </a:r>
          </a:p>
        </p:txBody>
      </p:sp>
      <p:grpSp>
        <p:nvGrpSpPr>
          <p:cNvPr id="175" name="Group 1739"/>
          <p:cNvGrpSpPr>
            <a:grpSpLocks/>
          </p:cNvGrpSpPr>
          <p:nvPr/>
        </p:nvGrpSpPr>
        <p:grpSpPr bwMode="auto">
          <a:xfrm>
            <a:off x="8274050" y="692150"/>
            <a:ext cx="163513" cy="61913"/>
            <a:chOff x="3762" y="3165"/>
            <a:chExt cx="103" cy="39"/>
          </a:xfrm>
        </p:grpSpPr>
        <p:sp>
          <p:nvSpPr>
            <p:cNvPr id="526" name="Line 1740"/>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527" name="Line 1741"/>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528" name="Line 1742"/>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grpSp>
        <p:nvGrpSpPr>
          <p:cNvPr id="176" name="Group 1748"/>
          <p:cNvGrpSpPr>
            <a:grpSpLocks/>
          </p:cNvGrpSpPr>
          <p:nvPr/>
        </p:nvGrpSpPr>
        <p:grpSpPr bwMode="auto">
          <a:xfrm>
            <a:off x="8724900" y="692150"/>
            <a:ext cx="163513" cy="61913"/>
            <a:chOff x="3762" y="3165"/>
            <a:chExt cx="103" cy="39"/>
          </a:xfrm>
        </p:grpSpPr>
        <p:sp>
          <p:nvSpPr>
            <p:cNvPr id="523" name="Line 1749"/>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524" name="Line 1750"/>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525" name="Line 1751"/>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519" name="Freeform 1756"/>
          <p:cNvSpPr>
            <a:spLocks/>
          </p:cNvSpPr>
          <p:nvPr/>
        </p:nvSpPr>
        <p:spPr bwMode="auto">
          <a:xfrm>
            <a:off x="8356600" y="539750"/>
            <a:ext cx="450850" cy="152400"/>
          </a:xfrm>
          <a:custGeom>
            <a:avLst/>
            <a:gdLst>
              <a:gd name="T0" fmla="*/ 0 w 384"/>
              <a:gd name="T1" fmla="*/ 96 h 96"/>
              <a:gd name="T2" fmla="*/ 0 w 384"/>
              <a:gd name="T3" fmla="*/ 0 h 96"/>
              <a:gd name="T4" fmla="*/ 85 w 384"/>
              <a:gd name="T5" fmla="*/ 0 h 96"/>
              <a:gd name="T6" fmla="*/ 85 w 384"/>
              <a:gd name="T7" fmla="*/ 96 h 96"/>
              <a:gd name="T8" fmla="*/ 0 60000 65536"/>
              <a:gd name="T9" fmla="*/ 0 60000 65536"/>
              <a:gd name="T10" fmla="*/ 0 60000 65536"/>
              <a:gd name="T11" fmla="*/ 0 60000 65536"/>
              <a:gd name="T12" fmla="*/ 0 w 384"/>
              <a:gd name="T13" fmla="*/ 0 h 96"/>
              <a:gd name="T14" fmla="*/ 384 w 384"/>
              <a:gd name="T15" fmla="*/ 96 h 96"/>
            </a:gdLst>
            <a:ahLst/>
            <a:cxnLst>
              <a:cxn ang="T8">
                <a:pos x="T0" y="T1"/>
              </a:cxn>
              <a:cxn ang="T9">
                <a:pos x="T2" y="T3"/>
              </a:cxn>
              <a:cxn ang="T10">
                <a:pos x="T4" y="T5"/>
              </a:cxn>
              <a:cxn ang="T11">
                <a:pos x="T6" y="T7"/>
              </a:cxn>
            </a:cxnLst>
            <a:rect l="T12" t="T13" r="T14" b="T15"/>
            <a:pathLst>
              <a:path w="384" h="96">
                <a:moveTo>
                  <a:pt x="0" y="96"/>
                </a:moveTo>
                <a:lnTo>
                  <a:pt x="0" y="0"/>
                </a:lnTo>
                <a:lnTo>
                  <a:pt x="384" y="0"/>
                </a:lnTo>
                <a:lnTo>
                  <a:pt x="384" y="96"/>
                </a:lnTo>
              </a:path>
            </a:pathLst>
          </a:custGeom>
          <a:noFill/>
          <a:ln w="19050">
            <a:solidFill>
              <a:schemeClr val="tx1"/>
            </a:solidFill>
            <a:round/>
            <a:headEnd/>
            <a:tailEnd/>
          </a:ln>
        </p:spPr>
        <p:txBody>
          <a:bodyPr wrap="none" anchor="ctr"/>
          <a:lstStyle/>
          <a:p>
            <a:endParaRPr lang="en-US" dirty="0"/>
          </a:p>
        </p:txBody>
      </p:sp>
      <p:grpSp>
        <p:nvGrpSpPr>
          <p:cNvPr id="185" name="Group 1744"/>
          <p:cNvGrpSpPr>
            <a:grpSpLocks/>
          </p:cNvGrpSpPr>
          <p:nvPr/>
        </p:nvGrpSpPr>
        <p:grpSpPr bwMode="auto">
          <a:xfrm>
            <a:off x="8305800" y="422275"/>
            <a:ext cx="101600" cy="155575"/>
            <a:chOff x="3784" y="3026"/>
            <a:chExt cx="64" cy="98"/>
          </a:xfrm>
        </p:grpSpPr>
        <p:sp>
          <p:nvSpPr>
            <p:cNvPr id="521" name="Rectangle 1745"/>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522" name="Text Box 1746"/>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sp>
        <p:nvSpPr>
          <p:cNvPr id="529" name="Rectangle 1763"/>
          <p:cNvSpPr>
            <a:spLocks noChangeArrowheads="1"/>
          </p:cNvSpPr>
          <p:nvPr/>
        </p:nvSpPr>
        <p:spPr bwMode="auto">
          <a:xfrm>
            <a:off x="8588375" y="3895725"/>
            <a:ext cx="74613" cy="74613"/>
          </a:xfrm>
          <a:prstGeom prst="rect">
            <a:avLst/>
          </a:prstGeom>
          <a:solidFill>
            <a:srgbClr val="FF0000"/>
          </a:solidFill>
          <a:ln w="9525">
            <a:solidFill>
              <a:schemeClr val="tx1"/>
            </a:solidFill>
            <a:miter lim="800000"/>
            <a:headEnd/>
            <a:tailEnd/>
          </a:ln>
        </p:spPr>
        <p:txBody>
          <a:bodyPr wrap="none" anchor="ctr"/>
          <a:lstStyle/>
          <a:p>
            <a:endParaRPr lang="en-US" dirty="0"/>
          </a:p>
        </p:txBody>
      </p:sp>
      <p:sp>
        <p:nvSpPr>
          <p:cNvPr id="530" name="Rectangle 1765"/>
          <p:cNvSpPr>
            <a:spLocks noChangeArrowheads="1"/>
          </p:cNvSpPr>
          <p:nvPr/>
        </p:nvSpPr>
        <p:spPr bwMode="auto">
          <a:xfrm>
            <a:off x="8385175" y="3895725"/>
            <a:ext cx="74613" cy="74613"/>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531" name="Line 1767"/>
          <p:cNvSpPr>
            <a:spLocks noChangeShapeType="1"/>
          </p:cNvSpPr>
          <p:nvPr/>
        </p:nvSpPr>
        <p:spPr bwMode="auto">
          <a:xfrm>
            <a:off x="8636000" y="3124200"/>
            <a:ext cx="0" cy="533400"/>
          </a:xfrm>
          <a:prstGeom prst="line">
            <a:avLst/>
          </a:prstGeom>
          <a:noFill/>
          <a:ln w="38100">
            <a:solidFill>
              <a:schemeClr val="tx1"/>
            </a:solidFill>
            <a:round/>
            <a:headEnd/>
            <a:tailEnd/>
          </a:ln>
        </p:spPr>
        <p:txBody>
          <a:bodyPr wrap="none" anchor="ctr"/>
          <a:lstStyle/>
          <a:p>
            <a:endParaRPr lang="en-US" dirty="0"/>
          </a:p>
        </p:txBody>
      </p:sp>
      <p:sp>
        <p:nvSpPr>
          <p:cNvPr id="533" name="Text Box 856"/>
          <p:cNvSpPr txBox="1">
            <a:spLocks noChangeArrowheads="1"/>
          </p:cNvSpPr>
          <p:nvPr/>
        </p:nvSpPr>
        <p:spPr bwMode="auto">
          <a:xfrm rot="16200000">
            <a:off x="8653463" y="2981325"/>
            <a:ext cx="279400" cy="157163"/>
          </a:xfrm>
          <a:prstGeom prst="rect">
            <a:avLst/>
          </a:prstGeom>
          <a:noFill/>
          <a:ln w="9525">
            <a:noFill/>
            <a:miter lim="800000"/>
            <a:headEnd/>
            <a:tailEnd/>
          </a:ln>
        </p:spPr>
        <p:txBody>
          <a:bodyPr wrap="none" lIns="0" rIns="0" anchor="ctr"/>
          <a:lstStyle/>
          <a:p>
            <a:pPr algn="ctr"/>
            <a:r>
              <a:rPr lang="en-US" sz="800" dirty="0">
                <a:latin typeface="Arial" charset="0"/>
              </a:rPr>
              <a:t>Shunt</a:t>
            </a:r>
            <a:endParaRPr lang="en-US" sz="1000" dirty="0">
              <a:latin typeface="Arial" charset="0"/>
            </a:endParaRPr>
          </a:p>
        </p:txBody>
      </p:sp>
      <p:sp>
        <p:nvSpPr>
          <p:cNvPr id="538" name="Line 859"/>
          <p:cNvSpPr>
            <a:spLocks noChangeShapeType="1"/>
          </p:cNvSpPr>
          <p:nvPr/>
        </p:nvSpPr>
        <p:spPr bwMode="auto">
          <a:xfrm rot="16200000">
            <a:off x="8597107" y="3207544"/>
            <a:ext cx="92075" cy="0"/>
          </a:xfrm>
          <a:prstGeom prst="line">
            <a:avLst/>
          </a:prstGeom>
          <a:noFill/>
          <a:ln w="38100">
            <a:solidFill>
              <a:schemeClr val="tx1"/>
            </a:solidFill>
            <a:round/>
            <a:headEnd/>
            <a:tailEnd/>
          </a:ln>
        </p:spPr>
        <p:txBody>
          <a:bodyPr wrap="none" anchor="ctr"/>
          <a:lstStyle/>
          <a:p>
            <a:endParaRPr lang="en-US" dirty="0"/>
          </a:p>
        </p:txBody>
      </p:sp>
      <p:sp>
        <p:nvSpPr>
          <p:cNvPr id="539" name="Line 860"/>
          <p:cNvSpPr>
            <a:spLocks noChangeShapeType="1"/>
          </p:cNvSpPr>
          <p:nvPr/>
        </p:nvSpPr>
        <p:spPr bwMode="auto">
          <a:xfrm rot="16200000">
            <a:off x="8597107" y="2905919"/>
            <a:ext cx="92075" cy="0"/>
          </a:xfrm>
          <a:prstGeom prst="line">
            <a:avLst/>
          </a:prstGeom>
          <a:noFill/>
          <a:ln w="38100">
            <a:solidFill>
              <a:schemeClr val="tx1"/>
            </a:solidFill>
            <a:round/>
            <a:headEnd/>
            <a:tailEnd/>
          </a:ln>
        </p:spPr>
        <p:txBody>
          <a:bodyPr wrap="none" anchor="ctr"/>
          <a:lstStyle/>
          <a:p>
            <a:endParaRPr lang="en-US" dirty="0"/>
          </a:p>
        </p:txBody>
      </p:sp>
      <p:sp>
        <p:nvSpPr>
          <p:cNvPr id="537" name="Rectangle 861"/>
          <p:cNvSpPr>
            <a:spLocks noChangeArrowheads="1"/>
          </p:cNvSpPr>
          <p:nvPr/>
        </p:nvSpPr>
        <p:spPr bwMode="auto">
          <a:xfrm rot="16200000">
            <a:off x="8481219" y="2969419"/>
            <a:ext cx="322263" cy="17621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535" name="Text Box 1710"/>
          <p:cNvSpPr txBox="1">
            <a:spLocks noChangeArrowheads="1"/>
          </p:cNvSpPr>
          <p:nvPr/>
        </p:nvSpPr>
        <p:spPr bwMode="auto">
          <a:xfrm>
            <a:off x="8589963" y="3001963"/>
            <a:ext cx="98425" cy="109538"/>
          </a:xfrm>
          <a:prstGeom prst="rect">
            <a:avLst/>
          </a:prstGeom>
          <a:noFill/>
          <a:ln w="3175">
            <a:solidFill>
              <a:schemeClr val="tx1"/>
            </a:solidFill>
            <a:miter lim="800000"/>
            <a:headEnd/>
            <a:tailEnd/>
          </a:ln>
        </p:spPr>
        <p:txBody>
          <a:bodyPr wrap="none" lIns="0" tIns="0" rIns="0" bIns="0" anchor="ctr" anchorCtr="1"/>
          <a:lstStyle/>
          <a:p>
            <a:pPr algn="ctr">
              <a:spcBef>
                <a:spcPct val="50000"/>
              </a:spcBef>
            </a:pPr>
            <a:r>
              <a:rPr lang="en-US" sz="800" b="1" dirty="0">
                <a:latin typeface="Arial" charset="0"/>
              </a:rPr>
              <a:t>M</a:t>
            </a:r>
          </a:p>
        </p:txBody>
      </p:sp>
      <p:sp>
        <p:nvSpPr>
          <p:cNvPr id="540" name="Rectangle 1771"/>
          <p:cNvSpPr>
            <a:spLocks noChangeArrowheads="1"/>
          </p:cNvSpPr>
          <p:nvPr/>
        </p:nvSpPr>
        <p:spPr bwMode="auto">
          <a:xfrm>
            <a:off x="8597900" y="3614738"/>
            <a:ext cx="74613" cy="74612"/>
          </a:xfrm>
          <a:prstGeom prst="rect">
            <a:avLst/>
          </a:prstGeom>
          <a:solidFill>
            <a:srgbClr val="FF0000"/>
          </a:solidFill>
          <a:ln w="9525">
            <a:solidFill>
              <a:schemeClr val="tx1"/>
            </a:solidFill>
            <a:miter lim="800000"/>
            <a:headEnd/>
            <a:tailEnd/>
          </a:ln>
        </p:spPr>
        <p:txBody>
          <a:bodyPr wrap="none" anchor="ctr"/>
          <a:lstStyle/>
          <a:p>
            <a:endParaRPr lang="en-US" dirty="0"/>
          </a:p>
        </p:txBody>
      </p:sp>
      <p:sp>
        <p:nvSpPr>
          <p:cNvPr id="541" name="Rectangle 1772"/>
          <p:cNvSpPr>
            <a:spLocks noChangeArrowheads="1"/>
          </p:cNvSpPr>
          <p:nvPr/>
        </p:nvSpPr>
        <p:spPr bwMode="auto">
          <a:xfrm>
            <a:off x="8394700" y="3614738"/>
            <a:ext cx="74613" cy="74612"/>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542" name="Freeform 1774"/>
          <p:cNvSpPr>
            <a:spLocks/>
          </p:cNvSpPr>
          <p:nvPr/>
        </p:nvSpPr>
        <p:spPr bwMode="auto">
          <a:xfrm>
            <a:off x="2286000" y="4846638"/>
            <a:ext cx="3084513" cy="1101725"/>
          </a:xfrm>
          <a:custGeom>
            <a:avLst/>
            <a:gdLst>
              <a:gd name="T0" fmla="*/ 2147483647 w 1128"/>
              <a:gd name="T1" fmla="*/ 0 h 325"/>
              <a:gd name="T2" fmla="*/ 2147483647 w 1128"/>
              <a:gd name="T3" fmla="*/ 0 h 325"/>
              <a:gd name="T4" fmla="*/ 2147483647 w 1128"/>
              <a:gd name="T5" fmla="*/ 2147483647 h 325"/>
              <a:gd name="T6" fmla="*/ 0 w 1128"/>
              <a:gd name="T7" fmla="*/ 2147483647 h 325"/>
              <a:gd name="T8" fmla="*/ 0 60000 65536"/>
              <a:gd name="T9" fmla="*/ 0 60000 65536"/>
              <a:gd name="T10" fmla="*/ 0 60000 65536"/>
              <a:gd name="T11" fmla="*/ 0 60000 65536"/>
              <a:gd name="T12" fmla="*/ 0 w 1128"/>
              <a:gd name="T13" fmla="*/ 0 h 325"/>
              <a:gd name="T14" fmla="*/ 1128 w 1128"/>
              <a:gd name="T15" fmla="*/ 325 h 325"/>
            </a:gdLst>
            <a:ahLst/>
            <a:cxnLst>
              <a:cxn ang="T8">
                <a:pos x="T0" y="T1"/>
              </a:cxn>
              <a:cxn ang="T9">
                <a:pos x="T2" y="T3"/>
              </a:cxn>
              <a:cxn ang="T10">
                <a:pos x="T4" y="T5"/>
              </a:cxn>
              <a:cxn ang="T11">
                <a:pos x="T6" y="T7"/>
              </a:cxn>
            </a:cxnLst>
            <a:rect l="T12" t="T13" r="T14" b="T15"/>
            <a:pathLst>
              <a:path w="1128" h="325">
                <a:moveTo>
                  <a:pt x="1128" y="0"/>
                </a:moveTo>
                <a:lnTo>
                  <a:pt x="1078" y="0"/>
                </a:lnTo>
                <a:lnTo>
                  <a:pt x="1078" y="325"/>
                </a:lnTo>
                <a:lnTo>
                  <a:pt x="0" y="325"/>
                </a:lnTo>
              </a:path>
            </a:pathLst>
          </a:custGeom>
          <a:noFill/>
          <a:ln w="19050">
            <a:solidFill>
              <a:schemeClr val="tx1"/>
            </a:solidFill>
            <a:prstDash val="lgDash"/>
            <a:round/>
            <a:headEnd/>
            <a:tailEnd/>
          </a:ln>
        </p:spPr>
        <p:txBody>
          <a:bodyPr wrap="none" anchor="ctr"/>
          <a:lstStyle/>
          <a:p>
            <a:endParaRPr lang="en-US" dirty="0"/>
          </a:p>
        </p:txBody>
      </p:sp>
      <p:sp>
        <p:nvSpPr>
          <p:cNvPr id="543" name="Freeform 1776"/>
          <p:cNvSpPr>
            <a:spLocks/>
          </p:cNvSpPr>
          <p:nvPr/>
        </p:nvSpPr>
        <p:spPr bwMode="auto">
          <a:xfrm>
            <a:off x="2133600" y="4919663"/>
            <a:ext cx="2452688" cy="690562"/>
          </a:xfrm>
          <a:custGeom>
            <a:avLst/>
            <a:gdLst>
              <a:gd name="T0" fmla="*/ 2147483647 w 1017"/>
              <a:gd name="T1" fmla="*/ 0 h 123"/>
              <a:gd name="T2" fmla="*/ 2147483647 w 1017"/>
              <a:gd name="T3" fmla="*/ 2147483647 h 123"/>
              <a:gd name="T4" fmla="*/ 0 w 1017"/>
              <a:gd name="T5" fmla="*/ 2147483647 h 123"/>
              <a:gd name="T6" fmla="*/ 0 60000 65536"/>
              <a:gd name="T7" fmla="*/ 0 60000 65536"/>
              <a:gd name="T8" fmla="*/ 0 60000 65536"/>
              <a:gd name="T9" fmla="*/ 0 w 1017"/>
              <a:gd name="T10" fmla="*/ 0 h 123"/>
              <a:gd name="T11" fmla="*/ 1017 w 1017"/>
              <a:gd name="T12" fmla="*/ 123 h 123"/>
            </a:gdLst>
            <a:ahLst/>
            <a:cxnLst>
              <a:cxn ang="T6">
                <a:pos x="T0" y="T1"/>
              </a:cxn>
              <a:cxn ang="T7">
                <a:pos x="T2" y="T3"/>
              </a:cxn>
              <a:cxn ang="T8">
                <a:pos x="T4" y="T5"/>
              </a:cxn>
            </a:cxnLst>
            <a:rect l="T9" t="T10" r="T11" b="T12"/>
            <a:pathLst>
              <a:path w="1017" h="123">
                <a:moveTo>
                  <a:pt x="1017" y="0"/>
                </a:moveTo>
                <a:lnTo>
                  <a:pt x="1017" y="123"/>
                </a:lnTo>
                <a:lnTo>
                  <a:pt x="0" y="123"/>
                </a:lnTo>
              </a:path>
            </a:pathLst>
          </a:custGeom>
          <a:noFill/>
          <a:ln w="19050">
            <a:solidFill>
              <a:srgbClr val="009900"/>
            </a:solidFill>
            <a:prstDash val="lgDash"/>
            <a:round/>
            <a:headEnd/>
            <a:tailEnd/>
          </a:ln>
        </p:spPr>
        <p:txBody>
          <a:bodyPr wrap="none" anchor="ctr"/>
          <a:lstStyle/>
          <a:p>
            <a:endParaRPr lang="en-US" dirty="0"/>
          </a:p>
        </p:txBody>
      </p:sp>
      <p:grpSp>
        <p:nvGrpSpPr>
          <p:cNvPr id="186" name="Group 1785"/>
          <p:cNvGrpSpPr>
            <a:grpSpLocks/>
          </p:cNvGrpSpPr>
          <p:nvPr/>
        </p:nvGrpSpPr>
        <p:grpSpPr bwMode="auto">
          <a:xfrm>
            <a:off x="6024563" y="2170113"/>
            <a:ext cx="111125" cy="239712"/>
            <a:chOff x="3795" y="1367"/>
            <a:chExt cx="70" cy="151"/>
          </a:xfrm>
        </p:grpSpPr>
        <p:sp>
          <p:nvSpPr>
            <p:cNvPr id="545" name="Line 1784"/>
            <p:cNvSpPr>
              <a:spLocks noChangeShapeType="1"/>
            </p:cNvSpPr>
            <p:nvPr/>
          </p:nvSpPr>
          <p:spPr bwMode="auto">
            <a:xfrm>
              <a:off x="3829" y="1367"/>
              <a:ext cx="0" cy="151"/>
            </a:xfrm>
            <a:prstGeom prst="line">
              <a:avLst/>
            </a:prstGeom>
            <a:noFill/>
            <a:ln w="19050">
              <a:solidFill>
                <a:schemeClr val="tx1"/>
              </a:solidFill>
              <a:round/>
              <a:headEnd/>
              <a:tailEnd/>
            </a:ln>
          </p:spPr>
          <p:txBody>
            <a:bodyPr wrap="none" anchor="ctr"/>
            <a:lstStyle/>
            <a:p>
              <a:endParaRPr lang="en-US" dirty="0"/>
            </a:p>
          </p:txBody>
        </p:sp>
        <p:grpSp>
          <p:nvGrpSpPr>
            <p:cNvPr id="203" name="Group 1783"/>
            <p:cNvGrpSpPr>
              <a:grpSpLocks/>
            </p:cNvGrpSpPr>
            <p:nvPr/>
          </p:nvGrpSpPr>
          <p:grpSpPr bwMode="auto">
            <a:xfrm flipV="1">
              <a:off x="3795" y="1428"/>
              <a:ext cx="70" cy="53"/>
              <a:chOff x="3795" y="1428"/>
              <a:chExt cx="70" cy="53"/>
            </a:xfrm>
          </p:grpSpPr>
          <p:sp>
            <p:nvSpPr>
              <p:cNvPr id="547" name="Line 1781"/>
              <p:cNvSpPr>
                <a:spLocks noChangeShapeType="1"/>
              </p:cNvSpPr>
              <p:nvPr/>
            </p:nvSpPr>
            <p:spPr bwMode="auto">
              <a:xfrm flipV="1">
                <a:off x="3796" y="1479"/>
                <a:ext cx="68" cy="0"/>
              </a:xfrm>
              <a:prstGeom prst="line">
                <a:avLst/>
              </a:prstGeom>
              <a:noFill/>
              <a:ln w="12700">
                <a:solidFill>
                  <a:schemeClr val="tx1"/>
                </a:solidFill>
                <a:round/>
                <a:headEnd/>
                <a:tailEnd/>
              </a:ln>
            </p:spPr>
            <p:txBody>
              <a:bodyPr wrap="none" anchor="ctr"/>
              <a:lstStyle/>
              <a:p>
                <a:endParaRPr lang="en-US" dirty="0"/>
              </a:p>
            </p:txBody>
          </p:sp>
          <p:sp>
            <p:nvSpPr>
              <p:cNvPr id="548" name="AutoShape 1782"/>
              <p:cNvSpPr>
                <a:spLocks noChangeArrowheads="1"/>
              </p:cNvSpPr>
              <p:nvPr/>
            </p:nvSpPr>
            <p:spPr bwMode="auto">
              <a:xfrm flipV="1">
                <a:off x="3795" y="1428"/>
                <a:ext cx="70" cy="53"/>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US" dirty="0"/>
              </a:p>
            </p:txBody>
          </p:sp>
        </p:grpSp>
      </p:grpSp>
      <p:grpSp>
        <p:nvGrpSpPr>
          <p:cNvPr id="215" name="Group 1786"/>
          <p:cNvGrpSpPr>
            <a:grpSpLocks/>
          </p:cNvGrpSpPr>
          <p:nvPr/>
        </p:nvGrpSpPr>
        <p:grpSpPr bwMode="auto">
          <a:xfrm rot="-5400000">
            <a:off x="5663406" y="2686845"/>
            <a:ext cx="111125" cy="239712"/>
            <a:chOff x="3795" y="1367"/>
            <a:chExt cx="70" cy="151"/>
          </a:xfrm>
        </p:grpSpPr>
        <p:sp>
          <p:nvSpPr>
            <p:cNvPr id="550" name="Line 1787"/>
            <p:cNvSpPr>
              <a:spLocks noChangeShapeType="1"/>
            </p:cNvSpPr>
            <p:nvPr/>
          </p:nvSpPr>
          <p:spPr bwMode="auto">
            <a:xfrm>
              <a:off x="3829" y="1367"/>
              <a:ext cx="0" cy="151"/>
            </a:xfrm>
            <a:prstGeom prst="line">
              <a:avLst/>
            </a:prstGeom>
            <a:noFill/>
            <a:ln w="19050">
              <a:solidFill>
                <a:schemeClr val="tx1"/>
              </a:solidFill>
              <a:round/>
              <a:headEnd/>
              <a:tailEnd/>
            </a:ln>
          </p:spPr>
          <p:txBody>
            <a:bodyPr wrap="none" anchor="ctr"/>
            <a:lstStyle/>
            <a:p>
              <a:endParaRPr lang="en-US" dirty="0"/>
            </a:p>
          </p:txBody>
        </p:sp>
        <p:grpSp>
          <p:nvGrpSpPr>
            <p:cNvPr id="217" name="Group 1788"/>
            <p:cNvGrpSpPr>
              <a:grpSpLocks/>
            </p:cNvGrpSpPr>
            <p:nvPr/>
          </p:nvGrpSpPr>
          <p:grpSpPr bwMode="auto">
            <a:xfrm flipV="1">
              <a:off x="3795" y="1428"/>
              <a:ext cx="70" cy="53"/>
              <a:chOff x="3795" y="1428"/>
              <a:chExt cx="70" cy="53"/>
            </a:xfrm>
          </p:grpSpPr>
          <p:sp>
            <p:nvSpPr>
              <p:cNvPr id="552" name="Line 1789"/>
              <p:cNvSpPr>
                <a:spLocks noChangeShapeType="1"/>
              </p:cNvSpPr>
              <p:nvPr/>
            </p:nvSpPr>
            <p:spPr bwMode="auto">
              <a:xfrm flipV="1">
                <a:off x="3796" y="1479"/>
                <a:ext cx="68" cy="0"/>
              </a:xfrm>
              <a:prstGeom prst="line">
                <a:avLst/>
              </a:prstGeom>
              <a:noFill/>
              <a:ln w="12700">
                <a:solidFill>
                  <a:schemeClr val="tx1"/>
                </a:solidFill>
                <a:round/>
                <a:headEnd/>
                <a:tailEnd/>
              </a:ln>
            </p:spPr>
            <p:txBody>
              <a:bodyPr wrap="none" anchor="ctr"/>
              <a:lstStyle/>
              <a:p>
                <a:endParaRPr lang="en-US" dirty="0"/>
              </a:p>
            </p:txBody>
          </p:sp>
          <p:sp>
            <p:nvSpPr>
              <p:cNvPr id="553" name="AutoShape 1790"/>
              <p:cNvSpPr>
                <a:spLocks noChangeArrowheads="1"/>
              </p:cNvSpPr>
              <p:nvPr/>
            </p:nvSpPr>
            <p:spPr bwMode="auto">
              <a:xfrm flipV="1">
                <a:off x="3795" y="1428"/>
                <a:ext cx="70" cy="53"/>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US" dirty="0"/>
              </a:p>
            </p:txBody>
          </p:sp>
        </p:grpSp>
      </p:grpSp>
      <p:sp>
        <p:nvSpPr>
          <p:cNvPr id="554" name="Line 1792"/>
          <p:cNvSpPr>
            <a:spLocks noChangeShapeType="1"/>
          </p:cNvSpPr>
          <p:nvPr/>
        </p:nvSpPr>
        <p:spPr bwMode="auto">
          <a:xfrm flipH="1" flipV="1">
            <a:off x="5310188" y="2573338"/>
            <a:ext cx="288925" cy="231775"/>
          </a:xfrm>
          <a:prstGeom prst="line">
            <a:avLst/>
          </a:prstGeom>
          <a:noFill/>
          <a:ln w="19050">
            <a:solidFill>
              <a:schemeClr val="tx1"/>
            </a:solidFill>
            <a:round/>
            <a:headEnd/>
            <a:tailEnd/>
          </a:ln>
        </p:spPr>
        <p:txBody>
          <a:bodyPr wrap="none" anchor="ctr"/>
          <a:lstStyle/>
          <a:p>
            <a:endParaRPr lang="en-US" dirty="0"/>
          </a:p>
        </p:txBody>
      </p:sp>
      <p:sp>
        <p:nvSpPr>
          <p:cNvPr id="555" name="Text Box 1798"/>
          <p:cNvSpPr txBox="1">
            <a:spLocks noChangeArrowheads="1"/>
          </p:cNvSpPr>
          <p:nvPr/>
        </p:nvSpPr>
        <p:spPr bwMode="auto">
          <a:xfrm>
            <a:off x="428625" y="4075113"/>
            <a:ext cx="366713" cy="258762"/>
          </a:xfrm>
          <a:prstGeom prst="rect">
            <a:avLst/>
          </a:prstGeom>
          <a:solidFill>
            <a:schemeClr val="bg1">
              <a:lumMod val="85000"/>
            </a:schemeClr>
          </a:solidFill>
          <a:ln w="9525">
            <a:solidFill>
              <a:schemeClr val="tx1"/>
            </a:solidFill>
            <a:miter lim="800000"/>
            <a:headEnd/>
            <a:tailEnd/>
          </a:ln>
        </p:spPr>
        <p:txBody>
          <a:bodyPr wrap="none" anchor="ctr"/>
          <a:lstStyle/>
          <a:p>
            <a:pPr algn="ctr"/>
            <a:r>
              <a:rPr lang="en-US" sz="1000" b="1" dirty="0">
                <a:latin typeface="Arial" charset="0"/>
              </a:rPr>
              <a:t>Timer</a:t>
            </a:r>
            <a:endParaRPr lang="en-US" sz="1000" dirty="0">
              <a:latin typeface="Arial" charset="0"/>
            </a:endParaRPr>
          </a:p>
        </p:txBody>
      </p:sp>
      <p:grpSp>
        <p:nvGrpSpPr>
          <p:cNvPr id="221" name="Group 1831"/>
          <p:cNvGrpSpPr>
            <a:grpSpLocks/>
          </p:cNvGrpSpPr>
          <p:nvPr/>
        </p:nvGrpSpPr>
        <p:grpSpPr bwMode="auto">
          <a:xfrm>
            <a:off x="1535113" y="742950"/>
            <a:ext cx="546100" cy="385763"/>
            <a:chOff x="967" y="432"/>
            <a:chExt cx="344" cy="243"/>
          </a:xfrm>
        </p:grpSpPr>
        <p:sp>
          <p:nvSpPr>
            <p:cNvPr id="557" name="Rectangle 1802"/>
            <p:cNvSpPr>
              <a:spLocks noChangeArrowheads="1"/>
            </p:cNvSpPr>
            <p:nvPr/>
          </p:nvSpPr>
          <p:spPr bwMode="auto">
            <a:xfrm rot="5400000" flipV="1">
              <a:off x="1022" y="377"/>
              <a:ext cx="233" cy="344"/>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558" name="Line 1805"/>
            <p:cNvSpPr>
              <a:spLocks noChangeShapeType="1"/>
            </p:cNvSpPr>
            <p:nvPr/>
          </p:nvSpPr>
          <p:spPr bwMode="auto">
            <a:xfrm rot="5400000" flipV="1">
              <a:off x="1149" y="435"/>
              <a:ext cx="4" cy="240"/>
            </a:xfrm>
            <a:prstGeom prst="line">
              <a:avLst/>
            </a:prstGeom>
            <a:noFill/>
            <a:ln w="19050" cap="rnd">
              <a:solidFill>
                <a:schemeClr val="tx1"/>
              </a:solidFill>
              <a:prstDash val="sysDot"/>
              <a:round/>
              <a:headEnd/>
              <a:tailEnd/>
            </a:ln>
          </p:spPr>
          <p:txBody>
            <a:bodyPr wrap="none" anchor="ctr"/>
            <a:lstStyle/>
            <a:p>
              <a:endParaRPr lang="en-US" dirty="0"/>
            </a:p>
          </p:txBody>
        </p:sp>
        <p:grpSp>
          <p:nvGrpSpPr>
            <p:cNvPr id="223" name="Group 1816"/>
            <p:cNvGrpSpPr>
              <a:grpSpLocks/>
            </p:cNvGrpSpPr>
            <p:nvPr/>
          </p:nvGrpSpPr>
          <p:grpSpPr bwMode="auto">
            <a:xfrm rot="5400000">
              <a:off x="1108" y="498"/>
              <a:ext cx="240" cy="125"/>
              <a:chOff x="955" y="407"/>
              <a:chExt cx="240" cy="125"/>
            </a:xfrm>
          </p:grpSpPr>
          <p:sp>
            <p:nvSpPr>
              <p:cNvPr id="571" name="Line 1806"/>
              <p:cNvSpPr>
                <a:spLocks noChangeShapeType="1"/>
              </p:cNvSpPr>
              <p:nvPr/>
            </p:nvSpPr>
            <p:spPr bwMode="auto">
              <a:xfrm rot="-1940292">
                <a:off x="1022" y="433"/>
                <a:ext cx="120" cy="41"/>
              </a:xfrm>
              <a:prstGeom prst="line">
                <a:avLst/>
              </a:prstGeom>
              <a:noFill/>
              <a:ln w="19050">
                <a:solidFill>
                  <a:schemeClr val="tx1"/>
                </a:solidFill>
                <a:round/>
                <a:headEnd/>
                <a:tailEnd/>
              </a:ln>
            </p:spPr>
            <p:txBody>
              <a:bodyPr wrap="none" anchor="ctr"/>
              <a:lstStyle/>
              <a:p>
                <a:endParaRPr lang="en-US" dirty="0"/>
              </a:p>
            </p:txBody>
          </p:sp>
          <p:grpSp>
            <p:nvGrpSpPr>
              <p:cNvPr id="228" name="Group 1807"/>
              <p:cNvGrpSpPr>
                <a:grpSpLocks/>
              </p:cNvGrpSpPr>
              <p:nvPr/>
            </p:nvGrpSpPr>
            <p:grpSpPr bwMode="auto">
              <a:xfrm>
                <a:off x="1120" y="407"/>
                <a:ext cx="75" cy="125"/>
                <a:chOff x="4040" y="2922"/>
                <a:chExt cx="75" cy="125"/>
              </a:xfrm>
            </p:grpSpPr>
            <p:grpSp>
              <p:nvGrpSpPr>
                <p:cNvPr id="241" name="Group 1808"/>
                <p:cNvGrpSpPr>
                  <a:grpSpLocks/>
                </p:cNvGrpSpPr>
                <p:nvPr/>
              </p:nvGrpSpPr>
              <p:grpSpPr bwMode="auto">
                <a:xfrm>
                  <a:off x="4040" y="2922"/>
                  <a:ext cx="74" cy="29"/>
                  <a:chOff x="4040" y="2922"/>
                  <a:chExt cx="74" cy="29"/>
                </a:xfrm>
              </p:grpSpPr>
              <p:sp>
                <p:nvSpPr>
                  <p:cNvPr id="579" name="Line 1809"/>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580" name="Oval 1810"/>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242" name="Group 1811"/>
                <p:cNvGrpSpPr>
                  <a:grpSpLocks/>
                </p:cNvGrpSpPr>
                <p:nvPr/>
              </p:nvGrpSpPr>
              <p:grpSpPr bwMode="auto">
                <a:xfrm>
                  <a:off x="4040" y="3018"/>
                  <a:ext cx="75" cy="29"/>
                  <a:chOff x="4040" y="3018"/>
                  <a:chExt cx="75" cy="29"/>
                </a:xfrm>
              </p:grpSpPr>
              <p:sp>
                <p:nvSpPr>
                  <p:cNvPr id="577" name="Line 1812"/>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578" name="Oval 1813"/>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573" name="Line 1814"/>
              <p:cNvSpPr>
                <a:spLocks noChangeShapeType="1"/>
              </p:cNvSpPr>
              <p:nvPr/>
            </p:nvSpPr>
            <p:spPr bwMode="auto">
              <a:xfrm flipV="1">
                <a:off x="955" y="470"/>
                <a:ext cx="63" cy="0"/>
              </a:xfrm>
              <a:prstGeom prst="line">
                <a:avLst/>
              </a:prstGeom>
              <a:noFill/>
              <a:ln w="19050">
                <a:solidFill>
                  <a:schemeClr val="tx1"/>
                </a:solidFill>
                <a:round/>
                <a:headEnd/>
                <a:tailEnd/>
              </a:ln>
            </p:spPr>
            <p:txBody>
              <a:bodyPr wrap="none" anchor="ctr"/>
              <a:lstStyle/>
              <a:p>
                <a:endParaRPr lang="en-US" dirty="0"/>
              </a:p>
            </p:txBody>
          </p:sp>
          <p:sp>
            <p:nvSpPr>
              <p:cNvPr id="574" name="Oval 1815"/>
              <p:cNvSpPr>
                <a:spLocks noChangeAspect="1" noChangeArrowheads="1"/>
              </p:cNvSpPr>
              <p:nvPr/>
            </p:nvSpPr>
            <p:spPr bwMode="auto">
              <a:xfrm flipV="1">
                <a:off x="1003" y="455"/>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247" name="Group 1817"/>
            <p:cNvGrpSpPr>
              <a:grpSpLocks/>
            </p:cNvGrpSpPr>
            <p:nvPr/>
          </p:nvGrpSpPr>
          <p:grpSpPr bwMode="auto">
            <a:xfrm rot="5400000">
              <a:off x="953" y="498"/>
              <a:ext cx="240" cy="125"/>
              <a:chOff x="955" y="407"/>
              <a:chExt cx="240" cy="125"/>
            </a:xfrm>
          </p:grpSpPr>
          <p:sp>
            <p:nvSpPr>
              <p:cNvPr id="561" name="Line 1818"/>
              <p:cNvSpPr>
                <a:spLocks noChangeShapeType="1"/>
              </p:cNvSpPr>
              <p:nvPr/>
            </p:nvSpPr>
            <p:spPr bwMode="auto">
              <a:xfrm rot="-1940292">
                <a:off x="1022" y="433"/>
                <a:ext cx="120" cy="41"/>
              </a:xfrm>
              <a:prstGeom prst="line">
                <a:avLst/>
              </a:prstGeom>
              <a:noFill/>
              <a:ln w="19050">
                <a:solidFill>
                  <a:schemeClr val="tx1"/>
                </a:solidFill>
                <a:round/>
                <a:headEnd/>
                <a:tailEnd/>
              </a:ln>
            </p:spPr>
            <p:txBody>
              <a:bodyPr wrap="none" anchor="ctr"/>
              <a:lstStyle/>
              <a:p>
                <a:endParaRPr lang="en-US" dirty="0"/>
              </a:p>
            </p:txBody>
          </p:sp>
          <p:grpSp>
            <p:nvGrpSpPr>
              <p:cNvPr id="248" name="Group 1819"/>
              <p:cNvGrpSpPr>
                <a:grpSpLocks/>
              </p:cNvGrpSpPr>
              <p:nvPr/>
            </p:nvGrpSpPr>
            <p:grpSpPr bwMode="auto">
              <a:xfrm>
                <a:off x="1120" y="407"/>
                <a:ext cx="75" cy="125"/>
                <a:chOff x="4040" y="2922"/>
                <a:chExt cx="75" cy="125"/>
              </a:xfrm>
            </p:grpSpPr>
            <p:grpSp>
              <p:nvGrpSpPr>
                <p:cNvPr id="254" name="Group 1820"/>
                <p:cNvGrpSpPr>
                  <a:grpSpLocks/>
                </p:cNvGrpSpPr>
                <p:nvPr/>
              </p:nvGrpSpPr>
              <p:grpSpPr bwMode="auto">
                <a:xfrm>
                  <a:off x="4040" y="2922"/>
                  <a:ext cx="74" cy="29"/>
                  <a:chOff x="4040" y="2922"/>
                  <a:chExt cx="74" cy="29"/>
                </a:xfrm>
              </p:grpSpPr>
              <p:sp>
                <p:nvSpPr>
                  <p:cNvPr id="569" name="Line 1821"/>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570" name="Oval 1822"/>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255" name="Group 1823"/>
                <p:cNvGrpSpPr>
                  <a:grpSpLocks/>
                </p:cNvGrpSpPr>
                <p:nvPr/>
              </p:nvGrpSpPr>
              <p:grpSpPr bwMode="auto">
                <a:xfrm>
                  <a:off x="4040" y="3018"/>
                  <a:ext cx="75" cy="29"/>
                  <a:chOff x="4040" y="3018"/>
                  <a:chExt cx="75" cy="29"/>
                </a:xfrm>
              </p:grpSpPr>
              <p:sp>
                <p:nvSpPr>
                  <p:cNvPr id="567" name="Line 1824"/>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568" name="Oval 1825"/>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563" name="Line 1826"/>
              <p:cNvSpPr>
                <a:spLocks noChangeShapeType="1"/>
              </p:cNvSpPr>
              <p:nvPr/>
            </p:nvSpPr>
            <p:spPr bwMode="auto">
              <a:xfrm flipV="1">
                <a:off x="955" y="470"/>
                <a:ext cx="63" cy="0"/>
              </a:xfrm>
              <a:prstGeom prst="line">
                <a:avLst/>
              </a:prstGeom>
              <a:noFill/>
              <a:ln w="19050">
                <a:solidFill>
                  <a:schemeClr val="tx1"/>
                </a:solidFill>
                <a:round/>
                <a:headEnd/>
                <a:tailEnd/>
              </a:ln>
            </p:spPr>
            <p:txBody>
              <a:bodyPr wrap="none" anchor="ctr"/>
              <a:lstStyle/>
              <a:p>
                <a:endParaRPr lang="en-US" dirty="0"/>
              </a:p>
            </p:txBody>
          </p:sp>
          <p:sp>
            <p:nvSpPr>
              <p:cNvPr id="564" name="Oval 1827"/>
              <p:cNvSpPr>
                <a:spLocks noChangeAspect="1" noChangeArrowheads="1"/>
              </p:cNvSpPr>
              <p:nvPr/>
            </p:nvSpPr>
            <p:spPr bwMode="auto">
              <a:xfrm flipV="1">
                <a:off x="1003" y="455"/>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grpSp>
        <p:nvGrpSpPr>
          <p:cNvPr id="273" name="Group 1219"/>
          <p:cNvGrpSpPr>
            <a:grpSpLocks/>
          </p:cNvGrpSpPr>
          <p:nvPr/>
        </p:nvGrpSpPr>
        <p:grpSpPr bwMode="auto">
          <a:xfrm>
            <a:off x="7146925" y="476250"/>
            <a:ext cx="552450" cy="595313"/>
            <a:chOff x="3821" y="2781"/>
            <a:chExt cx="348" cy="375"/>
          </a:xfrm>
        </p:grpSpPr>
        <p:sp>
          <p:nvSpPr>
            <p:cNvPr id="582" name="Text Box 714"/>
            <p:cNvSpPr txBox="1">
              <a:spLocks noChangeArrowheads="1"/>
            </p:cNvSpPr>
            <p:nvPr/>
          </p:nvSpPr>
          <p:spPr bwMode="auto">
            <a:xfrm>
              <a:off x="3821" y="2781"/>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LATCH</a:t>
              </a:r>
            </a:p>
          </p:txBody>
        </p:sp>
        <p:grpSp>
          <p:nvGrpSpPr>
            <p:cNvPr id="274" name="Group 1214"/>
            <p:cNvGrpSpPr>
              <a:grpSpLocks/>
            </p:cNvGrpSpPr>
            <p:nvPr/>
          </p:nvGrpSpPr>
          <p:grpSpPr bwMode="auto">
            <a:xfrm>
              <a:off x="3875" y="2875"/>
              <a:ext cx="241" cy="281"/>
              <a:chOff x="3875" y="2875"/>
              <a:chExt cx="241" cy="281"/>
            </a:xfrm>
          </p:grpSpPr>
          <p:sp>
            <p:nvSpPr>
              <p:cNvPr id="584" name="Rectangle 1068"/>
              <p:cNvSpPr>
                <a:spLocks noChangeArrowheads="1"/>
              </p:cNvSpPr>
              <p:nvPr/>
            </p:nvSpPr>
            <p:spPr bwMode="auto">
              <a:xfrm flipV="1">
                <a:off x="3878" y="2875"/>
                <a:ext cx="237" cy="281"/>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585" name="Line 1070"/>
              <p:cNvSpPr>
                <a:spLocks noChangeShapeType="1"/>
              </p:cNvSpPr>
              <p:nvPr/>
            </p:nvSpPr>
            <p:spPr bwMode="auto">
              <a:xfrm flipV="1">
                <a:off x="3877" y="3102"/>
                <a:ext cx="239" cy="0"/>
              </a:xfrm>
              <a:prstGeom prst="line">
                <a:avLst/>
              </a:prstGeom>
              <a:noFill/>
              <a:ln w="9525">
                <a:solidFill>
                  <a:schemeClr val="tx1"/>
                </a:solidFill>
                <a:round/>
                <a:headEnd/>
                <a:tailEnd/>
              </a:ln>
            </p:spPr>
            <p:txBody>
              <a:bodyPr wrap="none" anchor="ctr"/>
              <a:lstStyle/>
              <a:p>
                <a:endParaRPr lang="en-US" dirty="0"/>
              </a:p>
            </p:txBody>
          </p:sp>
          <p:sp>
            <p:nvSpPr>
              <p:cNvPr id="586" name="Rectangle 1071"/>
              <p:cNvSpPr>
                <a:spLocks noChangeArrowheads="1"/>
              </p:cNvSpPr>
              <p:nvPr/>
            </p:nvSpPr>
            <p:spPr bwMode="auto">
              <a:xfrm flipV="1">
                <a:off x="3915" y="307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587" name="Line 1072"/>
              <p:cNvSpPr>
                <a:spLocks noChangeShapeType="1"/>
              </p:cNvSpPr>
              <p:nvPr/>
            </p:nvSpPr>
            <p:spPr bwMode="auto">
              <a:xfrm flipH="1" flipV="1">
                <a:off x="3997" y="2938"/>
                <a:ext cx="4" cy="122"/>
              </a:xfrm>
              <a:prstGeom prst="line">
                <a:avLst/>
              </a:prstGeom>
              <a:noFill/>
              <a:ln w="19050" cap="rnd">
                <a:solidFill>
                  <a:schemeClr val="tx1"/>
                </a:solidFill>
                <a:prstDash val="sysDot"/>
                <a:round/>
                <a:headEnd/>
                <a:tailEnd/>
              </a:ln>
            </p:spPr>
            <p:txBody>
              <a:bodyPr wrap="none" anchor="ctr"/>
              <a:lstStyle/>
              <a:p>
                <a:endParaRPr lang="en-US" dirty="0"/>
              </a:p>
            </p:txBody>
          </p:sp>
          <p:sp>
            <p:nvSpPr>
              <p:cNvPr id="588" name="Line 1076"/>
              <p:cNvSpPr>
                <a:spLocks noChangeShapeType="1"/>
              </p:cNvSpPr>
              <p:nvPr/>
            </p:nvSpPr>
            <p:spPr bwMode="auto">
              <a:xfrm rot="-1940292">
                <a:off x="3942" y="2948"/>
                <a:ext cx="120" cy="41"/>
              </a:xfrm>
              <a:prstGeom prst="line">
                <a:avLst/>
              </a:prstGeom>
              <a:noFill/>
              <a:ln w="19050">
                <a:solidFill>
                  <a:schemeClr val="tx1"/>
                </a:solidFill>
                <a:round/>
                <a:headEnd/>
                <a:tailEnd/>
              </a:ln>
            </p:spPr>
            <p:txBody>
              <a:bodyPr wrap="none" anchor="ctr"/>
              <a:lstStyle/>
              <a:p>
                <a:endParaRPr lang="en-US" dirty="0"/>
              </a:p>
            </p:txBody>
          </p:sp>
          <p:grpSp>
            <p:nvGrpSpPr>
              <p:cNvPr id="286" name="Group 1213"/>
              <p:cNvGrpSpPr>
                <a:grpSpLocks/>
              </p:cNvGrpSpPr>
              <p:nvPr/>
            </p:nvGrpSpPr>
            <p:grpSpPr bwMode="auto">
              <a:xfrm>
                <a:off x="4040" y="2922"/>
                <a:ext cx="75" cy="125"/>
                <a:chOff x="4040" y="2922"/>
                <a:chExt cx="75" cy="125"/>
              </a:xfrm>
            </p:grpSpPr>
            <p:grpSp>
              <p:nvGrpSpPr>
                <p:cNvPr id="288" name="Group 1211"/>
                <p:cNvGrpSpPr>
                  <a:grpSpLocks/>
                </p:cNvGrpSpPr>
                <p:nvPr/>
              </p:nvGrpSpPr>
              <p:grpSpPr bwMode="auto">
                <a:xfrm>
                  <a:off x="4040" y="2922"/>
                  <a:ext cx="74" cy="29"/>
                  <a:chOff x="4040" y="2922"/>
                  <a:chExt cx="74" cy="29"/>
                </a:xfrm>
              </p:grpSpPr>
              <p:sp>
                <p:nvSpPr>
                  <p:cNvPr id="596" name="Line 1074"/>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597" name="Oval 1075"/>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292" name="Group 1212"/>
                <p:cNvGrpSpPr>
                  <a:grpSpLocks/>
                </p:cNvGrpSpPr>
                <p:nvPr/>
              </p:nvGrpSpPr>
              <p:grpSpPr bwMode="auto">
                <a:xfrm>
                  <a:off x="4040" y="3018"/>
                  <a:ext cx="75" cy="29"/>
                  <a:chOff x="4040" y="3018"/>
                  <a:chExt cx="75" cy="29"/>
                </a:xfrm>
              </p:grpSpPr>
              <p:sp>
                <p:nvSpPr>
                  <p:cNvPr id="594" name="Line 1078"/>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595" name="Oval 1079"/>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590" name="Line 1081"/>
              <p:cNvSpPr>
                <a:spLocks noChangeShapeType="1"/>
              </p:cNvSpPr>
              <p:nvPr/>
            </p:nvSpPr>
            <p:spPr bwMode="auto">
              <a:xfrm flipV="1">
                <a:off x="3875" y="2985"/>
                <a:ext cx="63" cy="0"/>
              </a:xfrm>
              <a:prstGeom prst="line">
                <a:avLst/>
              </a:prstGeom>
              <a:noFill/>
              <a:ln w="19050">
                <a:solidFill>
                  <a:schemeClr val="tx1"/>
                </a:solidFill>
                <a:round/>
                <a:headEnd/>
                <a:tailEnd/>
              </a:ln>
            </p:spPr>
            <p:txBody>
              <a:bodyPr wrap="none" anchor="ctr"/>
              <a:lstStyle/>
              <a:p>
                <a:endParaRPr lang="en-US" dirty="0"/>
              </a:p>
            </p:txBody>
          </p:sp>
          <p:sp>
            <p:nvSpPr>
              <p:cNvPr id="591" name="Oval 1082"/>
              <p:cNvSpPr>
                <a:spLocks noChangeAspect="1" noChangeArrowheads="1"/>
              </p:cNvSpPr>
              <p:nvPr/>
            </p:nvSpPr>
            <p:spPr bwMode="auto">
              <a:xfrm flipV="1">
                <a:off x="3923" y="2970"/>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598" name="Freeform 1394"/>
          <p:cNvSpPr>
            <a:spLocks/>
          </p:cNvSpPr>
          <p:nvPr/>
        </p:nvSpPr>
        <p:spPr bwMode="auto">
          <a:xfrm rot="5400000">
            <a:off x="5882481" y="4780757"/>
            <a:ext cx="117475" cy="227012"/>
          </a:xfrm>
          <a:custGeom>
            <a:avLst/>
            <a:gdLst>
              <a:gd name="T0" fmla="*/ 2147483647 w 1017"/>
              <a:gd name="T1" fmla="*/ 0 h 123"/>
              <a:gd name="T2" fmla="*/ 2147483647 w 1017"/>
              <a:gd name="T3" fmla="*/ 2147483647 h 123"/>
              <a:gd name="T4" fmla="*/ 0 w 1017"/>
              <a:gd name="T5" fmla="*/ 2147483647 h 123"/>
              <a:gd name="T6" fmla="*/ 0 60000 65536"/>
              <a:gd name="T7" fmla="*/ 0 60000 65536"/>
              <a:gd name="T8" fmla="*/ 0 60000 65536"/>
              <a:gd name="T9" fmla="*/ 0 w 1017"/>
              <a:gd name="T10" fmla="*/ 0 h 123"/>
              <a:gd name="T11" fmla="*/ 1017 w 1017"/>
              <a:gd name="T12" fmla="*/ 123 h 123"/>
            </a:gdLst>
            <a:ahLst/>
            <a:cxnLst>
              <a:cxn ang="T6">
                <a:pos x="T0" y="T1"/>
              </a:cxn>
              <a:cxn ang="T7">
                <a:pos x="T2" y="T3"/>
              </a:cxn>
              <a:cxn ang="T8">
                <a:pos x="T4" y="T5"/>
              </a:cxn>
            </a:cxnLst>
            <a:rect l="T9" t="T10" r="T11" b="T12"/>
            <a:pathLst>
              <a:path w="1017" h="123">
                <a:moveTo>
                  <a:pt x="1017" y="0"/>
                </a:moveTo>
                <a:lnTo>
                  <a:pt x="1017" y="123"/>
                </a:lnTo>
                <a:lnTo>
                  <a:pt x="0" y="123"/>
                </a:lnTo>
              </a:path>
            </a:pathLst>
          </a:custGeom>
          <a:noFill/>
          <a:ln w="19050">
            <a:solidFill>
              <a:srgbClr val="0000CC"/>
            </a:solidFill>
            <a:round/>
            <a:headEnd/>
            <a:tailEnd/>
          </a:ln>
        </p:spPr>
        <p:txBody>
          <a:bodyPr wrap="none" anchor="ctr"/>
          <a:lstStyle/>
          <a:p>
            <a:endParaRPr lang="en-US" dirty="0"/>
          </a:p>
        </p:txBody>
      </p:sp>
      <p:sp>
        <p:nvSpPr>
          <p:cNvPr id="599" name="Freeform 1394"/>
          <p:cNvSpPr>
            <a:spLocks/>
          </p:cNvSpPr>
          <p:nvPr/>
        </p:nvSpPr>
        <p:spPr bwMode="auto">
          <a:xfrm rot="5400000" flipH="1" flipV="1">
            <a:off x="5668963" y="4292600"/>
            <a:ext cx="1004888" cy="687387"/>
          </a:xfrm>
          <a:custGeom>
            <a:avLst/>
            <a:gdLst>
              <a:gd name="T0" fmla="*/ 2147483647 w 1017"/>
              <a:gd name="T1" fmla="*/ 0 h 126"/>
              <a:gd name="T2" fmla="*/ 2147483647 w 1017"/>
              <a:gd name="T3" fmla="*/ 2147483647 h 126"/>
              <a:gd name="T4" fmla="*/ 0 w 1017"/>
              <a:gd name="T5" fmla="*/ 2147483647 h 126"/>
              <a:gd name="T6" fmla="*/ 0 w 1017"/>
              <a:gd name="T7" fmla="*/ 2147483647 h 126"/>
              <a:gd name="T8" fmla="*/ 0 60000 65536"/>
              <a:gd name="T9" fmla="*/ 0 60000 65536"/>
              <a:gd name="T10" fmla="*/ 0 60000 65536"/>
              <a:gd name="T11" fmla="*/ 0 60000 65536"/>
              <a:gd name="T12" fmla="*/ 0 w 1017"/>
              <a:gd name="T13" fmla="*/ 0 h 126"/>
              <a:gd name="T14" fmla="*/ 1017 w 1017"/>
              <a:gd name="T15" fmla="*/ 126 h 126"/>
            </a:gdLst>
            <a:ahLst/>
            <a:cxnLst>
              <a:cxn ang="T8">
                <a:pos x="T0" y="T1"/>
              </a:cxn>
              <a:cxn ang="T9">
                <a:pos x="T2" y="T3"/>
              </a:cxn>
              <a:cxn ang="T10">
                <a:pos x="T4" y="T5"/>
              </a:cxn>
              <a:cxn ang="T11">
                <a:pos x="T6" y="T7"/>
              </a:cxn>
            </a:cxnLst>
            <a:rect l="T12" t="T13" r="T14" b="T15"/>
            <a:pathLst>
              <a:path w="1017" h="126">
                <a:moveTo>
                  <a:pt x="1017" y="0"/>
                </a:moveTo>
                <a:lnTo>
                  <a:pt x="1017" y="126"/>
                </a:lnTo>
                <a:lnTo>
                  <a:pt x="0" y="125"/>
                </a:lnTo>
                <a:lnTo>
                  <a:pt x="0" y="95"/>
                </a:lnTo>
              </a:path>
            </a:pathLst>
          </a:custGeom>
          <a:noFill/>
          <a:ln w="19050">
            <a:solidFill>
              <a:srgbClr val="0000CC"/>
            </a:solidFill>
            <a:round/>
            <a:headEnd/>
            <a:tailEnd/>
          </a:ln>
        </p:spPr>
        <p:txBody>
          <a:bodyPr wrap="none" anchor="ctr"/>
          <a:lstStyle/>
          <a:p>
            <a:endParaRPr lang="en-US" dirty="0"/>
          </a:p>
        </p:txBody>
      </p:sp>
      <p:sp>
        <p:nvSpPr>
          <p:cNvPr id="600" name="Freeform 1775"/>
          <p:cNvSpPr>
            <a:spLocks/>
          </p:cNvSpPr>
          <p:nvPr/>
        </p:nvSpPr>
        <p:spPr bwMode="auto">
          <a:xfrm flipV="1">
            <a:off x="6357938" y="4876800"/>
            <a:ext cx="2457450" cy="722313"/>
          </a:xfrm>
          <a:custGeom>
            <a:avLst/>
            <a:gdLst>
              <a:gd name="T0" fmla="*/ 2147483647 w 4003"/>
              <a:gd name="T1" fmla="*/ 2147483647 h 737"/>
              <a:gd name="T2" fmla="*/ 2147483647 w 4003"/>
              <a:gd name="T3" fmla="*/ 0 h 737"/>
              <a:gd name="T4" fmla="*/ 2147483647 w 4003"/>
              <a:gd name="T5" fmla="*/ 2147483647 h 737"/>
              <a:gd name="T6" fmla="*/ 0 w 4003"/>
              <a:gd name="T7" fmla="*/ 2147483647 h 737"/>
              <a:gd name="T8" fmla="*/ 0 60000 65536"/>
              <a:gd name="T9" fmla="*/ 0 60000 65536"/>
              <a:gd name="T10" fmla="*/ 0 60000 65536"/>
              <a:gd name="T11" fmla="*/ 0 60000 65536"/>
              <a:gd name="T12" fmla="*/ 0 w 4003"/>
              <a:gd name="T13" fmla="*/ 0 h 737"/>
              <a:gd name="T14" fmla="*/ 4003 w 4003"/>
              <a:gd name="T15" fmla="*/ 737 h 737"/>
            </a:gdLst>
            <a:ahLst/>
            <a:cxnLst>
              <a:cxn ang="T8">
                <a:pos x="T0" y="T1"/>
              </a:cxn>
              <a:cxn ang="T9">
                <a:pos x="T2" y="T3"/>
              </a:cxn>
              <a:cxn ang="T10">
                <a:pos x="T4" y="T5"/>
              </a:cxn>
              <a:cxn ang="T11">
                <a:pos x="T6" y="T7"/>
              </a:cxn>
            </a:cxnLst>
            <a:rect l="T12" t="T13" r="T14" b="T15"/>
            <a:pathLst>
              <a:path w="4003" h="737">
                <a:moveTo>
                  <a:pt x="4003" y="5"/>
                </a:moveTo>
                <a:lnTo>
                  <a:pt x="2024" y="0"/>
                </a:lnTo>
                <a:lnTo>
                  <a:pt x="2024" y="735"/>
                </a:lnTo>
                <a:lnTo>
                  <a:pt x="0" y="737"/>
                </a:lnTo>
              </a:path>
            </a:pathLst>
          </a:custGeom>
          <a:noFill/>
          <a:ln w="19050">
            <a:solidFill>
              <a:srgbClr val="FF0000"/>
            </a:solidFill>
            <a:round/>
            <a:headEnd/>
            <a:tailEnd/>
          </a:ln>
        </p:spPr>
        <p:txBody>
          <a:bodyPr rot="10800000" wrap="none" anchor="ctr"/>
          <a:lstStyle/>
          <a:p>
            <a:endParaRPr lang="en-US" dirty="0"/>
          </a:p>
        </p:txBody>
      </p:sp>
      <p:sp>
        <p:nvSpPr>
          <p:cNvPr id="601" name="Text Box 1494"/>
          <p:cNvSpPr txBox="1">
            <a:spLocks noChangeArrowheads="1"/>
          </p:cNvSpPr>
          <p:nvPr/>
        </p:nvSpPr>
        <p:spPr bwMode="auto">
          <a:xfrm>
            <a:off x="7943850" y="5427663"/>
            <a:ext cx="1009650" cy="182562"/>
          </a:xfrm>
          <a:prstGeom prst="rect">
            <a:avLst/>
          </a:prstGeom>
          <a:noFill/>
          <a:ln w="9525">
            <a:noFill/>
            <a:miter lim="800000"/>
            <a:headEnd/>
            <a:tailEnd/>
          </a:ln>
        </p:spPr>
        <p:txBody>
          <a:bodyPr wrap="none" lIns="0" rIns="0" anchor="ctr"/>
          <a:lstStyle/>
          <a:p>
            <a:pPr>
              <a:spcBef>
                <a:spcPct val="50000"/>
              </a:spcBef>
            </a:pPr>
            <a:r>
              <a:rPr lang="en-US" sz="800" dirty="0">
                <a:latin typeface="Arial" charset="0"/>
              </a:rPr>
              <a:t>To </a:t>
            </a:r>
            <a:r>
              <a:rPr lang="en-US" sz="800" dirty="0" smtClean="0">
                <a:latin typeface="Arial" charset="0"/>
              </a:rPr>
              <a:t>OverTemp </a:t>
            </a:r>
            <a:r>
              <a:rPr lang="en-US" sz="800" dirty="0">
                <a:latin typeface="Arial" charset="0"/>
              </a:rPr>
              <a:t>Light</a:t>
            </a:r>
          </a:p>
        </p:txBody>
      </p:sp>
      <p:grpSp>
        <p:nvGrpSpPr>
          <p:cNvPr id="294" name="Group 1733"/>
          <p:cNvGrpSpPr>
            <a:grpSpLocks/>
          </p:cNvGrpSpPr>
          <p:nvPr/>
        </p:nvGrpSpPr>
        <p:grpSpPr bwMode="auto">
          <a:xfrm>
            <a:off x="3698875" y="3876675"/>
            <a:ext cx="190500" cy="79375"/>
            <a:chOff x="2330" y="2438"/>
            <a:chExt cx="120" cy="50"/>
          </a:xfrm>
        </p:grpSpPr>
        <p:sp>
          <p:nvSpPr>
            <p:cNvPr id="603" name="Rectangle 1734"/>
            <p:cNvSpPr>
              <a:spLocks noChangeArrowheads="1"/>
            </p:cNvSpPr>
            <p:nvPr/>
          </p:nvSpPr>
          <p:spPr bwMode="auto">
            <a:xfrm>
              <a:off x="2330" y="2438"/>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604" name="Text Box 1735"/>
            <p:cNvSpPr txBox="1">
              <a:spLocks noChangeArrowheads="1"/>
            </p:cNvSpPr>
            <p:nvPr/>
          </p:nvSpPr>
          <p:spPr bwMode="auto">
            <a:xfrm>
              <a:off x="2386" y="2438"/>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T5</a:t>
              </a:r>
            </a:p>
          </p:txBody>
        </p:sp>
      </p:grpSp>
      <p:sp>
        <p:nvSpPr>
          <p:cNvPr id="605" name="Freeform 1715"/>
          <p:cNvSpPr>
            <a:spLocks/>
          </p:cNvSpPr>
          <p:nvPr/>
        </p:nvSpPr>
        <p:spPr bwMode="auto">
          <a:xfrm>
            <a:off x="5740400" y="906463"/>
            <a:ext cx="536575" cy="474662"/>
          </a:xfrm>
          <a:custGeom>
            <a:avLst/>
            <a:gdLst>
              <a:gd name="T0" fmla="*/ 0 w 536"/>
              <a:gd name="T1" fmla="*/ 2147483647 h 299"/>
              <a:gd name="T2" fmla="*/ 0 w 536"/>
              <a:gd name="T3" fmla="*/ 0 h 299"/>
              <a:gd name="T4" fmla="*/ 2147483647 w 536"/>
              <a:gd name="T5" fmla="*/ 0 h 299"/>
              <a:gd name="T6" fmla="*/ 0 60000 65536"/>
              <a:gd name="T7" fmla="*/ 0 60000 65536"/>
              <a:gd name="T8" fmla="*/ 0 60000 65536"/>
              <a:gd name="T9" fmla="*/ 0 w 536"/>
              <a:gd name="T10" fmla="*/ 0 h 299"/>
              <a:gd name="T11" fmla="*/ 536 w 536"/>
              <a:gd name="T12" fmla="*/ 299 h 299"/>
            </a:gdLst>
            <a:ahLst/>
            <a:cxnLst>
              <a:cxn ang="T6">
                <a:pos x="T0" y="T1"/>
              </a:cxn>
              <a:cxn ang="T7">
                <a:pos x="T2" y="T3"/>
              </a:cxn>
              <a:cxn ang="T8">
                <a:pos x="T4" y="T5"/>
              </a:cxn>
            </a:cxnLst>
            <a:rect l="T9" t="T10" r="T11" b="T12"/>
            <a:pathLst>
              <a:path w="536" h="299">
                <a:moveTo>
                  <a:pt x="0" y="299"/>
                </a:moveTo>
                <a:lnTo>
                  <a:pt x="0" y="0"/>
                </a:lnTo>
                <a:lnTo>
                  <a:pt x="536" y="0"/>
                </a:lnTo>
              </a:path>
            </a:pathLst>
          </a:custGeom>
          <a:noFill/>
          <a:ln w="28575">
            <a:solidFill>
              <a:srgbClr val="0000CC"/>
            </a:solidFill>
            <a:round/>
            <a:headEnd/>
            <a:tailEnd/>
          </a:ln>
        </p:spPr>
        <p:txBody>
          <a:bodyPr/>
          <a:lstStyle/>
          <a:p>
            <a:endParaRPr lang="en-US" dirty="0"/>
          </a:p>
        </p:txBody>
      </p:sp>
      <p:grpSp>
        <p:nvGrpSpPr>
          <p:cNvPr id="298" name="Group 1711"/>
          <p:cNvGrpSpPr>
            <a:grpSpLocks/>
          </p:cNvGrpSpPr>
          <p:nvPr/>
        </p:nvGrpSpPr>
        <p:grpSpPr bwMode="auto">
          <a:xfrm>
            <a:off x="4697413" y="1863725"/>
            <a:ext cx="214312" cy="79375"/>
            <a:chOff x="3676" y="476"/>
            <a:chExt cx="135" cy="50"/>
          </a:xfrm>
        </p:grpSpPr>
        <p:sp>
          <p:nvSpPr>
            <p:cNvPr id="607" name="Rectangle 1712"/>
            <p:cNvSpPr>
              <a:spLocks noChangeArrowheads="1"/>
            </p:cNvSpPr>
            <p:nvPr/>
          </p:nvSpPr>
          <p:spPr bwMode="auto">
            <a:xfrm>
              <a:off x="3676" y="479"/>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608" name="Text Box 1713"/>
            <p:cNvSpPr txBox="1">
              <a:spLocks noChangeArrowheads="1"/>
            </p:cNvSpPr>
            <p:nvPr/>
          </p:nvSpPr>
          <p:spPr bwMode="auto">
            <a:xfrm>
              <a:off x="3747" y="47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a:t>
              </a:r>
            </a:p>
          </p:txBody>
        </p:sp>
      </p:grpSp>
      <p:sp>
        <p:nvSpPr>
          <p:cNvPr id="612" name="Rectangle 1615"/>
          <p:cNvSpPr>
            <a:spLocks noChangeArrowheads="1"/>
          </p:cNvSpPr>
          <p:nvPr/>
        </p:nvSpPr>
        <p:spPr bwMode="auto">
          <a:xfrm rot="16200000">
            <a:off x="3040063" y="1673225"/>
            <a:ext cx="214313" cy="119063"/>
          </a:xfrm>
          <a:prstGeom prst="rect">
            <a:avLst/>
          </a:prstGeom>
          <a:solidFill>
            <a:schemeClr val="bg1">
              <a:lumMod val="85000"/>
            </a:schemeClr>
          </a:solidFill>
          <a:ln w="9525">
            <a:solidFill>
              <a:schemeClr val="tx1"/>
            </a:solidFill>
            <a:miter lim="800000"/>
            <a:headEnd/>
            <a:tailEnd/>
          </a:ln>
        </p:spPr>
        <p:txBody>
          <a:bodyPr vert="eaVert" wrap="none" anchor="ctr"/>
          <a:lstStyle/>
          <a:p>
            <a:endParaRPr lang="en-US" dirty="0"/>
          </a:p>
        </p:txBody>
      </p:sp>
      <p:sp>
        <p:nvSpPr>
          <p:cNvPr id="613" name="Freeform 1616"/>
          <p:cNvSpPr>
            <a:spLocks/>
          </p:cNvSpPr>
          <p:nvPr/>
        </p:nvSpPr>
        <p:spPr bwMode="auto">
          <a:xfrm rot="16200000">
            <a:off x="3081338" y="1689100"/>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vert="eaVert" wrap="none" anchor="ctr"/>
          <a:lstStyle/>
          <a:p>
            <a:endParaRPr lang="en-US" dirty="0"/>
          </a:p>
        </p:txBody>
      </p:sp>
      <p:sp>
        <p:nvSpPr>
          <p:cNvPr id="614" name="Line 1617"/>
          <p:cNvSpPr>
            <a:spLocks noChangeShapeType="1"/>
          </p:cNvSpPr>
          <p:nvPr/>
        </p:nvSpPr>
        <p:spPr bwMode="auto">
          <a:xfrm rot="16200000">
            <a:off x="3127376" y="1817688"/>
            <a:ext cx="39688" cy="0"/>
          </a:xfrm>
          <a:prstGeom prst="line">
            <a:avLst/>
          </a:prstGeom>
          <a:noFill/>
          <a:ln w="12700">
            <a:solidFill>
              <a:schemeClr val="tx1"/>
            </a:solidFill>
            <a:round/>
            <a:headEnd/>
            <a:tailEnd/>
          </a:ln>
        </p:spPr>
        <p:txBody>
          <a:bodyPr wrap="none" anchor="ctr"/>
          <a:lstStyle/>
          <a:p>
            <a:endParaRPr lang="en-US" dirty="0"/>
          </a:p>
        </p:txBody>
      </p:sp>
      <p:sp>
        <p:nvSpPr>
          <p:cNvPr id="615" name="Line 1618"/>
          <p:cNvSpPr>
            <a:spLocks noChangeShapeType="1"/>
          </p:cNvSpPr>
          <p:nvPr/>
        </p:nvSpPr>
        <p:spPr bwMode="auto">
          <a:xfrm rot="16200000">
            <a:off x="3124201" y="1647826"/>
            <a:ext cx="46038" cy="0"/>
          </a:xfrm>
          <a:prstGeom prst="line">
            <a:avLst/>
          </a:prstGeom>
          <a:noFill/>
          <a:ln w="12700">
            <a:solidFill>
              <a:schemeClr val="tx1"/>
            </a:solidFill>
            <a:round/>
            <a:headEnd/>
            <a:tailEnd/>
          </a:ln>
        </p:spPr>
        <p:txBody>
          <a:bodyPr wrap="none" anchor="ctr"/>
          <a:lstStyle/>
          <a:p>
            <a:endParaRPr lang="en-US" dirty="0"/>
          </a:p>
        </p:txBody>
      </p:sp>
      <p:sp>
        <p:nvSpPr>
          <p:cNvPr id="611" name="Text Box 1619"/>
          <p:cNvSpPr txBox="1">
            <a:spLocks noChangeArrowheads="1"/>
          </p:cNvSpPr>
          <p:nvPr/>
        </p:nvSpPr>
        <p:spPr bwMode="auto">
          <a:xfrm>
            <a:off x="3214688" y="169386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F9</a:t>
            </a:r>
          </a:p>
        </p:txBody>
      </p:sp>
      <p:sp>
        <p:nvSpPr>
          <p:cNvPr id="619" name="Rectangle 1647"/>
          <p:cNvSpPr>
            <a:spLocks noChangeArrowheads="1"/>
          </p:cNvSpPr>
          <p:nvPr/>
        </p:nvSpPr>
        <p:spPr bwMode="auto">
          <a:xfrm rot="16200000">
            <a:off x="4619625" y="2125662"/>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620" name="Freeform 1648"/>
          <p:cNvSpPr>
            <a:spLocks/>
          </p:cNvSpPr>
          <p:nvPr/>
        </p:nvSpPr>
        <p:spPr bwMode="auto">
          <a:xfrm rot="16200000">
            <a:off x="4660900" y="2141537"/>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621" name="Line 1649"/>
          <p:cNvSpPr>
            <a:spLocks noChangeShapeType="1"/>
          </p:cNvSpPr>
          <p:nvPr/>
        </p:nvSpPr>
        <p:spPr bwMode="auto">
          <a:xfrm rot="16200000">
            <a:off x="4706938" y="2270125"/>
            <a:ext cx="39688" cy="0"/>
          </a:xfrm>
          <a:prstGeom prst="line">
            <a:avLst/>
          </a:prstGeom>
          <a:noFill/>
          <a:ln w="12700">
            <a:solidFill>
              <a:schemeClr val="tx1"/>
            </a:solidFill>
            <a:round/>
            <a:headEnd/>
            <a:tailEnd/>
          </a:ln>
        </p:spPr>
        <p:txBody>
          <a:bodyPr wrap="none" anchor="ctr"/>
          <a:lstStyle/>
          <a:p>
            <a:endParaRPr lang="en-US" dirty="0"/>
          </a:p>
        </p:txBody>
      </p:sp>
      <p:sp>
        <p:nvSpPr>
          <p:cNvPr id="622" name="Line 1650"/>
          <p:cNvSpPr>
            <a:spLocks noChangeShapeType="1"/>
          </p:cNvSpPr>
          <p:nvPr/>
        </p:nvSpPr>
        <p:spPr bwMode="auto">
          <a:xfrm rot="16200000">
            <a:off x="4703763" y="2100263"/>
            <a:ext cx="46038" cy="0"/>
          </a:xfrm>
          <a:prstGeom prst="line">
            <a:avLst/>
          </a:prstGeom>
          <a:noFill/>
          <a:ln w="12700">
            <a:solidFill>
              <a:schemeClr val="tx1"/>
            </a:solidFill>
            <a:round/>
            <a:headEnd/>
            <a:tailEnd/>
          </a:ln>
        </p:spPr>
        <p:txBody>
          <a:bodyPr wrap="none" anchor="ctr"/>
          <a:lstStyle/>
          <a:p>
            <a:endParaRPr lang="en-US" dirty="0"/>
          </a:p>
        </p:txBody>
      </p:sp>
      <p:sp>
        <p:nvSpPr>
          <p:cNvPr id="618" name="Text Box 1651"/>
          <p:cNvSpPr txBox="1">
            <a:spLocks noChangeArrowheads="1"/>
          </p:cNvSpPr>
          <p:nvPr/>
        </p:nvSpPr>
        <p:spPr bwMode="auto">
          <a:xfrm>
            <a:off x="4794250" y="2146300"/>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F3</a:t>
            </a:r>
          </a:p>
        </p:txBody>
      </p:sp>
      <p:grpSp>
        <p:nvGrpSpPr>
          <p:cNvPr id="299" name="Group 800"/>
          <p:cNvGrpSpPr>
            <a:grpSpLocks/>
          </p:cNvGrpSpPr>
          <p:nvPr/>
        </p:nvGrpSpPr>
        <p:grpSpPr bwMode="auto">
          <a:xfrm>
            <a:off x="8035925" y="4632325"/>
            <a:ext cx="552450" cy="595313"/>
            <a:chOff x="5062" y="2918"/>
            <a:chExt cx="348" cy="375"/>
          </a:xfrm>
        </p:grpSpPr>
        <p:grpSp>
          <p:nvGrpSpPr>
            <p:cNvPr id="306" name="Group 1468"/>
            <p:cNvGrpSpPr>
              <a:grpSpLocks/>
            </p:cNvGrpSpPr>
            <p:nvPr/>
          </p:nvGrpSpPr>
          <p:grpSpPr bwMode="auto">
            <a:xfrm>
              <a:off x="5062" y="2918"/>
              <a:ext cx="348" cy="375"/>
              <a:chOff x="3821" y="2781"/>
              <a:chExt cx="348" cy="375"/>
            </a:xfrm>
          </p:grpSpPr>
          <p:sp>
            <p:nvSpPr>
              <p:cNvPr id="626" name="Text Box 1469"/>
              <p:cNvSpPr txBox="1">
                <a:spLocks noChangeArrowheads="1"/>
              </p:cNvSpPr>
              <p:nvPr/>
            </p:nvSpPr>
            <p:spPr bwMode="auto">
              <a:xfrm>
                <a:off x="3821" y="2781"/>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REVERSE</a:t>
                </a:r>
              </a:p>
            </p:txBody>
          </p:sp>
          <p:grpSp>
            <p:nvGrpSpPr>
              <p:cNvPr id="308" name="Group 1470"/>
              <p:cNvGrpSpPr>
                <a:grpSpLocks/>
              </p:cNvGrpSpPr>
              <p:nvPr/>
            </p:nvGrpSpPr>
            <p:grpSpPr bwMode="auto">
              <a:xfrm>
                <a:off x="3875" y="2875"/>
                <a:ext cx="241" cy="281"/>
                <a:chOff x="3875" y="2875"/>
                <a:chExt cx="241" cy="281"/>
              </a:xfrm>
            </p:grpSpPr>
            <p:sp>
              <p:nvSpPr>
                <p:cNvPr id="628" name="Rectangle 1471"/>
                <p:cNvSpPr>
                  <a:spLocks noChangeArrowheads="1"/>
                </p:cNvSpPr>
                <p:nvPr/>
              </p:nvSpPr>
              <p:spPr bwMode="auto">
                <a:xfrm flipV="1">
                  <a:off x="3878" y="2875"/>
                  <a:ext cx="237" cy="281"/>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629" name="Line 1472"/>
                <p:cNvSpPr>
                  <a:spLocks noChangeShapeType="1"/>
                </p:cNvSpPr>
                <p:nvPr/>
              </p:nvSpPr>
              <p:spPr bwMode="auto">
                <a:xfrm flipV="1">
                  <a:off x="3877" y="3102"/>
                  <a:ext cx="239" cy="0"/>
                </a:xfrm>
                <a:prstGeom prst="line">
                  <a:avLst/>
                </a:prstGeom>
                <a:noFill/>
                <a:ln w="9525">
                  <a:solidFill>
                    <a:schemeClr val="tx1"/>
                  </a:solidFill>
                  <a:round/>
                  <a:headEnd/>
                  <a:tailEnd/>
                </a:ln>
              </p:spPr>
              <p:txBody>
                <a:bodyPr wrap="none" anchor="ctr"/>
                <a:lstStyle/>
                <a:p>
                  <a:endParaRPr lang="en-US" dirty="0"/>
                </a:p>
              </p:txBody>
            </p:sp>
            <p:sp>
              <p:nvSpPr>
                <p:cNvPr id="630" name="Rectangle 1473"/>
                <p:cNvSpPr>
                  <a:spLocks noChangeArrowheads="1"/>
                </p:cNvSpPr>
                <p:nvPr/>
              </p:nvSpPr>
              <p:spPr bwMode="auto">
                <a:xfrm flipV="1">
                  <a:off x="3915" y="307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631" name="Line 1474"/>
                <p:cNvSpPr>
                  <a:spLocks noChangeShapeType="1"/>
                </p:cNvSpPr>
                <p:nvPr/>
              </p:nvSpPr>
              <p:spPr bwMode="auto">
                <a:xfrm flipH="1" flipV="1">
                  <a:off x="3997" y="2938"/>
                  <a:ext cx="4" cy="122"/>
                </a:xfrm>
                <a:prstGeom prst="line">
                  <a:avLst/>
                </a:prstGeom>
                <a:noFill/>
                <a:ln w="19050" cap="rnd">
                  <a:solidFill>
                    <a:schemeClr val="tx1"/>
                  </a:solidFill>
                  <a:prstDash val="sysDot"/>
                  <a:round/>
                  <a:headEnd/>
                  <a:tailEnd/>
                </a:ln>
              </p:spPr>
              <p:txBody>
                <a:bodyPr wrap="none" anchor="ctr"/>
                <a:lstStyle/>
                <a:p>
                  <a:endParaRPr lang="en-US" dirty="0"/>
                </a:p>
              </p:txBody>
            </p:sp>
            <p:sp>
              <p:nvSpPr>
                <p:cNvPr id="632" name="Line 1475"/>
                <p:cNvSpPr>
                  <a:spLocks noChangeShapeType="1"/>
                </p:cNvSpPr>
                <p:nvPr/>
              </p:nvSpPr>
              <p:spPr bwMode="auto">
                <a:xfrm rot="-1940292">
                  <a:off x="3942" y="2948"/>
                  <a:ext cx="120" cy="41"/>
                </a:xfrm>
                <a:prstGeom prst="line">
                  <a:avLst/>
                </a:prstGeom>
                <a:noFill/>
                <a:ln w="19050">
                  <a:solidFill>
                    <a:schemeClr val="tx1"/>
                  </a:solidFill>
                  <a:round/>
                  <a:headEnd/>
                  <a:tailEnd/>
                </a:ln>
              </p:spPr>
              <p:txBody>
                <a:bodyPr wrap="none" anchor="ctr"/>
                <a:lstStyle/>
                <a:p>
                  <a:endParaRPr lang="en-US" dirty="0"/>
                </a:p>
              </p:txBody>
            </p:sp>
            <p:grpSp>
              <p:nvGrpSpPr>
                <p:cNvPr id="311" name="Group 1476"/>
                <p:cNvGrpSpPr>
                  <a:grpSpLocks/>
                </p:cNvGrpSpPr>
                <p:nvPr/>
              </p:nvGrpSpPr>
              <p:grpSpPr bwMode="auto">
                <a:xfrm>
                  <a:off x="4040" y="2922"/>
                  <a:ext cx="75" cy="125"/>
                  <a:chOff x="4040" y="2922"/>
                  <a:chExt cx="75" cy="125"/>
                </a:xfrm>
              </p:grpSpPr>
              <p:grpSp>
                <p:nvGrpSpPr>
                  <p:cNvPr id="312" name="Group 1477"/>
                  <p:cNvGrpSpPr>
                    <a:grpSpLocks/>
                  </p:cNvGrpSpPr>
                  <p:nvPr/>
                </p:nvGrpSpPr>
                <p:grpSpPr bwMode="auto">
                  <a:xfrm>
                    <a:off x="4040" y="2922"/>
                    <a:ext cx="74" cy="29"/>
                    <a:chOff x="4040" y="2922"/>
                    <a:chExt cx="74" cy="29"/>
                  </a:xfrm>
                </p:grpSpPr>
                <p:sp>
                  <p:nvSpPr>
                    <p:cNvPr id="640" name="Line 1478"/>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641" name="Oval 1479"/>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317" name="Group 1480"/>
                  <p:cNvGrpSpPr>
                    <a:grpSpLocks/>
                  </p:cNvGrpSpPr>
                  <p:nvPr/>
                </p:nvGrpSpPr>
                <p:grpSpPr bwMode="auto">
                  <a:xfrm>
                    <a:off x="4040" y="3018"/>
                    <a:ext cx="75" cy="29"/>
                    <a:chOff x="4040" y="3018"/>
                    <a:chExt cx="75" cy="29"/>
                  </a:xfrm>
                </p:grpSpPr>
                <p:sp>
                  <p:nvSpPr>
                    <p:cNvPr id="638" name="Line 1481"/>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639" name="Oval 1482"/>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634" name="Line 1483"/>
                <p:cNvSpPr>
                  <a:spLocks noChangeShapeType="1"/>
                </p:cNvSpPr>
                <p:nvPr/>
              </p:nvSpPr>
              <p:spPr bwMode="auto">
                <a:xfrm flipV="1">
                  <a:off x="3875" y="2985"/>
                  <a:ext cx="63" cy="0"/>
                </a:xfrm>
                <a:prstGeom prst="line">
                  <a:avLst/>
                </a:prstGeom>
                <a:noFill/>
                <a:ln w="19050">
                  <a:solidFill>
                    <a:schemeClr val="tx1"/>
                  </a:solidFill>
                  <a:round/>
                  <a:headEnd/>
                  <a:tailEnd/>
                </a:ln>
              </p:spPr>
              <p:txBody>
                <a:bodyPr wrap="none" anchor="ctr"/>
                <a:lstStyle/>
                <a:p>
                  <a:endParaRPr lang="en-US" dirty="0"/>
                </a:p>
              </p:txBody>
            </p:sp>
            <p:sp>
              <p:nvSpPr>
                <p:cNvPr id="635" name="Oval 1484"/>
                <p:cNvSpPr>
                  <a:spLocks noChangeAspect="1" noChangeArrowheads="1"/>
                </p:cNvSpPr>
                <p:nvPr/>
              </p:nvSpPr>
              <p:spPr bwMode="auto">
                <a:xfrm flipV="1">
                  <a:off x="3923" y="2970"/>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625" name="Text Box 1669"/>
            <p:cNvSpPr txBox="1">
              <a:spLocks noChangeArrowheads="1"/>
            </p:cNvSpPr>
            <p:nvPr/>
          </p:nvSpPr>
          <p:spPr bwMode="auto">
            <a:xfrm>
              <a:off x="5129" y="3019"/>
              <a:ext cx="62" cy="69"/>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700" b="1" dirty="0">
                  <a:latin typeface="Arial" charset="0"/>
                </a:rPr>
                <a:t>8</a:t>
              </a:r>
            </a:p>
          </p:txBody>
        </p:sp>
      </p:grpSp>
      <p:sp>
        <p:nvSpPr>
          <p:cNvPr id="642" name="Freeform 801"/>
          <p:cNvSpPr>
            <a:spLocks/>
          </p:cNvSpPr>
          <p:nvPr/>
        </p:nvSpPr>
        <p:spPr bwMode="auto">
          <a:xfrm>
            <a:off x="6518275" y="5981700"/>
            <a:ext cx="504825" cy="290513"/>
          </a:xfrm>
          <a:custGeom>
            <a:avLst/>
            <a:gdLst>
              <a:gd name="T0" fmla="*/ 0 w 318"/>
              <a:gd name="T1" fmla="*/ 0 h 183"/>
              <a:gd name="T2" fmla="*/ 0 w 318"/>
              <a:gd name="T3" fmla="*/ 2147483647 h 183"/>
              <a:gd name="T4" fmla="*/ 2147483647 w 318"/>
              <a:gd name="T5" fmla="*/ 2147483647 h 183"/>
              <a:gd name="T6" fmla="*/ 0 60000 65536"/>
              <a:gd name="T7" fmla="*/ 0 60000 65536"/>
              <a:gd name="T8" fmla="*/ 0 60000 65536"/>
              <a:gd name="T9" fmla="*/ 0 w 318"/>
              <a:gd name="T10" fmla="*/ 0 h 183"/>
              <a:gd name="T11" fmla="*/ 318 w 318"/>
              <a:gd name="T12" fmla="*/ 183 h 183"/>
            </a:gdLst>
            <a:ahLst/>
            <a:cxnLst>
              <a:cxn ang="T6">
                <a:pos x="T0" y="T1"/>
              </a:cxn>
              <a:cxn ang="T7">
                <a:pos x="T2" y="T3"/>
              </a:cxn>
              <a:cxn ang="T8">
                <a:pos x="T4" y="T5"/>
              </a:cxn>
            </a:cxnLst>
            <a:rect l="T9" t="T10" r="T11" b="T12"/>
            <a:pathLst>
              <a:path w="318" h="183">
                <a:moveTo>
                  <a:pt x="0" y="0"/>
                </a:moveTo>
                <a:lnTo>
                  <a:pt x="0" y="183"/>
                </a:lnTo>
                <a:lnTo>
                  <a:pt x="318" y="183"/>
                </a:lnTo>
              </a:path>
            </a:pathLst>
          </a:custGeom>
          <a:noFill/>
          <a:ln w="19050">
            <a:solidFill>
              <a:srgbClr val="0000CC"/>
            </a:solidFill>
            <a:round/>
            <a:headEnd/>
            <a:tailEnd/>
          </a:ln>
        </p:spPr>
        <p:txBody>
          <a:bodyPr wrap="none" anchor="ctr"/>
          <a:lstStyle/>
          <a:p>
            <a:endParaRPr lang="en-US" dirty="0"/>
          </a:p>
        </p:txBody>
      </p:sp>
      <p:sp>
        <p:nvSpPr>
          <p:cNvPr id="644" name="Text Box 416"/>
          <p:cNvSpPr txBox="1">
            <a:spLocks noChangeArrowheads="1"/>
          </p:cNvSpPr>
          <p:nvPr/>
        </p:nvSpPr>
        <p:spPr bwMode="auto">
          <a:xfrm>
            <a:off x="5727700" y="5492750"/>
            <a:ext cx="552450" cy="280988"/>
          </a:xfrm>
          <a:prstGeom prst="rect">
            <a:avLst/>
          </a:prstGeom>
          <a:noFill/>
          <a:ln w="9525">
            <a:noFill/>
            <a:miter lim="800000"/>
            <a:headEnd/>
            <a:tailEnd/>
          </a:ln>
        </p:spPr>
        <p:txBody>
          <a:bodyPr wrap="none" lIns="0" rIns="0" anchor="ctr"/>
          <a:lstStyle/>
          <a:p>
            <a:pPr algn="ctr"/>
            <a:r>
              <a:rPr lang="en-US" sz="900" dirty="0">
                <a:latin typeface="Arial" charset="0"/>
              </a:rPr>
              <a:t>Accel</a:t>
            </a:r>
          </a:p>
          <a:p>
            <a:pPr algn="ctr"/>
            <a:r>
              <a:rPr lang="en-US" sz="900" dirty="0">
                <a:latin typeface="Arial" charset="0"/>
              </a:rPr>
              <a:t>Pedal</a:t>
            </a:r>
          </a:p>
        </p:txBody>
      </p:sp>
      <p:sp>
        <p:nvSpPr>
          <p:cNvPr id="645" name="Line 417"/>
          <p:cNvSpPr>
            <a:spLocks noChangeShapeType="1"/>
          </p:cNvSpPr>
          <p:nvPr/>
        </p:nvSpPr>
        <p:spPr bwMode="auto">
          <a:xfrm rot="21240336" flipH="1">
            <a:off x="5886450" y="5715000"/>
            <a:ext cx="361950" cy="255588"/>
          </a:xfrm>
          <a:prstGeom prst="line">
            <a:avLst/>
          </a:prstGeom>
          <a:noFill/>
          <a:ln w="28575">
            <a:solidFill>
              <a:schemeClr val="tx1"/>
            </a:solidFill>
            <a:round/>
            <a:headEnd/>
            <a:tailEnd/>
          </a:ln>
        </p:spPr>
        <p:txBody>
          <a:bodyPr wrap="none" anchor="ctr"/>
          <a:lstStyle/>
          <a:p>
            <a:endParaRPr lang="en-US" dirty="0"/>
          </a:p>
        </p:txBody>
      </p:sp>
      <p:sp>
        <p:nvSpPr>
          <p:cNvPr id="646" name="Text Box 624"/>
          <p:cNvSpPr txBox="1">
            <a:spLocks noChangeArrowheads="1"/>
          </p:cNvSpPr>
          <p:nvPr/>
        </p:nvSpPr>
        <p:spPr bwMode="auto">
          <a:xfrm>
            <a:off x="6715125" y="5476875"/>
            <a:ext cx="552450" cy="190500"/>
          </a:xfrm>
          <a:prstGeom prst="rect">
            <a:avLst/>
          </a:prstGeom>
          <a:noFill/>
          <a:ln w="9525">
            <a:noFill/>
            <a:miter lim="800000"/>
            <a:headEnd/>
            <a:tailEnd/>
          </a:ln>
        </p:spPr>
        <p:txBody>
          <a:bodyPr wrap="none" lIns="0" rIns="0" anchor="ctr"/>
          <a:lstStyle/>
          <a:p>
            <a:pPr algn="ctr"/>
            <a:r>
              <a:rPr lang="en-US" sz="800" dirty="0">
                <a:latin typeface="Arial" charset="0"/>
              </a:rPr>
              <a:t>PotBox</a:t>
            </a:r>
          </a:p>
        </p:txBody>
      </p:sp>
      <p:sp>
        <p:nvSpPr>
          <p:cNvPr id="647" name="Line 418"/>
          <p:cNvSpPr>
            <a:spLocks noChangeShapeType="1"/>
          </p:cNvSpPr>
          <p:nvPr/>
        </p:nvSpPr>
        <p:spPr bwMode="auto">
          <a:xfrm rot="5400000" flipV="1">
            <a:off x="6521450" y="5416550"/>
            <a:ext cx="0" cy="819150"/>
          </a:xfrm>
          <a:prstGeom prst="line">
            <a:avLst/>
          </a:prstGeom>
          <a:noFill/>
          <a:ln w="9525" cap="rnd">
            <a:solidFill>
              <a:schemeClr val="tx1"/>
            </a:solidFill>
            <a:prstDash val="sysDot"/>
            <a:round/>
            <a:headEnd/>
            <a:tailEnd/>
          </a:ln>
        </p:spPr>
        <p:txBody>
          <a:bodyPr wrap="none" anchor="ctr"/>
          <a:lstStyle/>
          <a:p>
            <a:endParaRPr lang="en-US" dirty="0"/>
          </a:p>
        </p:txBody>
      </p:sp>
      <p:sp>
        <p:nvSpPr>
          <p:cNvPr id="649" name="Rectangle 622"/>
          <p:cNvSpPr>
            <a:spLocks noChangeArrowheads="1"/>
          </p:cNvSpPr>
          <p:nvPr/>
        </p:nvSpPr>
        <p:spPr bwMode="auto">
          <a:xfrm>
            <a:off x="6342063" y="5654675"/>
            <a:ext cx="793750" cy="371475"/>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650" name="Oval 419"/>
          <p:cNvSpPr>
            <a:spLocks noChangeArrowheads="1"/>
          </p:cNvSpPr>
          <p:nvPr/>
        </p:nvSpPr>
        <p:spPr bwMode="auto">
          <a:xfrm>
            <a:off x="6843713" y="5711825"/>
            <a:ext cx="228600" cy="228600"/>
          </a:xfrm>
          <a:prstGeom prst="ellipse">
            <a:avLst/>
          </a:prstGeom>
          <a:solidFill>
            <a:schemeClr val="bg1">
              <a:lumMod val="85000"/>
            </a:schemeClr>
          </a:solidFill>
          <a:ln w="9525">
            <a:solidFill>
              <a:schemeClr val="tx1"/>
            </a:solidFill>
            <a:round/>
            <a:headEnd/>
            <a:tailEnd/>
          </a:ln>
        </p:spPr>
        <p:txBody>
          <a:bodyPr wrap="none" anchor="ctr"/>
          <a:lstStyle/>
          <a:p>
            <a:endParaRPr lang="en-US" dirty="0"/>
          </a:p>
        </p:txBody>
      </p:sp>
      <p:sp>
        <p:nvSpPr>
          <p:cNvPr id="651" name="Text Box 305"/>
          <p:cNvSpPr txBox="1">
            <a:spLocks noChangeArrowheads="1"/>
          </p:cNvSpPr>
          <p:nvPr/>
        </p:nvSpPr>
        <p:spPr bwMode="auto">
          <a:xfrm>
            <a:off x="6354763" y="5859463"/>
            <a:ext cx="171450" cy="180975"/>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NC</a:t>
            </a:r>
          </a:p>
        </p:txBody>
      </p:sp>
      <p:sp>
        <p:nvSpPr>
          <p:cNvPr id="652" name="Text Box 306"/>
          <p:cNvSpPr txBox="1">
            <a:spLocks noChangeArrowheads="1"/>
          </p:cNvSpPr>
          <p:nvPr/>
        </p:nvSpPr>
        <p:spPr bwMode="auto">
          <a:xfrm>
            <a:off x="6704013" y="5859463"/>
            <a:ext cx="171450" cy="180975"/>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NO</a:t>
            </a:r>
          </a:p>
        </p:txBody>
      </p:sp>
      <p:sp>
        <p:nvSpPr>
          <p:cNvPr id="653" name="Line 428"/>
          <p:cNvSpPr>
            <a:spLocks noChangeShapeType="1"/>
          </p:cNvSpPr>
          <p:nvPr/>
        </p:nvSpPr>
        <p:spPr bwMode="auto">
          <a:xfrm flipH="1">
            <a:off x="6545263" y="5772150"/>
            <a:ext cx="60325" cy="163513"/>
          </a:xfrm>
          <a:prstGeom prst="line">
            <a:avLst/>
          </a:prstGeom>
          <a:noFill/>
          <a:ln w="19050">
            <a:solidFill>
              <a:schemeClr val="tx1"/>
            </a:solidFill>
            <a:round/>
            <a:headEnd/>
            <a:tailEnd/>
          </a:ln>
        </p:spPr>
        <p:txBody>
          <a:bodyPr wrap="none" anchor="ctr"/>
          <a:lstStyle/>
          <a:p>
            <a:endParaRPr lang="en-US" dirty="0"/>
          </a:p>
        </p:txBody>
      </p:sp>
      <p:grpSp>
        <p:nvGrpSpPr>
          <p:cNvPr id="321" name="Group 1436"/>
          <p:cNvGrpSpPr>
            <a:grpSpLocks/>
          </p:cNvGrpSpPr>
          <p:nvPr/>
        </p:nvGrpSpPr>
        <p:grpSpPr bwMode="auto">
          <a:xfrm>
            <a:off x="6507163" y="5886450"/>
            <a:ext cx="198438" cy="134938"/>
            <a:chOff x="3779" y="3793"/>
            <a:chExt cx="125" cy="85"/>
          </a:xfrm>
        </p:grpSpPr>
        <p:grpSp>
          <p:nvGrpSpPr>
            <p:cNvPr id="333" name="Group 1429"/>
            <p:cNvGrpSpPr>
              <a:grpSpLocks/>
            </p:cNvGrpSpPr>
            <p:nvPr/>
          </p:nvGrpSpPr>
          <p:grpSpPr bwMode="auto">
            <a:xfrm>
              <a:off x="3779" y="3793"/>
              <a:ext cx="23" cy="85"/>
              <a:chOff x="3779" y="3793"/>
              <a:chExt cx="23" cy="85"/>
            </a:xfrm>
          </p:grpSpPr>
          <p:sp>
            <p:nvSpPr>
              <p:cNvPr id="662" name="Line 423"/>
              <p:cNvSpPr>
                <a:spLocks noChangeShapeType="1"/>
              </p:cNvSpPr>
              <p:nvPr/>
            </p:nvSpPr>
            <p:spPr bwMode="auto">
              <a:xfrm flipH="1">
                <a:off x="3790" y="3805"/>
                <a:ext cx="1" cy="73"/>
              </a:xfrm>
              <a:prstGeom prst="line">
                <a:avLst/>
              </a:prstGeom>
              <a:noFill/>
              <a:ln w="19050">
                <a:solidFill>
                  <a:schemeClr val="tx1"/>
                </a:solidFill>
                <a:round/>
                <a:headEnd/>
                <a:tailEnd/>
              </a:ln>
            </p:spPr>
            <p:txBody>
              <a:bodyPr wrap="none" anchor="ctr"/>
              <a:lstStyle/>
              <a:p>
                <a:endParaRPr lang="en-US" dirty="0"/>
              </a:p>
            </p:txBody>
          </p:sp>
          <p:sp>
            <p:nvSpPr>
              <p:cNvPr id="663" name="Oval 424"/>
              <p:cNvSpPr>
                <a:spLocks noChangeArrowheads="1"/>
              </p:cNvSpPr>
              <p:nvPr/>
            </p:nvSpPr>
            <p:spPr bwMode="auto">
              <a:xfrm>
                <a:off x="3779" y="3793"/>
                <a:ext cx="23" cy="23"/>
              </a:xfrm>
              <a:prstGeom prst="ellipse">
                <a:avLst/>
              </a:prstGeom>
              <a:solidFill>
                <a:schemeClr val="tx1"/>
              </a:solidFill>
              <a:ln w="9525">
                <a:solidFill>
                  <a:schemeClr val="tx1"/>
                </a:solidFill>
                <a:round/>
                <a:headEnd/>
                <a:tailEnd/>
              </a:ln>
            </p:spPr>
            <p:txBody>
              <a:bodyPr wrap="none" anchor="ctr"/>
              <a:lstStyle/>
              <a:p>
                <a:endParaRPr lang="en-US" dirty="0"/>
              </a:p>
            </p:txBody>
          </p:sp>
        </p:grpSp>
        <p:grpSp>
          <p:nvGrpSpPr>
            <p:cNvPr id="338" name="Group 1430"/>
            <p:cNvGrpSpPr>
              <a:grpSpLocks/>
            </p:cNvGrpSpPr>
            <p:nvPr/>
          </p:nvGrpSpPr>
          <p:grpSpPr bwMode="auto">
            <a:xfrm>
              <a:off x="3881" y="3793"/>
              <a:ext cx="23" cy="85"/>
              <a:chOff x="3779" y="3793"/>
              <a:chExt cx="23" cy="85"/>
            </a:xfrm>
          </p:grpSpPr>
          <p:sp>
            <p:nvSpPr>
              <p:cNvPr id="660" name="Line 1431"/>
              <p:cNvSpPr>
                <a:spLocks noChangeShapeType="1"/>
              </p:cNvSpPr>
              <p:nvPr/>
            </p:nvSpPr>
            <p:spPr bwMode="auto">
              <a:xfrm flipH="1">
                <a:off x="3790" y="3805"/>
                <a:ext cx="1" cy="73"/>
              </a:xfrm>
              <a:prstGeom prst="line">
                <a:avLst/>
              </a:prstGeom>
              <a:noFill/>
              <a:ln w="19050">
                <a:solidFill>
                  <a:schemeClr val="tx1"/>
                </a:solidFill>
                <a:round/>
                <a:headEnd/>
                <a:tailEnd/>
              </a:ln>
            </p:spPr>
            <p:txBody>
              <a:bodyPr wrap="none" anchor="ctr"/>
              <a:lstStyle/>
              <a:p>
                <a:endParaRPr lang="en-US" dirty="0"/>
              </a:p>
            </p:txBody>
          </p:sp>
          <p:sp>
            <p:nvSpPr>
              <p:cNvPr id="661" name="Oval 1432"/>
              <p:cNvSpPr>
                <a:spLocks noChangeArrowheads="1"/>
              </p:cNvSpPr>
              <p:nvPr/>
            </p:nvSpPr>
            <p:spPr bwMode="auto">
              <a:xfrm>
                <a:off x="3779" y="3793"/>
                <a:ext cx="23" cy="23"/>
              </a:xfrm>
              <a:prstGeom prst="ellipse">
                <a:avLst/>
              </a:prstGeom>
              <a:solidFill>
                <a:schemeClr val="tx1"/>
              </a:solidFill>
              <a:ln w="9525">
                <a:solidFill>
                  <a:schemeClr val="tx1"/>
                </a:solidFill>
                <a:round/>
                <a:headEnd/>
                <a:tailEnd/>
              </a:ln>
            </p:spPr>
            <p:txBody>
              <a:bodyPr wrap="none" anchor="ctr"/>
              <a:lstStyle/>
              <a:p>
                <a:endParaRPr lang="en-US" dirty="0"/>
              </a:p>
            </p:txBody>
          </p:sp>
        </p:grpSp>
      </p:grpSp>
      <p:grpSp>
        <p:nvGrpSpPr>
          <p:cNvPr id="339" name="Group 1433"/>
          <p:cNvGrpSpPr>
            <a:grpSpLocks/>
          </p:cNvGrpSpPr>
          <p:nvPr/>
        </p:nvGrpSpPr>
        <p:grpSpPr bwMode="auto">
          <a:xfrm flipV="1">
            <a:off x="6588126" y="5659438"/>
            <a:ext cx="36513" cy="134938"/>
            <a:chOff x="3779" y="3793"/>
            <a:chExt cx="23" cy="85"/>
          </a:xfrm>
        </p:grpSpPr>
        <p:sp>
          <p:nvSpPr>
            <p:cNvPr id="656" name="Line 1434"/>
            <p:cNvSpPr>
              <a:spLocks noChangeShapeType="1"/>
            </p:cNvSpPr>
            <p:nvPr/>
          </p:nvSpPr>
          <p:spPr bwMode="auto">
            <a:xfrm flipH="1">
              <a:off x="3790" y="3805"/>
              <a:ext cx="1" cy="73"/>
            </a:xfrm>
            <a:prstGeom prst="line">
              <a:avLst/>
            </a:prstGeom>
            <a:noFill/>
            <a:ln w="19050">
              <a:solidFill>
                <a:schemeClr val="tx1"/>
              </a:solidFill>
              <a:round/>
              <a:headEnd/>
              <a:tailEnd/>
            </a:ln>
          </p:spPr>
          <p:txBody>
            <a:bodyPr wrap="none" anchor="ctr"/>
            <a:lstStyle/>
            <a:p>
              <a:endParaRPr lang="en-US" dirty="0"/>
            </a:p>
          </p:txBody>
        </p:sp>
        <p:sp>
          <p:nvSpPr>
            <p:cNvPr id="657" name="Oval 1435"/>
            <p:cNvSpPr>
              <a:spLocks noChangeArrowheads="1"/>
            </p:cNvSpPr>
            <p:nvPr/>
          </p:nvSpPr>
          <p:spPr bwMode="auto">
            <a:xfrm>
              <a:off x="3779" y="3793"/>
              <a:ext cx="23" cy="23"/>
            </a:xfrm>
            <a:prstGeom prst="ellipse">
              <a:avLst/>
            </a:prstGeom>
            <a:solidFill>
              <a:schemeClr val="tx1"/>
            </a:solidFill>
            <a:ln w="9525">
              <a:solidFill>
                <a:schemeClr val="tx1"/>
              </a:solidFill>
              <a:round/>
              <a:headEnd/>
              <a:tailEnd/>
            </a:ln>
          </p:spPr>
          <p:txBody>
            <a:bodyPr wrap="none" anchor="ctr"/>
            <a:lstStyle/>
            <a:p>
              <a:endParaRPr lang="en-US" dirty="0"/>
            </a:p>
          </p:txBody>
        </p:sp>
      </p:grpSp>
      <p:grpSp>
        <p:nvGrpSpPr>
          <p:cNvPr id="342" name="Group 856"/>
          <p:cNvGrpSpPr>
            <a:grpSpLocks/>
          </p:cNvGrpSpPr>
          <p:nvPr/>
        </p:nvGrpSpPr>
        <p:grpSpPr bwMode="auto">
          <a:xfrm>
            <a:off x="5260975" y="4338638"/>
            <a:ext cx="552450" cy="595312"/>
            <a:chOff x="5260975" y="4338638"/>
            <a:chExt cx="552450" cy="595312"/>
          </a:xfrm>
        </p:grpSpPr>
        <p:grpSp>
          <p:nvGrpSpPr>
            <p:cNvPr id="348" name="Group 1254"/>
            <p:cNvGrpSpPr>
              <a:grpSpLocks/>
            </p:cNvGrpSpPr>
            <p:nvPr/>
          </p:nvGrpSpPr>
          <p:grpSpPr bwMode="auto">
            <a:xfrm>
              <a:off x="5260975" y="4338646"/>
              <a:ext cx="552450" cy="595313"/>
              <a:chOff x="3821" y="2781"/>
              <a:chExt cx="348" cy="375"/>
            </a:xfrm>
          </p:grpSpPr>
          <p:sp>
            <p:nvSpPr>
              <p:cNvPr id="667" name="Text Box 1255"/>
              <p:cNvSpPr txBox="1">
                <a:spLocks noChangeArrowheads="1"/>
              </p:cNvSpPr>
              <p:nvPr/>
            </p:nvSpPr>
            <p:spPr bwMode="auto">
              <a:xfrm>
                <a:off x="3821" y="2781"/>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CLUTCH</a:t>
                </a:r>
              </a:p>
            </p:txBody>
          </p:sp>
          <p:grpSp>
            <p:nvGrpSpPr>
              <p:cNvPr id="351" name="Group 1256"/>
              <p:cNvGrpSpPr>
                <a:grpSpLocks/>
              </p:cNvGrpSpPr>
              <p:nvPr/>
            </p:nvGrpSpPr>
            <p:grpSpPr bwMode="auto">
              <a:xfrm>
                <a:off x="3875" y="2875"/>
                <a:ext cx="241" cy="281"/>
                <a:chOff x="3875" y="2875"/>
                <a:chExt cx="241" cy="281"/>
              </a:xfrm>
            </p:grpSpPr>
            <p:sp>
              <p:nvSpPr>
                <p:cNvPr id="669" name="Rectangle 1257"/>
                <p:cNvSpPr>
                  <a:spLocks noChangeArrowheads="1"/>
                </p:cNvSpPr>
                <p:nvPr/>
              </p:nvSpPr>
              <p:spPr bwMode="auto">
                <a:xfrm flipV="1">
                  <a:off x="3878" y="2875"/>
                  <a:ext cx="237" cy="281"/>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670" name="Line 1258"/>
                <p:cNvSpPr>
                  <a:spLocks noChangeShapeType="1"/>
                </p:cNvSpPr>
                <p:nvPr/>
              </p:nvSpPr>
              <p:spPr bwMode="auto">
                <a:xfrm flipV="1">
                  <a:off x="3877" y="3102"/>
                  <a:ext cx="239" cy="0"/>
                </a:xfrm>
                <a:prstGeom prst="line">
                  <a:avLst/>
                </a:prstGeom>
                <a:noFill/>
                <a:ln w="9525">
                  <a:solidFill>
                    <a:schemeClr val="tx1"/>
                  </a:solidFill>
                  <a:round/>
                  <a:headEnd/>
                  <a:tailEnd/>
                </a:ln>
              </p:spPr>
              <p:txBody>
                <a:bodyPr wrap="none" anchor="ctr"/>
                <a:lstStyle/>
                <a:p>
                  <a:endParaRPr lang="en-US" dirty="0"/>
                </a:p>
              </p:txBody>
            </p:sp>
            <p:sp>
              <p:nvSpPr>
                <p:cNvPr id="671" name="Rectangle 1259"/>
                <p:cNvSpPr>
                  <a:spLocks noChangeArrowheads="1"/>
                </p:cNvSpPr>
                <p:nvPr/>
              </p:nvSpPr>
              <p:spPr bwMode="auto">
                <a:xfrm flipV="1">
                  <a:off x="3915" y="307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672" name="Line 1260"/>
                <p:cNvSpPr>
                  <a:spLocks noChangeShapeType="1"/>
                </p:cNvSpPr>
                <p:nvPr/>
              </p:nvSpPr>
              <p:spPr bwMode="auto">
                <a:xfrm flipH="1" flipV="1">
                  <a:off x="3997" y="2938"/>
                  <a:ext cx="4" cy="122"/>
                </a:xfrm>
                <a:prstGeom prst="line">
                  <a:avLst/>
                </a:prstGeom>
                <a:noFill/>
                <a:ln w="19050" cap="rnd">
                  <a:solidFill>
                    <a:schemeClr val="tx1"/>
                  </a:solidFill>
                  <a:prstDash val="sysDot"/>
                  <a:round/>
                  <a:headEnd/>
                  <a:tailEnd/>
                </a:ln>
              </p:spPr>
              <p:txBody>
                <a:bodyPr wrap="none" anchor="ctr"/>
                <a:lstStyle/>
                <a:p>
                  <a:endParaRPr lang="en-US" dirty="0"/>
                </a:p>
              </p:txBody>
            </p:sp>
            <p:sp>
              <p:nvSpPr>
                <p:cNvPr id="673" name="Line 1261"/>
                <p:cNvSpPr>
                  <a:spLocks noChangeShapeType="1"/>
                </p:cNvSpPr>
                <p:nvPr/>
              </p:nvSpPr>
              <p:spPr bwMode="auto">
                <a:xfrm rot="-1940292">
                  <a:off x="3942" y="2948"/>
                  <a:ext cx="120" cy="41"/>
                </a:xfrm>
                <a:prstGeom prst="line">
                  <a:avLst/>
                </a:prstGeom>
                <a:noFill/>
                <a:ln w="19050">
                  <a:solidFill>
                    <a:schemeClr val="tx1"/>
                  </a:solidFill>
                  <a:round/>
                  <a:headEnd/>
                  <a:tailEnd/>
                </a:ln>
              </p:spPr>
              <p:txBody>
                <a:bodyPr wrap="none" anchor="ctr"/>
                <a:lstStyle/>
                <a:p>
                  <a:endParaRPr lang="en-US" dirty="0"/>
                </a:p>
              </p:txBody>
            </p:sp>
            <p:grpSp>
              <p:nvGrpSpPr>
                <p:cNvPr id="352" name="Group 1262"/>
                <p:cNvGrpSpPr>
                  <a:grpSpLocks/>
                </p:cNvGrpSpPr>
                <p:nvPr/>
              </p:nvGrpSpPr>
              <p:grpSpPr bwMode="auto">
                <a:xfrm>
                  <a:off x="4040" y="2922"/>
                  <a:ext cx="75" cy="125"/>
                  <a:chOff x="4040" y="2922"/>
                  <a:chExt cx="75" cy="125"/>
                </a:xfrm>
              </p:grpSpPr>
              <p:grpSp>
                <p:nvGrpSpPr>
                  <p:cNvPr id="357" name="Group 1263"/>
                  <p:cNvGrpSpPr>
                    <a:grpSpLocks/>
                  </p:cNvGrpSpPr>
                  <p:nvPr/>
                </p:nvGrpSpPr>
                <p:grpSpPr bwMode="auto">
                  <a:xfrm>
                    <a:off x="4040" y="2922"/>
                    <a:ext cx="74" cy="29"/>
                    <a:chOff x="4040" y="2922"/>
                    <a:chExt cx="74" cy="29"/>
                  </a:xfrm>
                </p:grpSpPr>
                <p:sp>
                  <p:nvSpPr>
                    <p:cNvPr id="681" name="Line 1264"/>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682" name="Oval 1265"/>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358" name="Group 1266"/>
                  <p:cNvGrpSpPr>
                    <a:grpSpLocks/>
                  </p:cNvGrpSpPr>
                  <p:nvPr/>
                </p:nvGrpSpPr>
                <p:grpSpPr bwMode="auto">
                  <a:xfrm>
                    <a:off x="4040" y="3018"/>
                    <a:ext cx="75" cy="29"/>
                    <a:chOff x="4040" y="3018"/>
                    <a:chExt cx="75" cy="29"/>
                  </a:xfrm>
                </p:grpSpPr>
                <p:sp>
                  <p:nvSpPr>
                    <p:cNvPr id="679" name="Line 1267"/>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680" name="Oval 1268"/>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675" name="Line 1269"/>
                <p:cNvSpPr>
                  <a:spLocks noChangeShapeType="1"/>
                </p:cNvSpPr>
                <p:nvPr/>
              </p:nvSpPr>
              <p:spPr bwMode="auto">
                <a:xfrm flipV="1">
                  <a:off x="3875" y="2985"/>
                  <a:ext cx="63" cy="0"/>
                </a:xfrm>
                <a:prstGeom prst="line">
                  <a:avLst/>
                </a:prstGeom>
                <a:noFill/>
                <a:ln w="19050">
                  <a:solidFill>
                    <a:schemeClr val="tx1"/>
                  </a:solidFill>
                  <a:round/>
                  <a:headEnd/>
                  <a:tailEnd/>
                </a:ln>
              </p:spPr>
              <p:txBody>
                <a:bodyPr wrap="none" anchor="ctr"/>
                <a:lstStyle/>
                <a:p>
                  <a:endParaRPr lang="en-US" dirty="0"/>
                </a:p>
              </p:txBody>
            </p:sp>
            <p:sp>
              <p:nvSpPr>
                <p:cNvPr id="676" name="Oval 1270"/>
                <p:cNvSpPr>
                  <a:spLocks noChangeAspect="1" noChangeArrowheads="1"/>
                </p:cNvSpPr>
                <p:nvPr/>
              </p:nvSpPr>
              <p:spPr bwMode="auto">
                <a:xfrm flipV="1">
                  <a:off x="3923" y="2970"/>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666" name="Text Box 1591"/>
            <p:cNvSpPr txBox="1">
              <a:spLocks noChangeArrowheads="1"/>
            </p:cNvSpPr>
            <p:nvPr/>
          </p:nvSpPr>
          <p:spPr bwMode="auto">
            <a:xfrm>
              <a:off x="5360988" y="4494213"/>
              <a:ext cx="98425" cy="109537"/>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700" b="1" dirty="0">
                  <a:latin typeface="Arial" charset="0"/>
                </a:rPr>
                <a:t>4</a:t>
              </a:r>
            </a:p>
          </p:txBody>
        </p:sp>
      </p:grpSp>
      <p:grpSp>
        <p:nvGrpSpPr>
          <p:cNvPr id="361" name="Group 854"/>
          <p:cNvGrpSpPr>
            <a:grpSpLocks/>
          </p:cNvGrpSpPr>
          <p:nvPr/>
        </p:nvGrpSpPr>
        <p:grpSpPr bwMode="auto">
          <a:xfrm>
            <a:off x="5934075" y="4630738"/>
            <a:ext cx="552450" cy="595312"/>
            <a:chOff x="5965825" y="4338638"/>
            <a:chExt cx="552450" cy="595312"/>
          </a:xfrm>
        </p:grpSpPr>
        <p:grpSp>
          <p:nvGrpSpPr>
            <p:cNvPr id="367" name="Group 1569"/>
            <p:cNvGrpSpPr>
              <a:grpSpLocks/>
            </p:cNvGrpSpPr>
            <p:nvPr/>
          </p:nvGrpSpPr>
          <p:grpSpPr bwMode="auto">
            <a:xfrm>
              <a:off x="5965825" y="4338646"/>
              <a:ext cx="552450" cy="595313"/>
              <a:chOff x="3821" y="2781"/>
              <a:chExt cx="348" cy="375"/>
            </a:xfrm>
          </p:grpSpPr>
          <p:sp>
            <p:nvSpPr>
              <p:cNvPr id="686" name="Text Box 1570"/>
              <p:cNvSpPr txBox="1">
                <a:spLocks noChangeArrowheads="1"/>
              </p:cNvSpPr>
              <p:nvPr/>
            </p:nvSpPr>
            <p:spPr bwMode="auto">
              <a:xfrm>
                <a:off x="3821" y="2781"/>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MTR OT</a:t>
                </a:r>
              </a:p>
            </p:txBody>
          </p:sp>
          <p:grpSp>
            <p:nvGrpSpPr>
              <p:cNvPr id="370" name="Group 1571"/>
              <p:cNvGrpSpPr>
                <a:grpSpLocks/>
              </p:cNvGrpSpPr>
              <p:nvPr/>
            </p:nvGrpSpPr>
            <p:grpSpPr bwMode="auto">
              <a:xfrm>
                <a:off x="3875" y="2875"/>
                <a:ext cx="241" cy="281"/>
                <a:chOff x="3875" y="2875"/>
                <a:chExt cx="241" cy="281"/>
              </a:xfrm>
            </p:grpSpPr>
            <p:sp>
              <p:nvSpPr>
                <p:cNvPr id="688" name="Rectangle 1572"/>
                <p:cNvSpPr>
                  <a:spLocks noChangeArrowheads="1"/>
                </p:cNvSpPr>
                <p:nvPr/>
              </p:nvSpPr>
              <p:spPr bwMode="auto">
                <a:xfrm flipV="1">
                  <a:off x="3878" y="2875"/>
                  <a:ext cx="237" cy="281"/>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689" name="Line 1573"/>
                <p:cNvSpPr>
                  <a:spLocks noChangeShapeType="1"/>
                </p:cNvSpPr>
                <p:nvPr/>
              </p:nvSpPr>
              <p:spPr bwMode="auto">
                <a:xfrm flipV="1">
                  <a:off x="3877" y="3102"/>
                  <a:ext cx="239" cy="0"/>
                </a:xfrm>
                <a:prstGeom prst="line">
                  <a:avLst/>
                </a:prstGeom>
                <a:noFill/>
                <a:ln w="9525">
                  <a:solidFill>
                    <a:schemeClr val="tx1"/>
                  </a:solidFill>
                  <a:round/>
                  <a:headEnd/>
                  <a:tailEnd/>
                </a:ln>
              </p:spPr>
              <p:txBody>
                <a:bodyPr wrap="none" anchor="ctr"/>
                <a:lstStyle/>
                <a:p>
                  <a:endParaRPr lang="en-US" dirty="0"/>
                </a:p>
              </p:txBody>
            </p:sp>
            <p:sp>
              <p:nvSpPr>
                <p:cNvPr id="690" name="Rectangle 1574"/>
                <p:cNvSpPr>
                  <a:spLocks noChangeArrowheads="1"/>
                </p:cNvSpPr>
                <p:nvPr/>
              </p:nvSpPr>
              <p:spPr bwMode="auto">
                <a:xfrm flipV="1">
                  <a:off x="3915" y="307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691" name="Line 1575"/>
                <p:cNvSpPr>
                  <a:spLocks noChangeShapeType="1"/>
                </p:cNvSpPr>
                <p:nvPr/>
              </p:nvSpPr>
              <p:spPr bwMode="auto">
                <a:xfrm flipH="1" flipV="1">
                  <a:off x="3997" y="2938"/>
                  <a:ext cx="4" cy="122"/>
                </a:xfrm>
                <a:prstGeom prst="line">
                  <a:avLst/>
                </a:prstGeom>
                <a:noFill/>
                <a:ln w="19050" cap="rnd">
                  <a:solidFill>
                    <a:schemeClr val="tx1"/>
                  </a:solidFill>
                  <a:prstDash val="sysDot"/>
                  <a:round/>
                  <a:headEnd/>
                  <a:tailEnd/>
                </a:ln>
              </p:spPr>
              <p:txBody>
                <a:bodyPr wrap="none" anchor="ctr"/>
                <a:lstStyle/>
                <a:p>
                  <a:endParaRPr lang="en-US" dirty="0"/>
                </a:p>
              </p:txBody>
            </p:sp>
            <p:sp>
              <p:nvSpPr>
                <p:cNvPr id="692" name="Line 1576"/>
                <p:cNvSpPr>
                  <a:spLocks noChangeShapeType="1"/>
                </p:cNvSpPr>
                <p:nvPr/>
              </p:nvSpPr>
              <p:spPr bwMode="auto">
                <a:xfrm rot="-1940292">
                  <a:off x="3942" y="2948"/>
                  <a:ext cx="120" cy="41"/>
                </a:xfrm>
                <a:prstGeom prst="line">
                  <a:avLst/>
                </a:prstGeom>
                <a:noFill/>
                <a:ln w="19050">
                  <a:solidFill>
                    <a:schemeClr val="tx1"/>
                  </a:solidFill>
                  <a:round/>
                  <a:headEnd/>
                  <a:tailEnd/>
                </a:ln>
              </p:spPr>
              <p:txBody>
                <a:bodyPr wrap="none" anchor="ctr"/>
                <a:lstStyle/>
                <a:p>
                  <a:endParaRPr lang="en-US" dirty="0"/>
                </a:p>
              </p:txBody>
            </p:sp>
            <p:grpSp>
              <p:nvGrpSpPr>
                <p:cNvPr id="371" name="Group 1577"/>
                <p:cNvGrpSpPr>
                  <a:grpSpLocks/>
                </p:cNvGrpSpPr>
                <p:nvPr/>
              </p:nvGrpSpPr>
              <p:grpSpPr bwMode="auto">
                <a:xfrm>
                  <a:off x="4040" y="2922"/>
                  <a:ext cx="75" cy="125"/>
                  <a:chOff x="4040" y="2922"/>
                  <a:chExt cx="75" cy="125"/>
                </a:xfrm>
              </p:grpSpPr>
              <p:grpSp>
                <p:nvGrpSpPr>
                  <p:cNvPr id="377" name="Group 1578"/>
                  <p:cNvGrpSpPr>
                    <a:grpSpLocks/>
                  </p:cNvGrpSpPr>
                  <p:nvPr/>
                </p:nvGrpSpPr>
                <p:grpSpPr bwMode="auto">
                  <a:xfrm>
                    <a:off x="4040" y="2922"/>
                    <a:ext cx="74" cy="29"/>
                    <a:chOff x="4040" y="2922"/>
                    <a:chExt cx="74" cy="29"/>
                  </a:xfrm>
                </p:grpSpPr>
                <p:sp>
                  <p:nvSpPr>
                    <p:cNvPr id="700" name="Line 1579"/>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701" name="Oval 1580"/>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378" name="Group 1581"/>
                  <p:cNvGrpSpPr>
                    <a:grpSpLocks/>
                  </p:cNvGrpSpPr>
                  <p:nvPr/>
                </p:nvGrpSpPr>
                <p:grpSpPr bwMode="auto">
                  <a:xfrm>
                    <a:off x="4040" y="3018"/>
                    <a:ext cx="75" cy="29"/>
                    <a:chOff x="4040" y="3018"/>
                    <a:chExt cx="75" cy="29"/>
                  </a:xfrm>
                </p:grpSpPr>
                <p:sp>
                  <p:nvSpPr>
                    <p:cNvPr id="698" name="Line 1582"/>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699" name="Oval 1583"/>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694" name="Line 1584"/>
                <p:cNvSpPr>
                  <a:spLocks noChangeShapeType="1"/>
                </p:cNvSpPr>
                <p:nvPr/>
              </p:nvSpPr>
              <p:spPr bwMode="auto">
                <a:xfrm flipV="1">
                  <a:off x="3875" y="2985"/>
                  <a:ext cx="63" cy="0"/>
                </a:xfrm>
                <a:prstGeom prst="line">
                  <a:avLst/>
                </a:prstGeom>
                <a:noFill/>
                <a:ln w="19050">
                  <a:solidFill>
                    <a:schemeClr val="tx1"/>
                  </a:solidFill>
                  <a:round/>
                  <a:headEnd/>
                  <a:tailEnd/>
                </a:ln>
              </p:spPr>
              <p:txBody>
                <a:bodyPr wrap="none" anchor="ctr"/>
                <a:lstStyle/>
                <a:p>
                  <a:endParaRPr lang="en-US" dirty="0"/>
                </a:p>
              </p:txBody>
            </p:sp>
            <p:sp>
              <p:nvSpPr>
                <p:cNvPr id="695" name="Oval 1585"/>
                <p:cNvSpPr>
                  <a:spLocks noChangeAspect="1" noChangeArrowheads="1"/>
                </p:cNvSpPr>
                <p:nvPr/>
              </p:nvSpPr>
              <p:spPr bwMode="auto">
                <a:xfrm flipV="1">
                  <a:off x="3923" y="2970"/>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685" name="Text Box 1592"/>
            <p:cNvSpPr txBox="1">
              <a:spLocks noChangeArrowheads="1"/>
            </p:cNvSpPr>
            <p:nvPr/>
          </p:nvSpPr>
          <p:spPr bwMode="auto">
            <a:xfrm>
              <a:off x="6065838" y="4494213"/>
              <a:ext cx="98425" cy="109537"/>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700" b="1" dirty="0">
                  <a:latin typeface="Arial" charset="0"/>
                </a:rPr>
                <a:t>6</a:t>
              </a:r>
            </a:p>
          </p:txBody>
        </p:sp>
      </p:grpSp>
      <p:sp>
        <p:nvSpPr>
          <p:cNvPr id="702" name="Line 321"/>
          <p:cNvSpPr>
            <a:spLocks noChangeShapeType="1"/>
          </p:cNvSpPr>
          <p:nvPr/>
        </p:nvSpPr>
        <p:spPr bwMode="auto">
          <a:xfrm rot="5400000">
            <a:off x="936625" y="3941763"/>
            <a:ext cx="4763" cy="1500187"/>
          </a:xfrm>
          <a:prstGeom prst="line">
            <a:avLst/>
          </a:prstGeom>
          <a:noFill/>
          <a:ln w="19050">
            <a:solidFill>
              <a:schemeClr val="tx1"/>
            </a:solidFill>
            <a:round/>
            <a:headEnd/>
            <a:tailEnd/>
          </a:ln>
        </p:spPr>
        <p:txBody>
          <a:bodyPr wrap="none" anchor="ctr"/>
          <a:lstStyle/>
          <a:p>
            <a:endParaRPr lang="en-US" dirty="0"/>
          </a:p>
        </p:txBody>
      </p:sp>
      <p:sp>
        <p:nvSpPr>
          <p:cNvPr id="703" name="Line 322"/>
          <p:cNvSpPr>
            <a:spLocks noChangeShapeType="1"/>
          </p:cNvSpPr>
          <p:nvPr/>
        </p:nvSpPr>
        <p:spPr bwMode="auto">
          <a:xfrm rot="16200000" flipV="1">
            <a:off x="1076325" y="3825876"/>
            <a:ext cx="1587" cy="1497012"/>
          </a:xfrm>
          <a:prstGeom prst="line">
            <a:avLst/>
          </a:prstGeom>
          <a:noFill/>
          <a:ln w="19050">
            <a:solidFill>
              <a:schemeClr val="tx1"/>
            </a:solidFill>
            <a:round/>
            <a:headEnd/>
            <a:tailEnd/>
          </a:ln>
        </p:spPr>
        <p:txBody>
          <a:bodyPr wrap="none" anchor="ctr"/>
          <a:lstStyle/>
          <a:p>
            <a:endParaRPr lang="en-US" dirty="0"/>
          </a:p>
        </p:txBody>
      </p:sp>
      <p:grpSp>
        <p:nvGrpSpPr>
          <p:cNvPr id="384" name="Group 859"/>
          <p:cNvGrpSpPr>
            <a:grpSpLocks/>
          </p:cNvGrpSpPr>
          <p:nvPr/>
        </p:nvGrpSpPr>
        <p:grpSpPr bwMode="auto">
          <a:xfrm>
            <a:off x="3049588" y="4264025"/>
            <a:ext cx="552450" cy="595313"/>
            <a:chOff x="3049588" y="4264025"/>
            <a:chExt cx="552450" cy="595313"/>
          </a:xfrm>
        </p:grpSpPr>
        <p:grpSp>
          <p:nvGrpSpPr>
            <p:cNvPr id="385" name="Group 1277"/>
            <p:cNvGrpSpPr>
              <a:grpSpLocks/>
            </p:cNvGrpSpPr>
            <p:nvPr/>
          </p:nvGrpSpPr>
          <p:grpSpPr bwMode="auto">
            <a:xfrm>
              <a:off x="3049588" y="4264025"/>
              <a:ext cx="552450" cy="595313"/>
              <a:chOff x="3821" y="2781"/>
              <a:chExt cx="348" cy="375"/>
            </a:xfrm>
          </p:grpSpPr>
          <p:sp>
            <p:nvSpPr>
              <p:cNvPr id="707" name="Text Box 1278"/>
              <p:cNvSpPr txBox="1">
                <a:spLocks noChangeArrowheads="1"/>
              </p:cNvSpPr>
              <p:nvPr/>
            </p:nvSpPr>
            <p:spPr bwMode="auto">
              <a:xfrm>
                <a:off x="3821" y="2781"/>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AC POWER</a:t>
                </a:r>
              </a:p>
            </p:txBody>
          </p:sp>
          <p:grpSp>
            <p:nvGrpSpPr>
              <p:cNvPr id="391" name="Group 1279"/>
              <p:cNvGrpSpPr>
                <a:grpSpLocks/>
              </p:cNvGrpSpPr>
              <p:nvPr/>
            </p:nvGrpSpPr>
            <p:grpSpPr bwMode="auto">
              <a:xfrm>
                <a:off x="3875" y="2875"/>
                <a:ext cx="241" cy="281"/>
                <a:chOff x="3875" y="2875"/>
                <a:chExt cx="241" cy="281"/>
              </a:xfrm>
            </p:grpSpPr>
            <p:sp>
              <p:nvSpPr>
                <p:cNvPr id="709" name="Rectangle 1280"/>
                <p:cNvSpPr>
                  <a:spLocks noChangeArrowheads="1"/>
                </p:cNvSpPr>
                <p:nvPr/>
              </p:nvSpPr>
              <p:spPr bwMode="auto">
                <a:xfrm flipV="1">
                  <a:off x="3878" y="2875"/>
                  <a:ext cx="237" cy="281"/>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710" name="Line 1281"/>
                <p:cNvSpPr>
                  <a:spLocks noChangeShapeType="1"/>
                </p:cNvSpPr>
                <p:nvPr/>
              </p:nvSpPr>
              <p:spPr bwMode="auto">
                <a:xfrm flipV="1">
                  <a:off x="3877" y="3102"/>
                  <a:ext cx="239" cy="0"/>
                </a:xfrm>
                <a:prstGeom prst="line">
                  <a:avLst/>
                </a:prstGeom>
                <a:noFill/>
                <a:ln w="9525">
                  <a:solidFill>
                    <a:schemeClr val="tx1"/>
                  </a:solidFill>
                  <a:round/>
                  <a:headEnd/>
                  <a:tailEnd/>
                </a:ln>
              </p:spPr>
              <p:txBody>
                <a:bodyPr wrap="none" anchor="ctr"/>
                <a:lstStyle/>
                <a:p>
                  <a:endParaRPr lang="en-US" dirty="0"/>
                </a:p>
              </p:txBody>
            </p:sp>
            <p:sp>
              <p:nvSpPr>
                <p:cNvPr id="711" name="Rectangle 1282"/>
                <p:cNvSpPr>
                  <a:spLocks noChangeArrowheads="1"/>
                </p:cNvSpPr>
                <p:nvPr/>
              </p:nvSpPr>
              <p:spPr bwMode="auto">
                <a:xfrm flipV="1">
                  <a:off x="3915" y="307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712" name="Line 1283"/>
                <p:cNvSpPr>
                  <a:spLocks noChangeShapeType="1"/>
                </p:cNvSpPr>
                <p:nvPr/>
              </p:nvSpPr>
              <p:spPr bwMode="auto">
                <a:xfrm flipH="1" flipV="1">
                  <a:off x="3997" y="2938"/>
                  <a:ext cx="4" cy="122"/>
                </a:xfrm>
                <a:prstGeom prst="line">
                  <a:avLst/>
                </a:prstGeom>
                <a:noFill/>
                <a:ln w="19050" cap="rnd">
                  <a:solidFill>
                    <a:schemeClr val="tx1"/>
                  </a:solidFill>
                  <a:prstDash val="sysDot"/>
                  <a:round/>
                  <a:headEnd/>
                  <a:tailEnd/>
                </a:ln>
              </p:spPr>
              <p:txBody>
                <a:bodyPr wrap="none" anchor="ctr"/>
                <a:lstStyle/>
                <a:p>
                  <a:endParaRPr lang="en-US" dirty="0"/>
                </a:p>
              </p:txBody>
            </p:sp>
            <p:sp>
              <p:nvSpPr>
                <p:cNvPr id="713" name="Line 1284"/>
                <p:cNvSpPr>
                  <a:spLocks noChangeShapeType="1"/>
                </p:cNvSpPr>
                <p:nvPr/>
              </p:nvSpPr>
              <p:spPr bwMode="auto">
                <a:xfrm rot="-1940292">
                  <a:off x="3942" y="2948"/>
                  <a:ext cx="120" cy="41"/>
                </a:xfrm>
                <a:prstGeom prst="line">
                  <a:avLst/>
                </a:prstGeom>
                <a:noFill/>
                <a:ln w="19050">
                  <a:solidFill>
                    <a:schemeClr val="tx1"/>
                  </a:solidFill>
                  <a:round/>
                  <a:headEnd/>
                  <a:tailEnd/>
                </a:ln>
              </p:spPr>
              <p:txBody>
                <a:bodyPr wrap="none" anchor="ctr"/>
                <a:lstStyle/>
                <a:p>
                  <a:endParaRPr lang="en-US" dirty="0"/>
                </a:p>
              </p:txBody>
            </p:sp>
            <p:grpSp>
              <p:nvGrpSpPr>
                <p:cNvPr id="392" name="Group 1285"/>
                <p:cNvGrpSpPr>
                  <a:grpSpLocks/>
                </p:cNvGrpSpPr>
                <p:nvPr/>
              </p:nvGrpSpPr>
              <p:grpSpPr bwMode="auto">
                <a:xfrm>
                  <a:off x="4040" y="2922"/>
                  <a:ext cx="75" cy="125"/>
                  <a:chOff x="4040" y="2922"/>
                  <a:chExt cx="75" cy="125"/>
                </a:xfrm>
              </p:grpSpPr>
              <p:grpSp>
                <p:nvGrpSpPr>
                  <p:cNvPr id="398" name="Group 1286"/>
                  <p:cNvGrpSpPr>
                    <a:grpSpLocks/>
                  </p:cNvGrpSpPr>
                  <p:nvPr/>
                </p:nvGrpSpPr>
                <p:grpSpPr bwMode="auto">
                  <a:xfrm>
                    <a:off x="4040" y="2922"/>
                    <a:ext cx="74" cy="29"/>
                    <a:chOff x="4040" y="2922"/>
                    <a:chExt cx="74" cy="29"/>
                  </a:xfrm>
                </p:grpSpPr>
                <p:sp>
                  <p:nvSpPr>
                    <p:cNvPr id="721" name="Line 1287"/>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722" name="Oval 1288"/>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399" name="Group 1289"/>
                  <p:cNvGrpSpPr>
                    <a:grpSpLocks/>
                  </p:cNvGrpSpPr>
                  <p:nvPr/>
                </p:nvGrpSpPr>
                <p:grpSpPr bwMode="auto">
                  <a:xfrm>
                    <a:off x="4040" y="3018"/>
                    <a:ext cx="75" cy="29"/>
                    <a:chOff x="4040" y="3018"/>
                    <a:chExt cx="75" cy="29"/>
                  </a:xfrm>
                </p:grpSpPr>
                <p:sp>
                  <p:nvSpPr>
                    <p:cNvPr id="719" name="Line 1290"/>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720" name="Oval 1291"/>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715" name="Line 1292"/>
                <p:cNvSpPr>
                  <a:spLocks noChangeShapeType="1"/>
                </p:cNvSpPr>
                <p:nvPr/>
              </p:nvSpPr>
              <p:spPr bwMode="auto">
                <a:xfrm flipV="1">
                  <a:off x="3875" y="2985"/>
                  <a:ext cx="63" cy="0"/>
                </a:xfrm>
                <a:prstGeom prst="line">
                  <a:avLst/>
                </a:prstGeom>
                <a:noFill/>
                <a:ln w="19050">
                  <a:solidFill>
                    <a:schemeClr val="tx1"/>
                  </a:solidFill>
                  <a:round/>
                  <a:headEnd/>
                  <a:tailEnd/>
                </a:ln>
              </p:spPr>
              <p:txBody>
                <a:bodyPr wrap="none" anchor="ctr"/>
                <a:lstStyle/>
                <a:p>
                  <a:endParaRPr lang="en-US" dirty="0"/>
                </a:p>
              </p:txBody>
            </p:sp>
            <p:sp>
              <p:nvSpPr>
                <p:cNvPr id="716" name="Oval 1293"/>
                <p:cNvSpPr>
                  <a:spLocks noChangeAspect="1" noChangeArrowheads="1"/>
                </p:cNvSpPr>
                <p:nvPr/>
              </p:nvSpPr>
              <p:spPr bwMode="auto">
                <a:xfrm flipV="1">
                  <a:off x="3923" y="2970"/>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706" name="Text Box 1594"/>
            <p:cNvSpPr txBox="1">
              <a:spLocks noChangeArrowheads="1"/>
            </p:cNvSpPr>
            <p:nvPr/>
          </p:nvSpPr>
          <p:spPr bwMode="auto">
            <a:xfrm>
              <a:off x="3146425" y="4416425"/>
              <a:ext cx="98425" cy="109538"/>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700" b="1" dirty="0">
                  <a:latin typeface="Arial" charset="0"/>
                </a:rPr>
                <a:t>1</a:t>
              </a:r>
            </a:p>
          </p:txBody>
        </p:sp>
      </p:grpSp>
      <p:sp>
        <p:nvSpPr>
          <p:cNvPr id="723" name="Freeform 809"/>
          <p:cNvSpPr>
            <a:spLocks/>
          </p:cNvSpPr>
          <p:nvPr/>
        </p:nvSpPr>
        <p:spPr bwMode="auto">
          <a:xfrm>
            <a:off x="1009650" y="4756150"/>
            <a:ext cx="2654300" cy="165100"/>
          </a:xfrm>
          <a:custGeom>
            <a:avLst/>
            <a:gdLst>
              <a:gd name="T0" fmla="*/ 0 w 1672"/>
              <a:gd name="T1" fmla="*/ 0 h 104"/>
              <a:gd name="T2" fmla="*/ 0 w 1672"/>
              <a:gd name="T3" fmla="*/ 2147483647 h 104"/>
              <a:gd name="T4" fmla="*/ 2147483647 w 1672"/>
              <a:gd name="T5" fmla="*/ 2147483647 h 104"/>
              <a:gd name="T6" fmla="*/ 2147483647 w 1672"/>
              <a:gd name="T7" fmla="*/ 2147483647 h 104"/>
              <a:gd name="T8" fmla="*/ 2147483647 w 1672"/>
              <a:gd name="T9" fmla="*/ 2147483647 h 104"/>
              <a:gd name="T10" fmla="*/ 0 60000 65536"/>
              <a:gd name="T11" fmla="*/ 0 60000 65536"/>
              <a:gd name="T12" fmla="*/ 0 60000 65536"/>
              <a:gd name="T13" fmla="*/ 0 60000 65536"/>
              <a:gd name="T14" fmla="*/ 0 60000 65536"/>
              <a:gd name="T15" fmla="*/ 0 w 1672"/>
              <a:gd name="T16" fmla="*/ 0 h 104"/>
              <a:gd name="T17" fmla="*/ 1672 w 1672"/>
              <a:gd name="T18" fmla="*/ 104 h 104"/>
            </a:gdLst>
            <a:ahLst/>
            <a:cxnLst>
              <a:cxn ang="T10">
                <a:pos x="T0" y="T1"/>
              </a:cxn>
              <a:cxn ang="T11">
                <a:pos x="T2" y="T3"/>
              </a:cxn>
              <a:cxn ang="T12">
                <a:pos x="T4" y="T5"/>
              </a:cxn>
              <a:cxn ang="T13">
                <a:pos x="T6" y="T7"/>
              </a:cxn>
              <a:cxn ang="T14">
                <a:pos x="T8" y="T9"/>
              </a:cxn>
            </a:cxnLst>
            <a:rect l="T15" t="T16" r="T17" b="T18"/>
            <a:pathLst>
              <a:path w="1672" h="104">
                <a:moveTo>
                  <a:pt x="0" y="0"/>
                </a:moveTo>
                <a:lnTo>
                  <a:pt x="0" y="104"/>
                </a:lnTo>
                <a:lnTo>
                  <a:pt x="1672" y="104"/>
                </a:lnTo>
                <a:lnTo>
                  <a:pt x="1672" y="12"/>
                </a:lnTo>
                <a:lnTo>
                  <a:pt x="1568" y="12"/>
                </a:lnTo>
              </a:path>
            </a:pathLst>
          </a:custGeom>
          <a:noFill/>
          <a:ln w="19050">
            <a:solidFill>
              <a:srgbClr val="FF0000"/>
            </a:solidFill>
            <a:prstDash val="lgDash"/>
            <a:round/>
            <a:headEnd/>
            <a:tailEnd/>
          </a:ln>
        </p:spPr>
        <p:txBody>
          <a:bodyPr wrap="none" anchor="ctr"/>
          <a:lstStyle/>
          <a:p>
            <a:endParaRPr lang="en-US" dirty="0"/>
          </a:p>
        </p:txBody>
      </p:sp>
      <p:sp>
        <p:nvSpPr>
          <p:cNvPr id="724" name="Text Box 323"/>
          <p:cNvSpPr txBox="1">
            <a:spLocks noChangeArrowheads="1"/>
          </p:cNvSpPr>
          <p:nvPr/>
        </p:nvSpPr>
        <p:spPr bwMode="auto">
          <a:xfrm>
            <a:off x="655638" y="4467225"/>
            <a:ext cx="715962" cy="334963"/>
          </a:xfrm>
          <a:prstGeom prst="rect">
            <a:avLst/>
          </a:prstGeom>
          <a:solidFill>
            <a:schemeClr val="bg1">
              <a:lumMod val="85000"/>
            </a:schemeClr>
          </a:solidFill>
          <a:ln w="9525">
            <a:solidFill>
              <a:schemeClr val="tx1"/>
            </a:solidFill>
            <a:miter lim="800000"/>
            <a:headEnd/>
            <a:tailEnd/>
          </a:ln>
        </p:spPr>
        <p:txBody>
          <a:bodyPr wrap="none" anchor="ctr"/>
          <a:lstStyle/>
          <a:p>
            <a:pPr algn="ctr"/>
            <a:r>
              <a:rPr lang="en-US" sz="1000" b="1" dirty="0">
                <a:latin typeface="Arial" charset="0"/>
              </a:rPr>
              <a:t>Interlock</a:t>
            </a:r>
          </a:p>
          <a:p>
            <a:pPr algn="ctr"/>
            <a:r>
              <a:rPr lang="en-US" sz="1000" b="1" dirty="0">
                <a:latin typeface="Arial" charset="0"/>
              </a:rPr>
              <a:t>Relays</a:t>
            </a:r>
            <a:endParaRPr lang="en-US" sz="1000" dirty="0">
              <a:latin typeface="Arial" charset="0"/>
            </a:endParaRPr>
          </a:p>
        </p:txBody>
      </p:sp>
      <p:sp>
        <p:nvSpPr>
          <p:cNvPr id="725" name="Line 805"/>
          <p:cNvSpPr>
            <a:spLocks noChangeShapeType="1"/>
          </p:cNvSpPr>
          <p:nvPr/>
        </p:nvSpPr>
        <p:spPr bwMode="auto">
          <a:xfrm>
            <a:off x="3727450" y="2871788"/>
            <a:ext cx="692150" cy="0"/>
          </a:xfrm>
          <a:prstGeom prst="line">
            <a:avLst/>
          </a:prstGeom>
          <a:noFill/>
          <a:ln w="19050">
            <a:solidFill>
              <a:schemeClr val="tx1"/>
            </a:solidFill>
            <a:prstDash val="sysDot"/>
            <a:round/>
            <a:headEnd/>
            <a:tailEnd/>
          </a:ln>
        </p:spPr>
        <p:txBody>
          <a:bodyPr wrap="none" anchor="ctr"/>
          <a:lstStyle/>
          <a:p>
            <a:endParaRPr lang="en-US" dirty="0"/>
          </a:p>
        </p:txBody>
      </p:sp>
      <p:sp>
        <p:nvSpPr>
          <p:cNvPr id="727" name="Text Box 220"/>
          <p:cNvSpPr txBox="1">
            <a:spLocks noChangeArrowheads="1"/>
          </p:cNvSpPr>
          <p:nvPr/>
        </p:nvSpPr>
        <p:spPr bwMode="auto">
          <a:xfrm>
            <a:off x="4340225" y="2724151"/>
            <a:ext cx="547688" cy="274638"/>
          </a:xfrm>
          <a:prstGeom prst="rect">
            <a:avLst/>
          </a:prstGeom>
          <a:solidFill>
            <a:schemeClr val="bg1">
              <a:lumMod val="85000"/>
            </a:schemeClr>
          </a:solidFill>
          <a:ln w="9525">
            <a:solidFill>
              <a:schemeClr val="tx1"/>
            </a:solidFill>
            <a:miter lim="800000"/>
            <a:headEnd/>
            <a:tailEnd/>
          </a:ln>
        </p:spPr>
        <p:txBody>
          <a:bodyPr wrap="none" anchor="ctr" anchorCtr="1"/>
          <a:lstStyle/>
          <a:p>
            <a:pPr algn="ctr"/>
            <a:r>
              <a:rPr lang="en-US" sz="1200" b="1" dirty="0">
                <a:latin typeface="Arial" charset="0"/>
              </a:rPr>
              <a:t>DC/DC</a:t>
            </a:r>
            <a:endParaRPr lang="en-US" sz="1200" dirty="0">
              <a:latin typeface="Arial" charset="0"/>
            </a:endParaRPr>
          </a:p>
        </p:txBody>
      </p:sp>
      <p:sp>
        <p:nvSpPr>
          <p:cNvPr id="728" name="Rectangle 1513"/>
          <p:cNvSpPr>
            <a:spLocks noChangeArrowheads="1"/>
          </p:cNvSpPr>
          <p:nvPr/>
        </p:nvSpPr>
        <p:spPr bwMode="auto">
          <a:xfrm>
            <a:off x="4248150" y="2633663"/>
            <a:ext cx="731838" cy="457200"/>
          </a:xfrm>
          <a:prstGeom prst="rect">
            <a:avLst/>
          </a:prstGeom>
          <a:noFill/>
          <a:ln w="9525">
            <a:solidFill>
              <a:schemeClr val="tx1"/>
            </a:solidFill>
            <a:prstDash val="dash"/>
            <a:miter lim="800000"/>
            <a:headEnd/>
            <a:tailEnd/>
          </a:ln>
        </p:spPr>
        <p:txBody>
          <a:bodyPr wrap="none" anchor="ctr"/>
          <a:lstStyle/>
          <a:p>
            <a:endParaRPr lang="en-US" dirty="0"/>
          </a:p>
        </p:txBody>
      </p:sp>
      <p:sp>
        <p:nvSpPr>
          <p:cNvPr id="729" name="Line 812"/>
          <p:cNvSpPr>
            <a:spLocks noChangeShapeType="1"/>
          </p:cNvSpPr>
          <p:nvPr/>
        </p:nvSpPr>
        <p:spPr bwMode="auto">
          <a:xfrm>
            <a:off x="3019425" y="3298825"/>
            <a:ext cx="149225" cy="0"/>
          </a:xfrm>
          <a:prstGeom prst="line">
            <a:avLst/>
          </a:prstGeom>
          <a:noFill/>
          <a:ln w="19050">
            <a:solidFill>
              <a:srgbClr val="C0C0C0"/>
            </a:solidFill>
            <a:round/>
            <a:headEnd/>
            <a:tailEnd/>
          </a:ln>
        </p:spPr>
        <p:txBody>
          <a:bodyPr wrap="none" anchor="ctr"/>
          <a:lstStyle/>
          <a:p>
            <a:endParaRPr lang="en-US" dirty="0"/>
          </a:p>
        </p:txBody>
      </p:sp>
      <p:sp>
        <p:nvSpPr>
          <p:cNvPr id="730" name="Line 813"/>
          <p:cNvSpPr>
            <a:spLocks noChangeShapeType="1"/>
          </p:cNvSpPr>
          <p:nvPr/>
        </p:nvSpPr>
        <p:spPr bwMode="auto">
          <a:xfrm>
            <a:off x="3862388" y="3298825"/>
            <a:ext cx="149225" cy="0"/>
          </a:xfrm>
          <a:prstGeom prst="line">
            <a:avLst/>
          </a:prstGeom>
          <a:noFill/>
          <a:ln w="19050">
            <a:solidFill>
              <a:srgbClr val="C0C0C0"/>
            </a:solidFill>
            <a:round/>
            <a:headEnd/>
            <a:tailEnd/>
          </a:ln>
        </p:spPr>
        <p:txBody>
          <a:bodyPr wrap="none" anchor="ctr"/>
          <a:lstStyle/>
          <a:p>
            <a:endParaRPr lang="en-US" dirty="0"/>
          </a:p>
        </p:txBody>
      </p:sp>
      <p:sp>
        <p:nvSpPr>
          <p:cNvPr id="731" name="Line 814"/>
          <p:cNvSpPr>
            <a:spLocks noChangeShapeType="1"/>
          </p:cNvSpPr>
          <p:nvPr/>
        </p:nvSpPr>
        <p:spPr bwMode="auto">
          <a:xfrm>
            <a:off x="4705350" y="3298825"/>
            <a:ext cx="149225" cy="0"/>
          </a:xfrm>
          <a:prstGeom prst="line">
            <a:avLst/>
          </a:prstGeom>
          <a:noFill/>
          <a:ln w="19050">
            <a:solidFill>
              <a:srgbClr val="C0C0C0"/>
            </a:solidFill>
            <a:round/>
            <a:headEnd/>
            <a:tailEnd/>
          </a:ln>
        </p:spPr>
        <p:txBody>
          <a:bodyPr wrap="none" anchor="ctr"/>
          <a:lstStyle/>
          <a:p>
            <a:endParaRPr lang="en-US" dirty="0"/>
          </a:p>
        </p:txBody>
      </p:sp>
      <p:sp>
        <p:nvSpPr>
          <p:cNvPr id="732" name="Line 815"/>
          <p:cNvSpPr>
            <a:spLocks noChangeShapeType="1"/>
          </p:cNvSpPr>
          <p:nvPr/>
        </p:nvSpPr>
        <p:spPr bwMode="auto">
          <a:xfrm>
            <a:off x="5548313" y="3298825"/>
            <a:ext cx="149225" cy="0"/>
          </a:xfrm>
          <a:prstGeom prst="line">
            <a:avLst/>
          </a:prstGeom>
          <a:noFill/>
          <a:ln w="19050">
            <a:solidFill>
              <a:srgbClr val="C0C0C0"/>
            </a:solidFill>
            <a:round/>
            <a:headEnd/>
            <a:tailEnd/>
          </a:ln>
        </p:spPr>
        <p:txBody>
          <a:bodyPr wrap="none" anchor="ctr"/>
          <a:lstStyle/>
          <a:p>
            <a:endParaRPr lang="en-US" dirty="0"/>
          </a:p>
        </p:txBody>
      </p:sp>
      <p:sp>
        <p:nvSpPr>
          <p:cNvPr id="733" name="Line 816"/>
          <p:cNvSpPr>
            <a:spLocks noChangeShapeType="1"/>
          </p:cNvSpPr>
          <p:nvPr/>
        </p:nvSpPr>
        <p:spPr bwMode="auto">
          <a:xfrm>
            <a:off x="6391275" y="3298825"/>
            <a:ext cx="149225" cy="0"/>
          </a:xfrm>
          <a:prstGeom prst="line">
            <a:avLst/>
          </a:prstGeom>
          <a:noFill/>
          <a:ln w="19050">
            <a:solidFill>
              <a:srgbClr val="C0C0C0"/>
            </a:solidFill>
            <a:round/>
            <a:headEnd/>
            <a:tailEnd/>
          </a:ln>
        </p:spPr>
        <p:txBody>
          <a:bodyPr wrap="none" anchor="ctr"/>
          <a:lstStyle/>
          <a:p>
            <a:endParaRPr lang="en-US" dirty="0"/>
          </a:p>
        </p:txBody>
      </p:sp>
      <p:sp>
        <p:nvSpPr>
          <p:cNvPr id="734" name="Line 817"/>
          <p:cNvSpPr>
            <a:spLocks noChangeShapeType="1"/>
          </p:cNvSpPr>
          <p:nvPr/>
        </p:nvSpPr>
        <p:spPr bwMode="auto">
          <a:xfrm rot="16200000">
            <a:off x="1849437" y="1165226"/>
            <a:ext cx="34925" cy="0"/>
          </a:xfrm>
          <a:prstGeom prst="line">
            <a:avLst/>
          </a:prstGeom>
          <a:noFill/>
          <a:ln w="19050">
            <a:solidFill>
              <a:srgbClr val="C0C0C0"/>
            </a:solidFill>
            <a:round/>
            <a:headEnd/>
            <a:tailEnd/>
          </a:ln>
        </p:spPr>
        <p:txBody>
          <a:bodyPr wrap="none" anchor="ctr"/>
          <a:lstStyle/>
          <a:p>
            <a:endParaRPr lang="en-US" dirty="0"/>
          </a:p>
        </p:txBody>
      </p:sp>
      <p:grpSp>
        <p:nvGrpSpPr>
          <p:cNvPr id="400" name="Group 800"/>
          <p:cNvGrpSpPr>
            <a:grpSpLocks/>
          </p:cNvGrpSpPr>
          <p:nvPr/>
        </p:nvGrpSpPr>
        <p:grpSpPr bwMode="auto">
          <a:xfrm>
            <a:off x="5934075" y="846138"/>
            <a:ext cx="415925" cy="119062"/>
            <a:chOff x="3607" y="495"/>
            <a:chExt cx="262" cy="75"/>
          </a:xfrm>
        </p:grpSpPr>
        <p:sp>
          <p:nvSpPr>
            <p:cNvPr id="736" name="Rectangle 398"/>
            <p:cNvSpPr>
              <a:spLocks noChangeArrowheads="1"/>
            </p:cNvSpPr>
            <p:nvPr/>
          </p:nvSpPr>
          <p:spPr bwMode="auto">
            <a:xfrm>
              <a:off x="3653" y="495"/>
              <a:ext cx="175" cy="75"/>
            </a:xfrm>
            <a:prstGeom prst="rect">
              <a:avLst/>
            </a:prstGeom>
            <a:solidFill>
              <a:schemeClr val="bg1"/>
            </a:solidFill>
            <a:ln w="3175" cap="rnd">
              <a:solidFill>
                <a:schemeClr val="tx1"/>
              </a:solidFill>
              <a:prstDash val="sysDot"/>
              <a:miter lim="800000"/>
              <a:headEnd/>
              <a:tailEnd/>
            </a:ln>
          </p:spPr>
          <p:txBody>
            <a:bodyPr wrap="none" anchor="ctr"/>
            <a:lstStyle/>
            <a:p>
              <a:endParaRPr lang="en-US" dirty="0"/>
            </a:p>
          </p:txBody>
        </p:sp>
        <p:sp>
          <p:nvSpPr>
            <p:cNvPr id="737" name="Line 399"/>
            <p:cNvSpPr>
              <a:spLocks noChangeShapeType="1"/>
            </p:cNvSpPr>
            <p:nvPr/>
          </p:nvSpPr>
          <p:spPr bwMode="auto">
            <a:xfrm>
              <a:off x="3607" y="532"/>
              <a:ext cx="58" cy="0"/>
            </a:xfrm>
            <a:prstGeom prst="line">
              <a:avLst/>
            </a:prstGeom>
            <a:noFill/>
            <a:ln w="28575">
              <a:solidFill>
                <a:schemeClr val="tx1"/>
              </a:solidFill>
              <a:round/>
              <a:headEnd/>
              <a:tailEnd/>
            </a:ln>
          </p:spPr>
          <p:txBody>
            <a:bodyPr wrap="none" anchor="ctr"/>
            <a:lstStyle/>
            <a:p>
              <a:endParaRPr lang="en-US" dirty="0"/>
            </a:p>
          </p:txBody>
        </p:sp>
        <p:sp>
          <p:nvSpPr>
            <p:cNvPr id="738" name="Line 400"/>
            <p:cNvSpPr>
              <a:spLocks noChangeShapeType="1"/>
            </p:cNvSpPr>
            <p:nvPr/>
          </p:nvSpPr>
          <p:spPr bwMode="auto">
            <a:xfrm>
              <a:off x="3811" y="532"/>
              <a:ext cx="58" cy="0"/>
            </a:xfrm>
            <a:prstGeom prst="line">
              <a:avLst/>
            </a:prstGeom>
            <a:noFill/>
            <a:ln w="28575">
              <a:solidFill>
                <a:schemeClr val="tx1"/>
              </a:solidFill>
              <a:round/>
              <a:headEnd/>
              <a:tailEnd/>
            </a:ln>
          </p:spPr>
          <p:txBody>
            <a:bodyPr wrap="none" anchor="ctr"/>
            <a:lstStyle/>
            <a:p>
              <a:endParaRPr lang="en-US" dirty="0"/>
            </a:p>
          </p:txBody>
        </p:sp>
        <p:grpSp>
          <p:nvGrpSpPr>
            <p:cNvPr id="407" name="Group 401"/>
            <p:cNvGrpSpPr>
              <a:grpSpLocks/>
            </p:cNvGrpSpPr>
            <p:nvPr/>
          </p:nvGrpSpPr>
          <p:grpSpPr bwMode="auto">
            <a:xfrm rot="5400000">
              <a:off x="3711" y="458"/>
              <a:ext cx="56" cy="148"/>
              <a:chOff x="1017" y="406"/>
              <a:chExt cx="56" cy="148"/>
            </a:xfrm>
          </p:grpSpPr>
          <p:sp>
            <p:nvSpPr>
              <p:cNvPr id="740" name="Line 402"/>
              <p:cNvSpPr>
                <a:spLocks noChangeShapeType="1"/>
              </p:cNvSpPr>
              <p:nvPr/>
            </p:nvSpPr>
            <p:spPr bwMode="auto">
              <a:xfrm flipV="1">
                <a:off x="1017" y="492"/>
                <a:ext cx="56" cy="22"/>
              </a:xfrm>
              <a:prstGeom prst="line">
                <a:avLst/>
              </a:prstGeom>
              <a:noFill/>
              <a:ln w="28575">
                <a:solidFill>
                  <a:schemeClr val="tx1"/>
                </a:solidFill>
                <a:round/>
                <a:headEnd/>
                <a:tailEnd/>
              </a:ln>
            </p:spPr>
            <p:txBody>
              <a:bodyPr wrap="none" anchor="ctr"/>
              <a:lstStyle/>
              <a:p>
                <a:endParaRPr lang="en-US" dirty="0"/>
              </a:p>
            </p:txBody>
          </p:sp>
          <p:sp>
            <p:nvSpPr>
              <p:cNvPr id="741" name="Line 403"/>
              <p:cNvSpPr>
                <a:spLocks noChangeShapeType="1"/>
              </p:cNvSpPr>
              <p:nvPr/>
            </p:nvSpPr>
            <p:spPr bwMode="auto">
              <a:xfrm>
                <a:off x="1017" y="468"/>
                <a:ext cx="56" cy="22"/>
              </a:xfrm>
              <a:prstGeom prst="line">
                <a:avLst/>
              </a:prstGeom>
              <a:noFill/>
              <a:ln w="28575">
                <a:solidFill>
                  <a:schemeClr val="tx1"/>
                </a:solidFill>
                <a:round/>
                <a:headEnd/>
                <a:tailEnd/>
              </a:ln>
            </p:spPr>
            <p:txBody>
              <a:bodyPr wrap="none" anchor="ctr"/>
              <a:lstStyle/>
              <a:p>
                <a:endParaRPr lang="en-US" dirty="0"/>
              </a:p>
            </p:txBody>
          </p:sp>
          <p:sp>
            <p:nvSpPr>
              <p:cNvPr id="742" name="Line 404"/>
              <p:cNvSpPr>
                <a:spLocks noChangeShapeType="1"/>
              </p:cNvSpPr>
              <p:nvPr/>
            </p:nvSpPr>
            <p:spPr bwMode="auto">
              <a:xfrm flipV="1">
                <a:off x="1017" y="444"/>
                <a:ext cx="56" cy="22"/>
              </a:xfrm>
              <a:prstGeom prst="line">
                <a:avLst/>
              </a:prstGeom>
              <a:noFill/>
              <a:ln w="28575">
                <a:solidFill>
                  <a:schemeClr val="tx1"/>
                </a:solidFill>
                <a:round/>
                <a:headEnd/>
                <a:tailEnd/>
              </a:ln>
            </p:spPr>
            <p:txBody>
              <a:bodyPr wrap="none" anchor="ctr"/>
              <a:lstStyle/>
              <a:p>
                <a:endParaRPr lang="en-US" dirty="0"/>
              </a:p>
            </p:txBody>
          </p:sp>
          <p:sp>
            <p:nvSpPr>
              <p:cNvPr id="743" name="Line 405"/>
              <p:cNvSpPr>
                <a:spLocks noChangeShapeType="1"/>
              </p:cNvSpPr>
              <p:nvPr/>
            </p:nvSpPr>
            <p:spPr bwMode="auto">
              <a:xfrm>
                <a:off x="1017" y="420"/>
                <a:ext cx="56" cy="22"/>
              </a:xfrm>
              <a:prstGeom prst="line">
                <a:avLst/>
              </a:prstGeom>
              <a:noFill/>
              <a:ln w="28575">
                <a:solidFill>
                  <a:schemeClr val="tx1"/>
                </a:solidFill>
                <a:round/>
                <a:headEnd/>
                <a:tailEnd/>
              </a:ln>
            </p:spPr>
            <p:txBody>
              <a:bodyPr wrap="none" anchor="ctr"/>
              <a:lstStyle/>
              <a:p>
                <a:endParaRPr lang="en-US" dirty="0"/>
              </a:p>
            </p:txBody>
          </p:sp>
          <p:sp>
            <p:nvSpPr>
              <p:cNvPr id="744" name="Line 406"/>
              <p:cNvSpPr>
                <a:spLocks noChangeShapeType="1"/>
              </p:cNvSpPr>
              <p:nvPr/>
            </p:nvSpPr>
            <p:spPr bwMode="auto">
              <a:xfrm flipH="1">
                <a:off x="1019" y="406"/>
                <a:ext cx="28" cy="12"/>
              </a:xfrm>
              <a:prstGeom prst="line">
                <a:avLst/>
              </a:prstGeom>
              <a:noFill/>
              <a:ln w="28575">
                <a:solidFill>
                  <a:schemeClr val="tx1"/>
                </a:solidFill>
                <a:round/>
                <a:headEnd/>
                <a:tailEnd/>
              </a:ln>
            </p:spPr>
            <p:txBody>
              <a:bodyPr wrap="none" anchor="ctr"/>
              <a:lstStyle/>
              <a:p>
                <a:endParaRPr lang="en-US" dirty="0"/>
              </a:p>
            </p:txBody>
          </p:sp>
          <p:sp>
            <p:nvSpPr>
              <p:cNvPr id="745" name="Line 407"/>
              <p:cNvSpPr>
                <a:spLocks noChangeShapeType="1"/>
              </p:cNvSpPr>
              <p:nvPr/>
            </p:nvSpPr>
            <p:spPr bwMode="auto">
              <a:xfrm flipV="1">
                <a:off x="1042" y="540"/>
                <a:ext cx="28" cy="14"/>
              </a:xfrm>
              <a:prstGeom prst="line">
                <a:avLst/>
              </a:prstGeom>
              <a:noFill/>
              <a:ln w="28575">
                <a:solidFill>
                  <a:schemeClr val="tx1"/>
                </a:solidFill>
                <a:round/>
                <a:headEnd/>
                <a:tailEnd/>
              </a:ln>
            </p:spPr>
            <p:txBody>
              <a:bodyPr wrap="none" anchor="ctr"/>
              <a:lstStyle/>
              <a:p>
                <a:endParaRPr lang="en-US" dirty="0"/>
              </a:p>
            </p:txBody>
          </p:sp>
          <p:sp>
            <p:nvSpPr>
              <p:cNvPr id="746" name="Line 408"/>
              <p:cNvSpPr>
                <a:spLocks noChangeShapeType="1"/>
              </p:cNvSpPr>
              <p:nvPr/>
            </p:nvSpPr>
            <p:spPr bwMode="auto">
              <a:xfrm>
                <a:off x="1017" y="516"/>
                <a:ext cx="56" cy="22"/>
              </a:xfrm>
              <a:prstGeom prst="line">
                <a:avLst/>
              </a:prstGeom>
              <a:noFill/>
              <a:ln w="28575">
                <a:solidFill>
                  <a:schemeClr val="tx1"/>
                </a:solidFill>
                <a:round/>
                <a:headEnd/>
                <a:tailEnd/>
              </a:ln>
            </p:spPr>
            <p:txBody>
              <a:bodyPr wrap="none" anchor="ctr"/>
              <a:lstStyle/>
              <a:p>
                <a:endParaRPr lang="en-US" dirty="0"/>
              </a:p>
            </p:txBody>
          </p:sp>
        </p:grpSp>
      </p:grpSp>
      <p:sp>
        <p:nvSpPr>
          <p:cNvPr id="747" name="Freeform 819"/>
          <p:cNvSpPr>
            <a:spLocks/>
          </p:cNvSpPr>
          <p:nvPr/>
        </p:nvSpPr>
        <p:spPr bwMode="auto">
          <a:xfrm>
            <a:off x="3733800" y="284163"/>
            <a:ext cx="2214563" cy="3633787"/>
          </a:xfrm>
          <a:custGeom>
            <a:avLst/>
            <a:gdLst>
              <a:gd name="T0" fmla="*/ 2147483647 w 1395"/>
              <a:gd name="T1" fmla="*/ 0 h 2289"/>
              <a:gd name="T2" fmla="*/ 2147483647 w 1395"/>
              <a:gd name="T3" fmla="*/ 0 h 2289"/>
              <a:gd name="T4" fmla="*/ 2147483647 w 1395"/>
              <a:gd name="T5" fmla="*/ 2147483647 h 2289"/>
              <a:gd name="T6" fmla="*/ 0 w 1395"/>
              <a:gd name="T7" fmla="*/ 2147483647 h 2289"/>
              <a:gd name="T8" fmla="*/ 0 w 1395"/>
              <a:gd name="T9" fmla="*/ 2147483647 h 2289"/>
              <a:gd name="T10" fmla="*/ 0 60000 65536"/>
              <a:gd name="T11" fmla="*/ 0 60000 65536"/>
              <a:gd name="T12" fmla="*/ 0 60000 65536"/>
              <a:gd name="T13" fmla="*/ 0 60000 65536"/>
              <a:gd name="T14" fmla="*/ 0 60000 65536"/>
              <a:gd name="T15" fmla="*/ 0 w 1395"/>
              <a:gd name="T16" fmla="*/ 0 h 2289"/>
              <a:gd name="T17" fmla="*/ 1395 w 1395"/>
              <a:gd name="T18" fmla="*/ 2289 h 2289"/>
            </a:gdLst>
            <a:ahLst/>
            <a:cxnLst>
              <a:cxn ang="T10">
                <a:pos x="T0" y="T1"/>
              </a:cxn>
              <a:cxn ang="T11">
                <a:pos x="T2" y="T3"/>
              </a:cxn>
              <a:cxn ang="T12">
                <a:pos x="T4" y="T5"/>
              </a:cxn>
              <a:cxn ang="T13">
                <a:pos x="T6" y="T7"/>
              </a:cxn>
              <a:cxn ang="T14">
                <a:pos x="T8" y="T9"/>
              </a:cxn>
            </a:cxnLst>
            <a:rect l="T15" t="T16" r="T17" b="T18"/>
            <a:pathLst>
              <a:path w="1395" h="2289">
                <a:moveTo>
                  <a:pt x="1395" y="0"/>
                </a:moveTo>
                <a:lnTo>
                  <a:pt x="1106" y="0"/>
                </a:lnTo>
                <a:lnTo>
                  <a:pt x="1106" y="479"/>
                </a:lnTo>
                <a:lnTo>
                  <a:pt x="0" y="479"/>
                </a:lnTo>
                <a:lnTo>
                  <a:pt x="0" y="2289"/>
                </a:lnTo>
              </a:path>
            </a:pathLst>
          </a:custGeom>
          <a:noFill/>
          <a:ln w="19050">
            <a:solidFill>
              <a:srgbClr val="0000CC"/>
            </a:solidFill>
            <a:round/>
            <a:headEnd/>
            <a:tailEnd/>
          </a:ln>
        </p:spPr>
        <p:txBody>
          <a:bodyPr wrap="none" anchor="ctr"/>
          <a:lstStyle/>
          <a:p>
            <a:endParaRPr lang="en-US" dirty="0"/>
          </a:p>
        </p:txBody>
      </p:sp>
      <p:sp>
        <p:nvSpPr>
          <p:cNvPr id="748" name="Freeform 1388"/>
          <p:cNvSpPr>
            <a:spLocks/>
          </p:cNvSpPr>
          <p:nvPr/>
        </p:nvSpPr>
        <p:spPr bwMode="auto">
          <a:xfrm>
            <a:off x="2028825" y="4848225"/>
            <a:ext cx="2439988" cy="417513"/>
          </a:xfrm>
          <a:custGeom>
            <a:avLst/>
            <a:gdLst>
              <a:gd name="T0" fmla="*/ 2147483647 w 1017"/>
              <a:gd name="T1" fmla="*/ 0 h 123"/>
              <a:gd name="T2" fmla="*/ 2147483647 w 1017"/>
              <a:gd name="T3" fmla="*/ 2147483647 h 123"/>
              <a:gd name="T4" fmla="*/ 0 w 1017"/>
              <a:gd name="T5" fmla="*/ 2147483647 h 123"/>
              <a:gd name="T6" fmla="*/ 0 60000 65536"/>
              <a:gd name="T7" fmla="*/ 0 60000 65536"/>
              <a:gd name="T8" fmla="*/ 0 60000 65536"/>
              <a:gd name="T9" fmla="*/ 0 w 1017"/>
              <a:gd name="T10" fmla="*/ 0 h 123"/>
              <a:gd name="T11" fmla="*/ 1017 w 1017"/>
              <a:gd name="T12" fmla="*/ 123 h 123"/>
            </a:gdLst>
            <a:ahLst/>
            <a:cxnLst>
              <a:cxn ang="T6">
                <a:pos x="T0" y="T1"/>
              </a:cxn>
              <a:cxn ang="T7">
                <a:pos x="T2" y="T3"/>
              </a:cxn>
              <a:cxn ang="T8">
                <a:pos x="T4" y="T5"/>
              </a:cxn>
            </a:cxnLst>
            <a:rect l="T9" t="T10" r="T11" b="T12"/>
            <a:pathLst>
              <a:path w="1017" h="123">
                <a:moveTo>
                  <a:pt x="1017" y="0"/>
                </a:moveTo>
                <a:lnTo>
                  <a:pt x="1017" y="123"/>
                </a:lnTo>
                <a:lnTo>
                  <a:pt x="0" y="123"/>
                </a:lnTo>
              </a:path>
            </a:pathLst>
          </a:custGeom>
          <a:noFill/>
          <a:ln w="19050">
            <a:solidFill>
              <a:srgbClr val="DDDDDD"/>
            </a:solidFill>
            <a:prstDash val="dash"/>
            <a:round/>
            <a:headEnd/>
            <a:tailEnd/>
          </a:ln>
        </p:spPr>
        <p:txBody>
          <a:bodyPr wrap="none" anchor="ctr"/>
          <a:lstStyle/>
          <a:p>
            <a:endParaRPr lang="en-US" dirty="0"/>
          </a:p>
        </p:txBody>
      </p:sp>
      <p:sp>
        <p:nvSpPr>
          <p:cNvPr id="749" name="Line 823"/>
          <p:cNvSpPr>
            <a:spLocks noChangeShapeType="1"/>
          </p:cNvSpPr>
          <p:nvPr/>
        </p:nvSpPr>
        <p:spPr bwMode="auto">
          <a:xfrm>
            <a:off x="6608763" y="4519613"/>
            <a:ext cx="0" cy="1203325"/>
          </a:xfrm>
          <a:prstGeom prst="line">
            <a:avLst/>
          </a:prstGeom>
          <a:noFill/>
          <a:ln w="19050">
            <a:solidFill>
              <a:schemeClr val="tx1"/>
            </a:solidFill>
            <a:round/>
            <a:headEnd/>
            <a:tailEnd/>
          </a:ln>
        </p:spPr>
        <p:txBody>
          <a:bodyPr wrap="none" anchor="ctr"/>
          <a:lstStyle/>
          <a:p>
            <a:endParaRPr lang="en-US" dirty="0"/>
          </a:p>
        </p:txBody>
      </p:sp>
      <p:sp>
        <p:nvSpPr>
          <p:cNvPr id="753" name="Freeform 832"/>
          <p:cNvSpPr>
            <a:spLocks/>
          </p:cNvSpPr>
          <p:nvPr/>
        </p:nvSpPr>
        <p:spPr bwMode="auto">
          <a:xfrm>
            <a:off x="4686300" y="700088"/>
            <a:ext cx="571500" cy="1576387"/>
          </a:xfrm>
          <a:custGeom>
            <a:avLst/>
            <a:gdLst>
              <a:gd name="T0" fmla="*/ 0 w 360"/>
              <a:gd name="T1" fmla="*/ 0 h 993"/>
              <a:gd name="T2" fmla="*/ 2147483647 w 360"/>
              <a:gd name="T3" fmla="*/ 0 h 993"/>
              <a:gd name="T4" fmla="*/ 2147483647 w 360"/>
              <a:gd name="T5" fmla="*/ 2147483647 h 993"/>
              <a:gd name="T6" fmla="*/ 0 60000 65536"/>
              <a:gd name="T7" fmla="*/ 0 60000 65536"/>
              <a:gd name="T8" fmla="*/ 0 60000 65536"/>
              <a:gd name="T9" fmla="*/ 0 w 360"/>
              <a:gd name="T10" fmla="*/ 0 h 993"/>
              <a:gd name="T11" fmla="*/ 360 w 360"/>
              <a:gd name="T12" fmla="*/ 993 h 993"/>
            </a:gdLst>
            <a:ahLst/>
            <a:cxnLst>
              <a:cxn ang="T6">
                <a:pos x="T0" y="T1"/>
              </a:cxn>
              <a:cxn ang="T7">
                <a:pos x="T2" y="T3"/>
              </a:cxn>
              <a:cxn ang="T8">
                <a:pos x="T4" y="T5"/>
              </a:cxn>
            </a:cxnLst>
            <a:rect l="T9" t="T10" r="T11" b="T12"/>
            <a:pathLst>
              <a:path w="360" h="993">
                <a:moveTo>
                  <a:pt x="0" y="0"/>
                </a:moveTo>
                <a:lnTo>
                  <a:pt x="360" y="0"/>
                </a:lnTo>
                <a:lnTo>
                  <a:pt x="360" y="993"/>
                </a:lnTo>
              </a:path>
            </a:pathLst>
          </a:custGeom>
          <a:noFill/>
          <a:ln w="19050">
            <a:solidFill>
              <a:schemeClr val="tx1"/>
            </a:solidFill>
            <a:prstDash val="dash"/>
            <a:round/>
            <a:headEnd/>
            <a:tailEnd/>
          </a:ln>
        </p:spPr>
        <p:txBody>
          <a:bodyPr wrap="none" anchor="ctr"/>
          <a:lstStyle/>
          <a:p>
            <a:endParaRPr lang="en-US" dirty="0"/>
          </a:p>
        </p:txBody>
      </p:sp>
      <p:sp>
        <p:nvSpPr>
          <p:cNvPr id="754" name="Freeform 833"/>
          <p:cNvSpPr>
            <a:spLocks/>
          </p:cNvSpPr>
          <p:nvPr/>
        </p:nvSpPr>
        <p:spPr bwMode="auto">
          <a:xfrm>
            <a:off x="5257800" y="2276475"/>
            <a:ext cx="271463" cy="300038"/>
          </a:xfrm>
          <a:custGeom>
            <a:avLst/>
            <a:gdLst>
              <a:gd name="T0" fmla="*/ 0 w 171"/>
              <a:gd name="T1" fmla="*/ 0 h 189"/>
              <a:gd name="T2" fmla="*/ 0 w 171"/>
              <a:gd name="T3" fmla="*/ 2147483647 h 189"/>
              <a:gd name="T4" fmla="*/ 2147483647 w 171"/>
              <a:gd name="T5" fmla="*/ 2147483647 h 189"/>
              <a:gd name="T6" fmla="*/ 0 60000 65536"/>
              <a:gd name="T7" fmla="*/ 0 60000 65536"/>
              <a:gd name="T8" fmla="*/ 0 60000 65536"/>
              <a:gd name="T9" fmla="*/ 0 w 171"/>
              <a:gd name="T10" fmla="*/ 0 h 189"/>
              <a:gd name="T11" fmla="*/ 171 w 171"/>
              <a:gd name="T12" fmla="*/ 189 h 189"/>
            </a:gdLst>
            <a:ahLst/>
            <a:cxnLst>
              <a:cxn ang="T6">
                <a:pos x="T0" y="T1"/>
              </a:cxn>
              <a:cxn ang="T7">
                <a:pos x="T2" y="T3"/>
              </a:cxn>
              <a:cxn ang="T8">
                <a:pos x="T4" y="T5"/>
              </a:cxn>
            </a:cxnLst>
            <a:rect l="T9" t="T10" r="T11" b="T12"/>
            <a:pathLst>
              <a:path w="171" h="189">
                <a:moveTo>
                  <a:pt x="0" y="0"/>
                </a:moveTo>
                <a:lnTo>
                  <a:pt x="0" y="189"/>
                </a:lnTo>
                <a:lnTo>
                  <a:pt x="171" y="189"/>
                </a:lnTo>
              </a:path>
            </a:pathLst>
          </a:custGeom>
          <a:noFill/>
          <a:ln w="19050">
            <a:solidFill>
              <a:srgbClr val="009900"/>
            </a:solidFill>
            <a:round/>
            <a:headEnd/>
            <a:tailEnd/>
          </a:ln>
        </p:spPr>
        <p:txBody>
          <a:bodyPr wrap="none" anchor="ctr"/>
          <a:lstStyle/>
          <a:p>
            <a:endParaRPr lang="en-US" dirty="0"/>
          </a:p>
        </p:txBody>
      </p:sp>
      <p:grpSp>
        <p:nvGrpSpPr>
          <p:cNvPr id="408" name="Group 1777"/>
          <p:cNvGrpSpPr>
            <a:grpSpLocks/>
          </p:cNvGrpSpPr>
          <p:nvPr/>
        </p:nvGrpSpPr>
        <p:grpSpPr bwMode="auto">
          <a:xfrm>
            <a:off x="5219700" y="2228850"/>
            <a:ext cx="214313" cy="79375"/>
            <a:chOff x="3676" y="476"/>
            <a:chExt cx="135" cy="50"/>
          </a:xfrm>
        </p:grpSpPr>
        <p:sp>
          <p:nvSpPr>
            <p:cNvPr id="756" name="Rectangle 1778"/>
            <p:cNvSpPr>
              <a:spLocks noChangeArrowheads="1"/>
            </p:cNvSpPr>
            <p:nvPr/>
          </p:nvSpPr>
          <p:spPr bwMode="auto">
            <a:xfrm>
              <a:off x="3676" y="479"/>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757" name="Text Box 1779"/>
            <p:cNvSpPr txBox="1">
              <a:spLocks noChangeArrowheads="1"/>
            </p:cNvSpPr>
            <p:nvPr/>
          </p:nvSpPr>
          <p:spPr bwMode="auto">
            <a:xfrm>
              <a:off x="3747" y="47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T4</a:t>
              </a:r>
            </a:p>
          </p:txBody>
        </p:sp>
      </p:grpSp>
      <p:grpSp>
        <p:nvGrpSpPr>
          <p:cNvPr id="416" name="Group 1507"/>
          <p:cNvGrpSpPr>
            <a:grpSpLocks/>
          </p:cNvGrpSpPr>
          <p:nvPr/>
        </p:nvGrpSpPr>
        <p:grpSpPr bwMode="auto">
          <a:xfrm>
            <a:off x="5429250" y="1865313"/>
            <a:ext cx="674688" cy="896937"/>
            <a:chOff x="3420" y="1175"/>
            <a:chExt cx="425" cy="565"/>
          </a:xfrm>
        </p:grpSpPr>
        <p:sp>
          <p:nvSpPr>
            <p:cNvPr id="759" name="Text Box 1348"/>
            <p:cNvSpPr txBox="1">
              <a:spLocks noChangeArrowheads="1"/>
            </p:cNvSpPr>
            <p:nvPr/>
          </p:nvSpPr>
          <p:spPr bwMode="auto">
            <a:xfrm flipH="1">
              <a:off x="3420" y="1175"/>
              <a:ext cx="348" cy="92"/>
            </a:xfrm>
            <a:prstGeom prst="rect">
              <a:avLst/>
            </a:prstGeom>
            <a:noFill/>
            <a:ln w="9525">
              <a:noFill/>
              <a:miter lim="800000"/>
              <a:headEnd/>
              <a:tailEnd/>
            </a:ln>
          </p:spPr>
          <p:txBody>
            <a:bodyPr wrap="none" lIns="0" rIns="0" anchor="ctr"/>
            <a:lstStyle/>
            <a:p>
              <a:pPr algn="ctr"/>
              <a:r>
                <a:rPr lang="en-US" sz="800" dirty="0">
                  <a:latin typeface="Arial" charset="0"/>
                </a:rPr>
                <a:t>HEATER</a:t>
              </a:r>
            </a:p>
          </p:txBody>
        </p:sp>
        <p:grpSp>
          <p:nvGrpSpPr>
            <p:cNvPr id="424" name="Group 1505"/>
            <p:cNvGrpSpPr>
              <a:grpSpLocks/>
            </p:cNvGrpSpPr>
            <p:nvPr/>
          </p:nvGrpSpPr>
          <p:grpSpPr bwMode="auto">
            <a:xfrm>
              <a:off x="3457" y="1268"/>
              <a:ext cx="388" cy="472"/>
              <a:chOff x="3457" y="1200"/>
              <a:chExt cx="388" cy="472"/>
            </a:xfrm>
          </p:grpSpPr>
          <p:grpSp>
            <p:nvGrpSpPr>
              <p:cNvPr id="429" name="Group 1439"/>
              <p:cNvGrpSpPr>
                <a:grpSpLocks/>
              </p:cNvGrpSpPr>
              <p:nvPr/>
            </p:nvGrpSpPr>
            <p:grpSpPr bwMode="auto">
              <a:xfrm flipH="1">
                <a:off x="3730" y="1554"/>
                <a:ext cx="115" cy="118"/>
                <a:chOff x="3762" y="3104"/>
                <a:chExt cx="115" cy="118"/>
              </a:xfrm>
            </p:grpSpPr>
            <p:grpSp>
              <p:nvGrpSpPr>
                <p:cNvPr id="430" name="Group 1440"/>
                <p:cNvGrpSpPr>
                  <a:grpSpLocks/>
                </p:cNvGrpSpPr>
                <p:nvPr/>
              </p:nvGrpSpPr>
              <p:grpSpPr bwMode="auto">
                <a:xfrm>
                  <a:off x="3762" y="3183"/>
                  <a:ext cx="103" cy="39"/>
                  <a:chOff x="3762" y="3165"/>
                  <a:chExt cx="103" cy="39"/>
                </a:xfrm>
              </p:grpSpPr>
              <p:sp>
                <p:nvSpPr>
                  <p:cNvPr id="780" name="Line 1441"/>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781" name="Line 1442"/>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782" name="Line 1443"/>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779" name="Freeform 1444"/>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sp>
            <p:nvSpPr>
              <p:cNvPr id="762" name="Rectangle 1346"/>
              <p:cNvSpPr>
                <a:spLocks noChangeArrowheads="1"/>
              </p:cNvSpPr>
              <p:nvPr/>
            </p:nvSpPr>
            <p:spPr bwMode="auto">
              <a:xfrm flipH="1" flipV="1">
                <a:off x="3459" y="1200"/>
                <a:ext cx="270" cy="414"/>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763" name="Line 1347"/>
              <p:cNvSpPr>
                <a:spLocks noChangeShapeType="1"/>
              </p:cNvSpPr>
              <p:nvPr/>
            </p:nvSpPr>
            <p:spPr bwMode="auto">
              <a:xfrm flipH="1" flipV="1">
                <a:off x="3593" y="1252"/>
                <a:ext cx="2" cy="280"/>
              </a:xfrm>
              <a:prstGeom prst="line">
                <a:avLst/>
              </a:prstGeom>
              <a:noFill/>
              <a:ln w="19050" cap="rnd">
                <a:solidFill>
                  <a:schemeClr val="tx1"/>
                </a:solidFill>
                <a:prstDash val="sysDot"/>
                <a:round/>
                <a:headEnd/>
                <a:tailEnd/>
              </a:ln>
            </p:spPr>
            <p:txBody>
              <a:bodyPr wrap="none" anchor="ctr"/>
              <a:lstStyle/>
              <a:p>
                <a:endParaRPr lang="en-US" dirty="0"/>
              </a:p>
            </p:txBody>
          </p:sp>
          <p:grpSp>
            <p:nvGrpSpPr>
              <p:cNvPr id="438" name="Group 1349"/>
              <p:cNvGrpSpPr>
                <a:grpSpLocks/>
              </p:cNvGrpSpPr>
              <p:nvPr/>
            </p:nvGrpSpPr>
            <p:grpSpPr bwMode="auto">
              <a:xfrm>
                <a:off x="3457" y="1425"/>
                <a:ext cx="273" cy="47"/>
                <a:chOff x="1647" y="1951"/>
                <a:chExt cx="273" cy="47"/>
              </a:xfrm>
            </p:grpSpPr>
            <p:sp>
              <p:nvSpPr>
                <p:cNvPr id="774" name="Line 1350"/>
                <p:cNvSpPr>
                  <a:spLocks noChangeShapeType="1"/>
                </p:cNvSpPr>
                <p:nvPr/>
              </p:nvSpPr>
              <p:spPr bwMode="auto">
                <a:xfrm flipH="1" flipV="1">
                  <a:off x="1877" y="1974"/>
                  <a:ext cx="43" cy="0"/>
                </a:xfrm>
                <a:prstGeom prst="line">
                  <a:avLst/>
                </a:prstGeom>
                <a:noFill/>
                <a:ln w="38100">
                  <a:solidFill>
                    <a:schemeClr val="tx1"/>
                  </a:solidFill>
                  <a:round/>
                  <a:headEnd/>
                  <a:tailEnd/>
                </a:ln>
              </p:spPr>
              <p:txBody>
                <a:bodyPr wrap="none" anchor="ctr"/>
                <a:lstStyle/>
                <a:p>
                  <a:endParaRPr lang="en-US" dirty="0"/>
                </a:p>
              </p:txBody>
            </p:sp>
            <p:sp>
              <p:nvSpPr>
                <p:cNvPr id="775" name="Oval 1351"/>
                <p:cNvSpPr>
                  <a:spLocks noChangeArrowheads="1"/>
                </p:cNvSpPr>
                <p:nvPr/>
              </p:nvSpPr>
              <p:spPr bwMode="auto">
                <a:xfrm flipH="1" flipV="1">
                  <a:off x="183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sp>
              <p:nvSpPr>
                <p:cNvPr id="776" name="Line 1352"/>
                <p:cNvSpPr>
                  <a:spLocks noChangeShapeType="1"/>
                </p:cNvSpPr>
                <p:nvPr/>
              </p:nvSpPr>
              <p:spPr bwMode="auto">
                <a:xfrm flipV="1">
                  <a:off x="1647" y="1974"/>
                  <a:ext cx="45" cy="0"/>
                </a:xfrm>
                <a:prstGeom prst="line">
                  <a:avLst/>
                </a:prstGeom>
                <a:noFill/>
                <a:ln w="38100">
                  <a:solidFill>
                    <a:schemeClr val="tx1"/>
                  </a:solidFill>
                  <a:round/>
                  <a:headEnd/>
                  <a:tailEnd/>
                </a:ln>
              </p:spPr>
              <p:txBody>
                <a:bodyPr wrap="none" anchor="ctr"/>
                <a:lstStyle/>
                <a:p>
                  <a:endParaRPr lang="en-US" dirty="0"/>
                </a:p>
              </p:txBody>
            </p:sp>
            <p:sp>
              <p:nvSpPr>
                <p:cNvPr id="777" name="Oval 1353"/>
                <p:cNvSpPr>
                  <a:spLocks noChangeArrowheads="1"/>
                </p:cNvSpPr>
                <p:nvPr/>
              </p:nvSpPr>
              <p:spPr bwMode="auto">
                <a:xfrm flipV="1">
                  <a:off x="168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sp>
            <p:nvSpPr>
              <p:cNvPr id="765" name="Line 1354"/>
              <p:cNvSpPr>
                <a:spLocks noChangeShapeType="1"/>
              </p:cNvSpPr>
              <p:nvPr/>
            </p:nvSpPr>
            <p:spPr bwMode="auto">
              <a:xfrm flipH="1" flipV="1">
                <a:off x="3495" y="1392"/>
                <a:ext cx="198" cy="0"/>
              </a:xfrm>
              <a:prstGeom prst="line">
                <a:avLst/>
              </a:prstGeom>
              <a:noFill/>
              <a:ln w="28575">
                <a:solidFill>
                  <a:schemeClr val="tx1"/>
                </a:solidFill>
                <a:round/>
                <a:headEnd/>
                <a:tailEnd/>
              </a:ln>
            </p:spPr>
            <p:txBody>
              <a:bodyPr wrap="none" anchor="ctr"/>
              <a:lstStyle/>
              <a:p>
                <a:endParaRPr lang="en-US" dirty="0"/>
              </a:p>
            </p:txBody>
          </p:sp>
          <p:sp>
            <p:nvSpPr>
              <p:cNvPr id="766" name="Line 1355"/>
              <p:cNvSpPr>
                <a:spLocks noChangeShapeType="1"/>
              </p:cNvSpPr>
              <p:nvPr/>
            </p:nvSpPr>
            <p:spPr bwMode="auto">
              <a:xfrm flipH="1" flipV="1">
                <a:off x="3459" y="1554"/>
                <a:ext cx="269" cy="0"/>
              </a:xfrm>
              <a:prstGeom prst="line">
                <a:avLst/>
              </a:prstGeom>
              <a:noFill/>
              <a:ln w="19050">
                <a:solidFill>
                  <a:schemeClr val="tx1"/>
                </a:solidFill>
                <a:round/>
                <a:headEnd/>
                <a:tailEnd/>
              </a:ln>
            </p:spPr>
            <p:txBody>
              <a:bodyPr wrap="none" anchor="ctr"/>
              <a:lstStyle/>
              <a:p>
                <a:endParaRPr lang="en-US" dirty="0"/>
              </a:p>
            </p:txBody>
          </p:sp>
          <p:sp>
            <p:nvSpPr>
              <p:cNvPr id="767" name="Rectangle 1356"/>
              <p:cNvSpPr>
                <a:spLocks noChangeArrowheads="1"/>
              </p:cNvSpPr>
              <p:nvPr/>
            </p:nvSpPr>
            <p:spPr bwMode="auto">
              <a:xfrm flipH="1" flipV="1">
                <a:off x="3513" y="1531"/>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grpSp>
            <p:nvGrpSpPr>
              <p:cNvPr id="439" name="Group 1498"/>
              <p:cNvGrpSpPr>
                <a:grpSpLocks/>
              </p:cNvGrpSpPr>
              <p:nvPr/>
            </p:nvGrpSpPr>
            <p:grpSpPr bwMode="auto">
              <a:xfrm>
                <a:off x="3457" y="1279"/>
                <a:ext cx="273" cy="47"/>
                <a:chOff x="1647" y="1951"/>
                <a:chExt cx="273" cy="47"/>
              </a:xfrm>
            </p:grpSpPr>
            <p:sp>
              <p:nvSpPr>
                <p:cNvPr id="770" name="Line 1499"/>
                <p:cNvSpPr>
                  <a:spLocks noChangeShapeType="1"/>
                </p:cNvSpPr>
                <p:nvPr/>
              </p:nvSpPr>
              <p:spPr bwMode="auto">
                <a:xfrm flipH="1" flipV="1">
                  <a:off x="1877" y="1974"/>
                  <a:ext cx="43" cy="0"/>
                </a:xfrm>
                <a:prstGeom prst="line">
                  <a:avLst/>
                </a:prstGeom>
                <a:noFill/>
                <a:ln w="38100">
                  <a:solidFill>
                    <a:schemeClr val="tx1"/>
                  </a:solidFill>
                  <a:round/>
                  <a:headEnd/>
                  <a:tailEnd/>
                </a:ln>
              </p:spPr>
              <p:txBody>
                <a:bodyPr wrap="none" anchor="ctr"/>
                <a:lstStyle/>
                <a:p>
                  <a:endParaRPr lang="en-US" dirty="0"/>
                </a:p>
              </p:txBody>
            </p:sp>
            <p:sp>
              <p:nvSpPr>
                <p:cNvPr id="771" name="Oval 1500"/>
                <p:cNvSpPr>
                  <a:spLocks noChangeArrowheads="1"/>
                </p:cNvSpPr>
                <p:nvPr/>
              </p:nvSpPr>
              <p:spPr bwMode="auto">
                <a:xfrm flipH="1" flipV="1">
                  <a:off x="183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sp>
              <p:nvSpPr>
                <p:cNvPr id="772" name="Line 1501"/>
                <p:cNvSpPr>
                  <a:spLocks noChangeShapeType="1"/>
                </p:cNvSpPr>
                <p:nvPr/>
              </p:nvSpPr>
              <p:spPr bwMode="auto">
                <a:xfrm flipV="1">
                  <a:off x="1647" y="1974"/>
                  <a:ext cx="45" cy="0"/>
                </a:xfrm>
                <a:prstGeom prst="line">
                  <a:avLst/>
                </a:prstGeom>
                <a:noFill/>
                <a:ln w="38100">
                  <a:solidFill>
                    <a:schemeClr val="tx1"/>
                  </a:solidFill>
                  <a:round/>
                  <a:headEnd/>
                  <a:tailEnd/>
                </a:ln>
              </p:spPr>
              <p:txBody>
                <a:bodyPr wrap="none" anchor="ctr"/>
                <a:lstStyle/>
                <a:p>
                  <a:endParaRPr lang="en-US" dirty="0"/>
                </a:p>
              </p:txBody>
            </p:sp>
            <p:sp>
              <p:nvSpPr>
                <p:cNvPr id="773" name="Oval 1502"/>
                <p:cNvSpPr>
                  <a:spLocks noChangeArrowheads="1"/>
                </p:cNvSpPr>
                <p:nvPr/>
              </p:nvSpPr>
              <p:spPr bwMode="auto">
                <a:xfrm flipV="1">
                  <a:off x="168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sp>
            <p:nvSpPr>
              <p:cNvPr id="769" name="Line 1503"/>
              <p:cNvSpPr>
                <a:spLocks noChangeShapeType="1"/>
              </p:cNvSpPr>
              <p:nvPr/>
            </p:nvSpPr>
            <p:spPr bwMode="auto">
              <a:xfrm flipH="1" flipV="1">
                <a:off x="3495" y="1246"/>
                <a:ext cx="198" cy="0"/>
              </a:xfrm>
              <a:prstGeom prst="line">
                <a:avLst/>
              </a:prstGeom>
              <a:noFill/>
              <a:ln w="28575">
                <a:solidFill>
                  <a:schemeClr val="tx1"/>
                </a:solidFill>
                <a:round/>
                <a:headEnd/>
                <a:tailEnd/>
              </a:ln>
            </p:spPr>
            <p:txBody>
              <a:bodyPr wrap="none" anchor="ctr"/>
              <a:lstStyle/>
              <a:p>
                <a:endParaRPr lang="en-US" dirty="0"/>
              </a:p>
            </p:txBody>
          </p:sp>
        </p:grpSp>
      </p:grpSp>
      <p:grpSp>
        <p:nvGrpSpPr>
          <p:cNvPr id="445" name="Group 1642"/>
          <p:cNvGrpSpPr>
            <a:grpSpLocks/>
          </p:cNvGrpSpPr>
          <p:nvPr/>
        </p:nvGrpSpPr>
        <p:grpSpPr bwMode="auto">
          <a:xfrm>
            <a:off x="5970588" y="2460625"/>
            <a:ext cx="101600" cy="155575"/>
            <a:chOff x="3784" y="3026"/>
            <a:chExt cx="64" cy="98"/>
          </a:xfrm>
        </p:grpSpPr>
        <p:sp>
          <p:nvSpPr>
            <p:cNvPr id="784" name="Rectangle 1643"/>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785" name="Text Box 1644"/>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sp>
        <p:nvSpPr>
          <p:cNvPr id="786" name="Freeform 834"/>
          <p:cNvSpPr>
            <a:spLocks/>
          </p:cNvSpPr>
          <p:nvPr/>
        </p:nvSpPr>
        <p:spPr bwMode="auto">
          <a:xfrm>
            <a:off x="6610350" y="4143375"/>
            <a:ext cx="266700" cy="404813"/>
          </a:xfrm>
          <a:custGeom>
            <a:avLst/>
            <a:gdLst>
              <a:gd name="T0" fmla="*/ 2147483647 w 168"/>
              <a:gd name="T1" fmla="*/ 0 h 276"/>
              <a:gd name="T2" fmla="*/ 0 w 168"/>
              <a:gd name="T3" fmla="*/ 0 h 276"/>
              <a:gd name="T4" fmla="*/ 0 w 168"/>
              <a:gd name="T5" fmla="*/ 2147483647 h 276"/>
              <a:gd name="T6" fmla="*/ 0 60000 65536"/>
              <a:gd name="T7" fmla="*/ 0 60000 65536"/>
              <a:gd name="T8" fmla="*/ 0 60000 65536"/>
              <a:gd name="T9" fmla="*/ 0 w 168"/>
              <a:gd name="T10" fmla="*/ 0 h 276"/>
              <a:gd name="T11" fmla="*/ 168 w 168"/>
              <a:gd name="T12" fmla="*/ 276 h 276"/>
            </a:gdLst>
            <a:ahLst/>
            <a:cxnLst>
              <a:cxn ang="T6">
                <a:pos x="T0" y="T1"/>
              </a:cxn>
              <a:cxn ang="T7">
                <a:pos x="T2" y="T3"/>
              </a:cxn>
              <a:cxn ang="T8">
                <a:pos x="T4" y="T5"/>
              </a:cxn>
            </a:cxnLst>
            <a:rect l="T9" t="T10" r="T11" b="T12"/>
            <a:pathLst>
              <a:path w="168" h="276">
                <a:moveTo>
                  <a:pt x="168" y="0"/>
                </a:moveTo>
                <a:lnTo>
                  <a:pt x="0" y="0"/>
                </a:lnTo>
                <a:lnTo>
                  <a:pt x="0" y="276"/>
                </a:lnTo>
              </a:path>
            </a:pathLst>
          </a:custGeom>
          <a:noFill/>
          <a:ln w="19050">
            <a:solidFill>
              <a:srgbClr val="009900"/>
            </a:solidFill>
            <a:round/>
            <a:headEnd/>
            <a:tailEnd/>
          </a:ln>
        </p:spPr>
        <p:txBody>
          <a:bodyPr wrap="none" anchor="ctr"/>
          <a:lstStyle/>
          <a:p>
            <a:endParaRPr lang="en-US" dirty="0"/>
          </a:p>
        </p:txBody>
      </p:sp>
      <p:sp>
        <p:nvSpPr>
          <p:cNvPr id="787" name="Freeform 835"/>
          <p:cNvSpPr>
            <a:spLocks/>
          </p:cNvSpPr>
          <p:nvPr/>
        </p:nvSpPr>
        <p:spPr bwMode="auto">
          <a:xfrm>
            <a:off x="6610350" y="4143375"/>
            <a:ext cx="266700" cy="404813"/>
          </a:xfrm>
          <a:custGeom>
            <a:avLst/>
            <a:gdLst>
              <a:gd name="T0" fmla="*/ 2147483647 w 168"/>
              <a:gd name="T1" fmla="*/ 0 h 276"/>
              <a:gd name="T2" fmla="*/ 0 w 168"/>
              <a:gd name="T3" fmla="*/ 0 h 276"/>
              <a:gd name="T4" fmla="*/ 0 w 168"/>
              <a:gd name="T5" fmla="*/ 2147483647 h 276"/>
              <a:gd name="T6" fmla="*/ 0 60000 65536"/>
              <a:gd name="T7" fmla="*/ 0 60000 65536"/>
              <a:gd name="T8" fmla="*/ 0 60000 65536"/>
              <a:gd name="T9" fmla="*/ 0 w 168"/>
              <a:gd name="T10" fmla="*/ 0 h 276"/>
              <a:gd name="T11" fmla="*/ 168 w 168"/>
              <a:gd name="T12" fmla="*/ 276 h 276"/>
            </a:gdLst>
            <a:ahLst/>
            <a:cxnLst>
              <a:cxn ang="T6">
                <a:pos x="T0" y="T1"/>
              </a:cxn>
              <a:cxn ang="T7">
                <a:pos x="T2" y="T3"/>
              </a:cxn>
              <a:cxn ang="T8">
                <a:pos x="T4" y="T5"/>
              </a:cxn>
            </a:cxnLst>
            <a:rect l="T9" t="T10" r="T11" b="T12"/>
            <a:pathLst>
              <a:path w="168" h="276">
                <a:moveTo>
                  <a:pt x="168" y="0"/>
                </a:moveTo>
                <a:lnTo>
                  <a:pt x="0" y="0"/>
                </a:lnTo>
                <a:lnTo>
                  <a:pt x="0" y="276"/>
                </a:lnTo>
              </a:path>
            </a:pathLst>
          </a:custGeom>
          <a:noFill/>
          <a:ln w="19050">
            <a:solidFill>
              <a:schemeClr val="tx1"/>
            </a:solidFill>
            <a:prstDash val="dash"/>
            <a:round/>
            <a:headEnd/>
            <a:tailEnd/>
          </a:ln>
        </p:spPr>
        <p:txBody>
          <a:bodyPr wrap="none" anchor="ctr"/>
          <a:lstStyle/>
          <a:p>
            <a:endParaRPr lang="en-US" dirty="0"/>
          </a:p>
        </p:txBody>
      </p:sp>
      <p:sp>
        <p:nvSpPr>
          <p:cNvPr id="788" name="Text Box 1729"/>
          <p:cNvSpPr txBox="1">
            <a:spLocks noChangeArrowheads="1"/>
          </p:cNvSpPr>
          <p:nvPr/>
        </p:nvSpPr>
        <p:spPr bwMode="auto">
          <a:xfrm>
            <a:off x="6634163" y="458311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T7</a:t>
            </a:r>
          </a:p>
        </p:txBody>
      </p:sp>
      <p:sp>
        <p:nvSpPr>
          <p:cNvPr id="789" name="Rectangle 1728"/>
          <p:cNvSpPr>
            <a:spLocks noChangeArrowheads="1"/>
          </p:cNvSpPr>
          <p:nvPr/>
        </p:nvSpPr>
        <p:spPr bwMode="auto">
          <a:xfrm>
            <a:off x="6575425" y="4492625"/>
            <a:ext cx="74613" cy="7461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grpSp>
        <p:nvGrpSpPr>
          <p:cNvPr id="448" name="Group 855"/>
          <p:cNvGrpSpPr>
            <a:grpSpLocks/>
          </p:cNvGrpSpPr>
          <p:nvPr/>
        </p:nvGrpSpPr>
        <p:grpSpPr bwMode="auto">
          <a:xfrm>
            <a:off x="6753225" y="3817938"/>
            <a:ext cx="552450" cy="595312"/>
            <a:chOff x="6727825" y="4414838"/>
            <a:chExt cx="552450" cy="595312"/>
          </a:xfrm>
        </p:grpSpPr>
        <p:grpSp>
          <p:nvGrpSpPr>
            <p:cNvPr id="451" name="Group 1219"/>
            <p:cNvGrpSpPr>
              <a:grpSpLocks/>
            </p:cNvGrpSpPr>
            <p:nvPr/>
          </p:nvGrpSpPr>
          <p:grpSpPr bwMode="auto">
            <a:xfrm>
              <a:off x="6727825" y="4414846"/>
              <a:ext cx="552450" cy="595313"/>
              <a:chOff x="3821" y="2781"/>
              <a:chExt cx="348" cy="375"/>
            </a:xfrm>
          </p:grpSpPr>
          <p:sp>
            <p:nvSpPr>
              <p:cNvPr id="793" name="Text Box 714"/>
              <p:cNvSpPr txBox="1">
                <a:spLocks noChangeArrowheads="1"/>
              </p:cNvSpPr>
              <p:nvPr/>
            </p:nvSpPr>
            <p:spPr bwMode="auto">
              <a:xfrm>
                <a:off x="3821" y="2781"/>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LATCH</a:t>
                </a:r>
              </a:p>
            </p:txBody>
          </p:sp>
          <p:grpSp>
            <p:nvGrpSpPr>
              <p:cNvPr id="453" name="Group 1214"/>
              <p:cNvGrpSpPr>
                <a:grpSpLocks/>
              </p:cNvGrpSpPr>
              <p:nvPr/>
            </p:nvGrpSpPr>
            <p:grpSpPr bwMode="auto">
              <a:xfrm>
                <a:off x="3875" y="2875"/>
                <a:ext cx="241" cy="281"/>
                <a:chOff x="3875" y="2875"/>
                <a:chExt cx="241" cy="281"/>
              </a:xfrm>
            </p:grpSpPr>
            <p:sp>
              <p:nvSpPr>
                <p:cNvPr id="795" name="Rectangle 1068"/>
                <p:cNvSpPr>
                  <a:spLocks noChangeArrowheads="1"/>
                </p:cNvSpPr>
                <p:nvPr/>
              </p:nvSpPr>
              <p:spPr bwMode="auto">
                <a:xfrm flipV="1">
                  <a:off x="3878" y="2875"/>
                  <a:ext cx="237" cy="281"/>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796" name="Line 1070"/>
                <p:cNvSpPr>
                  <a:spLocks noChangeShapeType="1"/>
                </p:cNvSpPr>
                <p:nvPr/>
              </p:nvSpPr>
              <p:spPr bwMode="auto">
                <a:xfrm flipV="1">
                  <a:off x="3877" y="3102"/>
                  <a:ext cx="239" cy="0"/>
                </a:xfrm>
                <a:prstGeom prst="line">
                  <a:avLst/>
                </a:prstGeom>
                <a:noFill/>
                <a:ln w="9525">
                  <a:solidFill>
                    <a:schemeClr val="tx1"/>
                  </a:solidFill>
                  <a:round/>
                  <a:headEnd/>
                  <a:tailEnd/>
                </a:ln>
              </p:spPr>
              <p:txBody>
                <a:bodyPr wrap="none" anchor="ctr"/>
                <a:lstStyle/>
                <a:p>
                  <a:endParaRPr lang="en-US" dirty="0"/>
                </a:p>
              </p:txBody>
            </p:sp>
            <p:sp>
              <p:nvSpPr>
                <p:cNvPr id="797" name="Rectangle 1071"/>
                <p:cNvSpPr>
                  <a:spLocks noChangeArrowheads="1"/>
                </p:cNvSpPr>
                <p:nvPr/>
              </p:nvSpPr>
              <p:spPr bwMode="auto">
                <a:xfrm flipV="1">
                  <a:off x="3915" y="307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798" name="Line 1072"/>
                <p:cNvSpPr>
                  <a:spLocks noChangeShapeType="1"/>
                </p:cNvSpPr>
                <p:nvPr/>
              </p:nvSpPr>
              <p:spPr bwMode="auto">
                <a:xfrm flipH="1" flipV="1">
                  <a:off x="3997" y="2938"/>
                  <a:ext cx="4" cy="122"/>
                </a:xfrm>
                <a:prstGeom prst="line">
                  <a:avLst/>
                </a:prstGeom>
                <a:noFill/>
                <a:ln w="19050" cap="rnd">
                  <a:solidFill>
                    <a:schemeClr val="tx1"/>
                  </a:solidFill>
                  <a:prstDash val="sysDot"/>
                  <a:round/>
                  <a:headEnd/>
                  <a:tailEnd/>
                </a:ln>
              </p:spPr>
              <p:txBody>
                <a:bodyPr wrap="none" anchor="ctr"/>
                <a:lstStyle/>
                <a:p>
                  <a:endParaRPr lang="en-US" dirty="0"/>
                </a:p>
              </p:txBody>
            </p:sp>
            <p:sp>
              <p:nvSpPr>
                <p:cNvPr id="799" name="Line 1076"/>
                <p:cNvSpPr>
                  <a:spLocks noChangeShapeType="1"/>
                </p:cNvSpPr>
                <p:nvPr/>
              </p:nvSpPr>
              <p:spPr bwMode="auto">
                <a:xfrm rot="-1940292">
                  <a:off x="3942" y="2948"/>
                  <a:ext cx="120" cy="41"/>
                </a:xfrm>
                <a:prstGeom prst="line">
                  <a:avLst/>
                </a:prstGeom>
                <a:noFill/>
                <a:ln w="19050">
                  <a:solidFill>
                    <a:schemeClr val="tx1"/>
                  </a:solidFill>
                  <a:round/>
                  <a:headEnd/>
                  <a:tailEnd/>
                </a:ln>
              </p:spPr>
              <p:txBody>
                <a:bodyPr wrap="none" anchor="ctr"/>
                <a:lstStyle/>
                <a:p>
                  <a:endParaRPr lang="en-US" dirty="0"/>
                </a:p>
              </p:txBody>
            </p:sp>
            <p:grpSp>
              <p:nvGrpSpPr>
                <p:cNvPr id="458" name="Group 1213"/>
                <p:cNvGrpSpPr>
                  <a:grpSpLocks/>
                </p:cNvGrpSpPr>
                <p:nvPr/>
              </p:nvGrpSpPr>
              <p:grpSpPr bwMode="auto">
                <a:xfrm>
                  <a:off x="4040" y="2922"/>
                  <a:ext cx="75" cy="125"/>
                  <a:chOff x="4040" y="2922"/>
                  <a:chExt cx="75" cy="125"/>
                </a:xfrm>
              </p:grpSpPr>
              <p:grpSp>
                <p:nvGrpSpPr>
                  <p:cNvPr id="460" name="Group 1211"/>
                  <p:cNvGrpSpPr>
                    <a:grpSpLocks/>
                  </p:cNvGrpSpPr>
                  <p:nvPr/>
                </p:nvGrpSpPr>
                <p:grpSpPr bwMode="auto">
                  <a:xfrm>
                    <a:off x="4040" y="2922"/>
                    <a:ext cx="74" cy="29"/>
                    <a:chOff x="4040" y="2922"/>
                    <a:chExt cx="74" cy="29"/>
                  </a:xfrm>
                </p:grpSpPr>
                <p:sp>
                  <p:nvSpPr>
                    <p:cNvPr id="807" name="Line 1074"/>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808" name="Oval 1075"/>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465" name="Group 1212"/>
                  <p:cNvGrpSpPr>
                    <a:grpSpLocks/>
                  </p:cNvGrpSpPr>
                  <p:nvPr/>
                </p:nvGrpSpPr>
                <p:grpSpPr bwMode="auto">
                  <a:xfrm>
                    <a:off x="4040" y="3018"/>
                    <a:ext cx="75" cy="29"/>
                    <a:chOff x="4040" y="3018"/>
                    <a:chExt cx="75" cy="29"/>
                  </a:xfrm>
                </p:grpSpPr>
                <p:sp>
                  <p:nvSpPr>
                    <p:cNvPr id="805" name="Line 1078"/>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806" name="Oval 1079"/>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801" name="Line 1081"/>
                <p:cNvSpPr>
                  <a:spLocks noChangeShapeType="1"/>
                </p:cNvSpPr>
                <p:nvPr/>
              </p:nvSpPr>
              <p:spPr bwMode="auto">
                <a:xfrm flipV="1">
                  <a:off x="3875" y="2985"/>
                  <a:ext cx="63" cy="0"/>
                </a:xfrm>
                <a:prstGeom prst="line">
                  <a:avLst/>
                </a:prstGeom>
                <a:noFill/>
                <a:ln w="19050">
                  <a:solidFill>
                    <a:schemeClr val="tx1"/>
                  </a:solidFill>
                  <a:round/>
                  <a:headEnd/>
                  <a:tailEnd/>
                </a:ln>
              </p:spPr>
              <p:txBody>
                <a:bodyPr wrap="none" anchor="ctr"/>
                <a:lstStyle/>
                <a:p>
                  <a:endParaRPr lang="en-US" dirty="0"/>
                </a:p>
              </p:txBody>
            </p:sp>
            <p:sp>
              <p:nvSpPr>
                <p:cNvPr id="802" name="Oval 1082"/>
                <p:cNvSpPr>
                  <a:spLocks noChangeAspect="1" noChangeArrowheads="1"/>
                </p:cNvSpPr>
                <p:nvPr/>
              </p:nvSpPr>
              <p:spPr bwMode="auto">
                <a:xfrm flipV="1">
                  <a:off x="3923" y="2970"/>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792" name="Text Box 1593"/>
            <p:cNvSpPr txBox="1">
              <a:spLocks noChangeArrowheads="1"/>
            </p:cNvSpPr>
            <p:nvPr/>
          </p:nvSpPr>
          <p:spPr bwMode="auto">
            <a:xfrm>
              <a:off x="6827838" y="4570413"/>
              <a:ext cx="98425" cy="109537"/>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700" b="1" dirty="0">
                  <a:latin typeface="Arial" charset="0"/>
                </a:rPr>
                <a:t>5</a:t>
              </a:r>
            </a:p>
          </p:txBody>
        </p:sp>
      </p:grpSp>
      <p:sp>
        <p:nvSpPr>
          <p:cNvPr id="809" name="TextBox 868"/>
          <p:cNvSpPr txBox="1">
            <a:spLocks noChangeArrowheads="1"/>
          </p:cNvSpPr>
          <p:nvPr/>
        </p:nvSpPr>
        <p:spPr bwMode="auto">
          <a:xfrm>
            <a:off x="5905500" y="128588"/>
            <a:ext cx="952500" cy="338137"/>
          </a:xfrm>
          <a:prstGeom prst="rect">
            <a:avLst/>
          </a:prstGeom>
          <a:solidFill>
            <a:schemeClr val="bg1"/>
          </a:solidFill>
          <a:ln w="9525">
            <a:solidFill>
              <a:schemeClr val="tx1"/>
            </a:solidFill>
            <a:miter lim="800000"/>
            <a:headEnd/>
            <a:tailEnd/>
          </a:ln>
        </p:spPr>
        <p:txBody>
          <a:bodyPr>
            <a:spAutoFit/>
          </a:bodyPr>
          <a:lstStyle/>
          <a:p>
            <a:pPr algn="ctr"/>
            <a:r>
              <a:rPr lang="en-US" sz="800" dirty="0">
                <a:latin typeface="Arial" charset="0"/>
                <a:cs typeface="Arial" charset="0"/>
              </a:rPr>
              <a:t>Pre-Charge Detect (TBD)</a:t>
            </a:r>
          </a:p>
        </p:txBody>
      </p:sp>
      <p:sp>
        <p:nvSpPr>
          <p:cNvPr id="810" name="Text Box 827"/>
          <p:cNvSpPr txBox="1">
            <a:spLocks noChangeArrowheads="1"/>
          </p:cNvSpPr>
          <p:nvPr/>
        </p:nvSpPr>
        <p:spPr bwMode="auto">
          <a:xfrm>
            <a:off x="4114800" y="409575"/>
            <a:ext cx="679450" cy="638175"/>
          </a:xfrm>
          <a:prstGeom prst="rect">
            <a:avLst/>
          </a:prstGeom>
          <a:noFill/>
          <a:ln w="9525">
            <a:noFill/>
            <a:miter lim="800000"/>
            <a:headEnd/>
            <a:tailEnd/>
          </a:ln>
        </p:spPr>
        <p:txBody>
          <a:bodyPr>
            <a:spAutoFit/>
          </a:bodyPr>
          <a:lstStyle/>
          <a:p>
            <a:pPr algn="ctr">
              <a:spcBef>
                <a:spcPct val="50000"/>
              </a:spcBef>
            </a:pPr>
            <a:r>
              <a:rPr lang="en-US" sz="900" dirty="0">
                <a:latin typeface="Arial" charset="0"/>
              </a:rPr>
              <a:t>To Heater Switch Relay</a:t>
            </a:r>
          </a:p>
        </p:txBody>
      </p:sp>
      <p:sp>
        <p:nvSpPr>
          <p:cNvPr id="811" name="Freeform 810"/>
          <p:cNvSpPr>
            <a:spLocks noChangeArrowheads="1"/>
          </p:cNvSpPr>
          <p:nvPr/>
        </p:nvSpPr>
        <p:spPr bwMode="auto">
          <a:xfrm>
            <a:off x="3825875" y="223838"/>
            <a:ext cx="2779713" cy="3925887"/>
          </a:xfrm>
          <a:custGeom>
            <a:avLst/>
            <a:gdLst>
              <a:gd name="T0" fmla="*/ 0 w 2780522"/>
              <a:gd name="T1" fmla="*/ 0 h 3925077"/>
              <a:gd name="T2" fmla="*/ 1281404 w 2780522"/>
              <a:gd name="T3" fmla="*/ 0 h 3925077"/>
              <a:gd name="T4" fmla="*/ 1268963 w 2780522"/>
              <a:gd name="T5" fmla="*/ 3719805 h 3925077"/>
              <a:gd name="T6" fmla="*/ 2780522 w 2780522"/>
              <a:gd name="T7" fmla="*/ 3719805 h 3925077"/>
              <a:gd name="T8" fmla="*/ 2780522 w 2780522"/>
              <a:gd name="T9" fmla="*/ 3925077 h 3925077"/>
              <a:gd name="T10" fmla="*/ 0 60000 65536"/>
              <a:gd name="T11" fmla="*/ 0 60000 65536"/>
              <a:gd name="T12" fmla="*/ 0 60000 65536"/>
              <a:gd name="T13" fmla="*/ 0 60000 65536"/>
              <a:gd name="T14" fmla="*/ 0 60000 65536"/>
              <a:gd name="T15" fmla="*/ 0 w 2780522"/>
              <a:gd name="T16" fmla="*/ 0 h 3925077"/>
              <a:gd name="T17" fmla="*/ 2780522 w 2780522"/>
              <a:gd name="T18" fmla="*/ 3925077 h 3925077"/>
            </a:gdLst>
            <a:ahLst/>
            <a:cxnLst>
              <a:cxn ang="T10">
                <a:pos x="T0" y="T1"/>
              </a:cxn>
              <a:cxn ang="T11">
                <a:pos x="T2" y="T3"/>
              </a:cxn>
              <a:cxn ang="T12">
                <a:pos x="T4" y="T5"/>
              </a:cxn>
              <a:cxn ang="T13">
                <a:pos x="T6" y="T7"/>
              </a:cxn>
              <a:cxn ang="T14">
                <a:pos x="T8" y="T9"/>
              </a:cxn>
            </a:cxnLst>
            <a:rect l="T15" t="T16" r="T17" b="T18"/>
            <a:pathLst>
              <a:path w="2780522" h="3925077">
                <a:moveTo>
                  <a:pt x="0" y="0"/>
                </a:moveTo>
                <a:lnTo>
                  <a:pt x="1281404" y="0"/>
                </a:lnTo>
                <a:lnTo>
                  <a:pt x="1268963" y="3719804"/>
                </a:lnTo>
                <a:lnTo>
                  <a:pt x="2780522" y="3719804"/>
                </a:lnTo>
                <a:lnTo>
                  <a:pt x="2780522" y="3925077"/>
                </a:lnTo>
              </a:path>
            </a:pathLst>
          </a:custGeom>
          <a:noFill/>
          <a:ln w="19050" algn="ctr">
            <a:solidFill>
              <a:srgbClr val="FFC000"/>
            </a:solidFill>
            <a:round/>
            <a:headEnd/>
            <a:tailEnd/>
          </a:ln>
        </p:spPr>
        <p:txBody>
          <a:bodyPr/>
          <a:lstStyle/>
          <a:p>
            <a:endParaRPr lang="en-US" dirty="0"/>
          </a:p>
        </p:txBody>
      </p:sp>
      <p:grpSp>
        <p:nvGrpSpPr>
          <p:cNvPr id="466" name="Group 61"/>
          <p:cNvGrpSpPr>
            <a:grpSpLocks/>
          </p:cNvGrpSpPr>
          <p:nvPr/>
        </p:nvGrpSpPr>
        <p:grpSpPr bwMode="auto">
          <a:xfrm>
            <a:off x="8318859" y="3630422"/>
            <a:ext cx="204656" cy="329257"/>
            <a:chOff x="2571" y="3390"/>
            <a:chExt cx="131" cy="270"/>
          </a:xfrm>
        </p:grpSpPr>
        <p:grpSp>
          <p:nvGrpSpPr>
            <p:cNvPr id="469" name="Group 62"/>
            <p:cNvGrpSpPr>
              <a:grpSpLocks/>
            </p:cNvGrpSpPr>
            <p:nvPr/>
          </p:nvGrpSpPr>
          <p:grpSpPr bwMode="auto">
            <a:xfrm>
              <a:off x="2571" y="3421"/>
              <a:ext cx="99" cy="210"/>
              <a:chOff x="3114" y="3588"/>
              <a:chExt cx="99" cy="210"/>
            </a:xfrm>
          </p:grpSpPr>
          <p:sp>
            <p:nvSpPr>
              <p:cNvPr id="155" name="Oval 63"/>
              <p:cNvSpPr>
                <a:spLocks noChangeArrowheads="1"/>
              </p:cNvSpPr>
              <p:nvPr/>
            </p:nvSpPr>
            <p:spPr bwMode="auto">
              <a:xfrm>
                <a:off x="3114" y="3588"/>
                <a:ext cx="99" cy="69"/>
              </a:xfrm>
              <a:prstGeom prst="ellipse">
                <a:avLst/>
              </a:prstGeom>
              <a:noFill/>
              <a:ln w="9525">
                <a:solidFill>
                  <a:schemeClr val="tx1"/>
                </a:solidFill>
                <a:round/>
                <a:headEnd/>
                <a:tailEnd/>
              </a:ln>
            </p:spPr>
            <p:txBody>
              <a:bodyPr wrap="none" anchor="ctr"/>
              <a:lstStyle/>
              <a:p>
                <a:endParaRPr lang="en-US" dirty="0"/>
              </a:p>
            </p:txBody>
          </p:sp>
          <p:sp>
            <p:nvSpPr>
              <p:cNvPr id="156" name="Oval 64"/>
              <p:cNvSpPr>
                <a:spLocks noChangeArrowheads="1"/>
              </p:cNvSpPr>
              <p:nvPr/>
            </p:nvSpPr>
            <p:spPr bwMode="auto">
              <a:xfrm>
                <a:off x="3114" y="3635"/>
                <a:ext cx="99" cy="69"/>
              </a:xfrm>
              <a:prstGeom prst="ellipse">
                <a:avLst/>
              </a:prstGeom>
              <a:noFill/>
              <a:ln w="9525">
                <a:solidFill>
                  <a:schemeClr val="tx1"/>
                </a:solidFill>
                <a:round/>
                <a:headEnd/>
                <a:tailEnd/>
              </a:ln>
            </p:spPr>
            <p:txBody>
              <a:bodyPr wrap="none" anchor="ctr"/>
              <a:lstStyle/>
              <a:p>
                <a:endParaRPr lang="en-US" dirty="0"/>
              </a:p>
            </p:txBody>
          </p:sp>
          <p:sp>
            <p:nvSpPr>
              <p:cNvPr id="157" name="Oval 65"/>
              <p:cNvSpPr>
                <a:spLocks noChangeArrowheads="1"/>
              </p:cNvSpPr>
              <p:nvPr/>
            </p:nvSpPr>
            <p:spPr bwMode="auto">
              <a:xfrm>
                <a:off x="3114" y="3682"/>
                <a:ext cx="99" cy="69"/>
              </a:xfrm>
              <a:prstGeom prst="ellipse">
                <a:avLst/>
              </a:prstGeom>
              <a:noFill/>
              <a:ln w="9525">
                <a:solidFill>
                  <a:schemeClr val="tx1"/>
                </a:solidFill>
                <a:round/>
                <a:headEnd/>
                <a:tailEnd/>
              </a:ln>
            </p:spPr>
            <p:txBody>
              <a:bodyPr wrap="none" anchor="ctr"/>
              <a:lstStyle/>
              <a:p>
                <a:endParaRPr lang="en-US" dirty="0"/>
              </a:p>
            </p:txBody>
          </p:sp>
          <p:sp>
            <p:nvSpPr>
              <p:cNvPr id="158" name="Oval 66"/>
              <p:cNvSpPr>
                <a:spLocks noChangeArrowheads="1"/>
              </p:cNvSpPr>
              <p:nvPr/>
            </p:nvSpPr>
            <p:spPr bwMode="auto">
              <a:xfrm>
                <a:off x="3114" y="3729"/>
                <a:ext cx="99" cy="69"/>
              </a:xfrm>
              <a:prstGeom prst="ellipse">
                <a:avLst/>
              </a:prstGeom>
              <a:noFill/>
              <a:ln w="9525">
                <a:solidFill>
                  <a:schemeClr val="tx1"/>
                </a:solidFill>
                <a:round/>
                <a:headEnd/>
                <a:tailEnd/>
              </a:ln>
            </p:spPr>
            <p:txBody>
              <a:bodyPr wrap="none" anchor="ctr"/>
              <a:lstStyle/>
              <a:p>
                <a:endParaRPr lang="en-US" dirty="0"/>
              </a:p>
            </p:txBody>
          </p:sp>
        </p:grpSp>
        <p:sp>
          <p:nvSpPr>
            <p:cNvPr id="152" name="Rectangle 67"/>
            <p:cNvSpPr>
              <a:spLocks noChangeArrowheads="1"/>
            </p:cNvSpPr>
            <p:nvPr/>
          </p:nvSpPr>
          <p:spPr bwMode="auto">
            <a:xfrm>
              <a:off x="2655" y="3411"/>
              <a:ext cx="47" cy="231"/>
            </a:xfrm>
            <a:prstGeom prst="rect">
              <a:avLst/>
            </a:prstGeom>
            <a:solidFill>
              <a:schemeClr val="bg2"/>
            </a:solidFill>
            <a:ln w="9525">
              <a:noFill/>
              <a:miter lim="800000"/>
              <a:headEnd/>
              <a:tailEnd/>
            </a:ln>
          </p:spPr>
          <p:txBody>
            <a:bodyPr wrap="none" anchor="ctr"/>
            <a:lstStyle/>
            <a:p>
              <a:endParaRPr lang="en-US" dirty="0"/>
            </a:p>
          </p:txBody>
        </p:sp>
        <p:sp>
          <p:nvSpPr>
            <p:cNvPr id="153" name="Oval 68"/>
            <p:cNvSpPr>
              <a:spLocks noChangeArrowheads="1"/>
            </p:cNvSpPr>
            <p:nvPr/>
          </p:nvSpPr>
          <p:spPr bwMode="auto">
            <a:xfrm>
              <a:off x="2610" y="3390"/>
              <a:ext cx="48" cy="48"/>
            </a:xfrm>
            <a:prstGeom prst="ellipse">
              <a:avLst/>
            </a:prstGeom>
            <a:solidFill>
              <a:schemeClr val="tx1"/>
            </a:solidFill>
            <a:ln w="9525">
              <a:solidFill>
                <a:schemeClr val="tx1"/>
              </a:solidFill>
              <a:round/>
              <a:headEnd/>
              <a:tailEnd/>
            </a:ln>
          </p:spPr>
          <p:txBody>
            <a:bodyPr wrap="none" anchor="ctr"/>
            <a:lstStyle/>
            <a:p>
              <a:endParaRPr lang="en-US" dirty="0"/>
            </a:p>
          </p:txBody>
        </p:sp>
        <p:sp>
          <p:nvSpPr>
            <p:cNvPr id="154" name="Oval 69"/>
            <p:cNvSpPr>
              <a:spLocks noChangeArrowheads="1"/>
            </p:cNvSpPr>
            <p:nvPr/>
          </p:nvSpPr>
          <p:spPr bwMode="auto">
            <a:xfrm>
              <a:off x="2610" y="3612"/>
              <a:ext cx="48" cy="48"/>
            </a:xfrm>
            <a:prstGeom prst="ellipse">
              <a:avLst/>
            </a:prstGeom>
            <a:solidFill>
              <a:schemeClr val="tx1"/>
            </a:solidFill>
            <a:ln w="9525">
              <a:solidFill>
                <a:schemeClr val="tx1"/>
              </a:solidFill>
              <a:round/>
              <a:headEnd/>
              <a:tailEnd/>
            </a:ln>
          </p:spPr>
          <p:txBody>
            <a:bodyPr wrap="none" anchor="ctr"/>
            <a:lstStyle/>
            <a:p>
              <a:endParaRPr lang="en-US" dirty="0"/>
            </a:p>
          </p:txBody>
        </p:sp>
      </p:grpSp>
      <p:grpSp>
        <p:nvGrpSpPr>
          <p:cNvPr id="473" name="Group 811"/>
          <p:cNvGrpSpPr/>
          <p:nvPr/>
        </p:nvGrpSpPr>
        <p:grpSpPr>
          <a:xfrm>
            <a:off x="8449133" y="3590923"/>
            <a:ext cx="382588" cy="458786"/>
            <a:chOff x="8432805" y="2325503"/>
            <a:chExt cx="382588" cy="458786"/>
          </a:xfrm>
        </p:grpSpPr>
        <p:sp>
          <p:nvSpPr>
            <p:cNvPr id="142" name="Text Box 481"/>
            <p:cNvSpPr txBox="1">
              <a:spLocks noChangeArrowheads="1"/>
            </p:cNvSpPr>
            <p:nvPr/>
          </p:nvSpPr>
          <p:spPr bwMode="auto">
            <a:xfrm flipH="1">
              <a:off x="8642355" y="2325503"/>
              <a:ext cx="173038" cy="119062"/>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A1</a:t>
              </a:r>
            </a:p>
          </p:txBody>
        </p:sp>
        <p:sp>
          <p:nvSpPr>
            <p:cNvPr id="143" name="Text Box 482"/>
            <p:cNvSpPr txBox="1">
              <a:spLocks noChangeArrowheads="1"/>
            </p:cNvSpPr>
            <p:nvPr/>
          </p:nvSpPr>
          <p:spPr bwMode="auto">
            <a:xfrm flipH="1">
              <a:off x="8642355" y="2665227"/>
              <a:ext cx="173038" cy="119062"/>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A2</a:t>
              </a:r>
            </a:p>
          </p:txBody>
        </p:sp>
        <p:sp>
          <p:nvSpPr>
            <p:cNvPr id="144" name="Text Box 483"/>
            <p:cNvSpPr txBox="1">
              <a:spLocks noChangeArrowheads="1"/>
            </p:cNvSpPr>
            <p:nvPr/>
          </p:nvSpPr>
          <p:spPr bwMode="auto">
            <a:xfrm flipH="1">
              <a:off x="8432805" y="2328678"/>
              <a:ext cx="173038" cy="119062"/>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S1</a:t>
              </a:r>
            </a:p>
          </p:txBody>
        </p:sp>
        <p:sp>
          <p:nvSpPr>
            <p:cNvPr id="145" name="Text Box 484"/>
            <p:cNvSpPr txBox="1">
              <a:spLocks noChangeArrowheads="1"/>
            </p:cNvSpPr>
            <p:nvPr/>
          </p:nvSpPr>
          <p:spPr bwMode="auto">
            <a:xfrm flipH="1">
              <a:off x="8432805" y="2665227"/>
              <a:ext cx="173038" cy="119062"/>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S2</a:t>
              </a:r>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Wiring as Implemented</a:t>
            </a:r>
            <a:endParaRPr lang="en-US" dirty="0"/>
          </a:p>
        </p:txBody>
      </p:sp>
      <p:pic>
        <p:nvPicPr>
          <p:cNvPr id="3" name="Picture 2" descr="DSC03058.JPG"/>
          <p:cNvPicPr>
            <a:picLocks noChangeAspect="1"/>
          </p:cNvPicPr>
          <p:nvPr/>
        </p:nvPicPr>
        <p:blipFill>
          <a:blip r:embed="rId2" cstate="print"/>
          <a:srcRect l="4211" t="22456" b="4281"/>
          <a:stretch>
            <a:fillRect/>
          </a:stretch>
        </p:blipFill>
        <p:spPr>
          <a:xfrm>
            <a:off x="182880" y="1126156"/>
            <a:ext cx="8758989" cy="5024387"/>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mj-lt"/>
              </a:rPr>
              <a:t>EV Control</a:t>
            </a:r>
            <a:endParaRPr lang="en-US" b="1" dirty="0">
              <a:latin typeface="+mj-lt"/>
            </a:endParaRPr>
          </a:p>
        </p:txBody>
      </p:sp>
      <p:sp>
        <p:nvSpPr>
          <p:cNvPr id="3" name="TextBox 2"/>
          <p:cNvSpPr txBox="1"/>
          <p:nvPr/>
        </p:nvSpPr>
        <p:spPr>
          <a:xfrm>
            <a:off x="471640" y="914392"/>
            <a:ext cx="8142973" cy="5472267"/>
          </a:xfrm>
          <a:prstGeom prst="rect">
            <a:avLst/>
          </a:prstGeom>
          <a:noFill/>
        </p:spPr>
        <p:txBody>
          <a:bodyPr wrap="square" rtlCol="0">
            <a:spAutoFit/>
          </a:bodyPr>
          <a:lstStyle/>
          <a:p>
            <a:pPr>
              <a:spcBef>
                <a:spcPct val="5000"/>
              </a:spcBef>
            </a:pPr>
            <a:r>
              <a:rPr lang="en-US" sz="1600" b="1" dirty="0" smtClean="0">
                <a:latin typeface="Arial" charset="0"/>
              </a:rPr>
              <a:t>MAIN contactor </a:t>
            </a:r>
            <a:r>
              <a:rPr lang="en-US" sz="1600" dirty="0" smtClean="0">
                <a:latin typeface="Arial" charset="0"/>
              </a:rPr>
              <a:t>= Key on &amp; Inertia Switch OK &amp; No AC POWER</a:t>
            </a:r>
          </a:p>
          <a:p>
            <a:pPr>
              <a:spcBef>
                <a:spcPct val="5000"/>
              </a:spcBef>
            </a:pPr>
            <a:endParaRPr lang="en-US" sz="1600" dirty="0" smtClean="0">
              <a:latin typeface="Arial" charset="0"/>
            </a:endParaRPr>
          </a:p>
          <a:p>
            <a:pPr>
              <a:spcBef>
                <a:spcPct val="5000"/>
              </a:spcBef>
            </a:pPr>
            <a:r>
              <a:rPr lang="en-US" sz="1600" b="1" dirty="0" smtClean="0">
                <a:latin typeface="Arial" charset="0"/>
              </a:rPr>
              <a:t>SECONDARY contactor </a:t>
            </a:r>
            <a:r>
              <a:rPr lang="en-US" sz="1600" dirty="0" smtClean="0">
                <a:latin typeface="Arial" charset="0"/>
              </a:rPr>
              <a:t>= MAIN cont &amp; No BRAKES &amp; No CLUTCH &amp; ACCEL Latch</a:t>
            </a:r>
          </a:p>
          <a:p>
            <a:pPr>
              <a:spcBef>
                <a:spcPct val="5000"/>
              </a:spcBef>
              <a:buFontTx/>
              <a:buChar char="•"/>
            </a:pPr>
            <a:endParaRPr lang="en-US" sz="1600" dirty="0" smtClean="0">
              <a:latin typeface="Arial" charset="0"/>
            </a:endParaRPr>
          </a:p>
          <a:p>
            <a:pPr>
              <a:spcBef>
                <a:spcPct val="5000"/>
              </a:spcBef>
              <a:buFontTx/>
              <a:buChar char="•"/>
            </a:pPr>
            <a:endParaRPr lang="en-US" sz="1600" dirty="0" smtClean="0">
              <a:latin typeface="Arial" charset="0"/>
            </a:endParaRPr>
          </a:p>
          <a:p>
            <a:pPr>
              <a:spcBef>
                <a:spcPct val="5000"/>
              </a:spcBef>
              <a:buFontTx/>
              <a:buChar char="•"/>
            </a:pPr>
            <a:r>
              <a:rPr lang="en-US" sz="1600" dirty="0" smtClean="0">
                <a:latin typeface="Arial" charset="0"/>
              </a:rPr>
              <a:t> AC POWER relay path will be closed when neither the chargers or the heaters are connected to AC power</a:t>
            </a:r>
            <a:r>
              <a:rPr lang="en-US" sz="1600" dirty="0" smtClean="0">
                <a:latin typeface="Arial" charset="0"/>
              </a:rPr>
              <a:t>.</a:t>
            </a:r>
          </a:p>
          <a:p>
            <a:pPr>
              <a:spcBef>
                <a:spcPct val="5000"/>
              </a:spcBef>
              <a:buFontTx/>
              <a:buChar char="•"/>
            </a:pPr>
            <a:endParaRPr lang="en-US" sz="1600" dirty="0" smtClean="0">
              <a:latin typeface="Arial" charset="0"/>
            </a:endParaRPr>
          </a:p>
          <a:p>
            <a:pPr>
              <a:spcBef>
                <a:spcPct val="5000"/>
              </a:spcBef>
              <a:buFontTx/>
              <a:buChar char="•"/>
            </a:pPr>
            <a:r>
              <a:rPr lang="en-US" sz="1600" dirty="0" smtClean="0">
                <a:latin typeface="Arial" charset="0"/>
              </a:rPr>
              <a:t> BRAKES relay path will be closed when the brake pedal is not depressed</a:t>
            </a:r>
            <a:r>
              <a:rPr lang="en-US" sz="1600" dirty="0" smtClean="0">
                <a:latin typeface="Arial" charset="0"/>
              </a:rPr>
              <a:t>.</a:t>
            </a:r>
          </a:p>
          <a:p>
            <a:pPr>
              <a:spcBef>
                <a:spcPct val="5000"/>
              </a:spcBef>
              <a:buFontTx/>
              <a:buChar char="•"/>
            </a:pPr>
            <a:endParaRPr lang="en-US" sz="1600" dirty="0" smtClean="0">
              <a:latin typeface="Arial" charset="0"/>
            </a:endParaRPr>
          </a:p>
          <a:p>
            <a:pPr>
              <a:spcBef>
                <a:spcPct val="5000"/>
              </a:spcBef>
              <a:buFontTx/>
              <a:buChar char="•"/>
            </a:pPr>
            <a:r>
              <a:rPr lang="en-US" sz="1600" dirty="0" smtClean="0">
                <a:latin typeface="Arial" charset="0"/>
              </a:rPr>
              <a:t> CLUTCH relay path will be closed when the clutch pedal is not depressed</a:t>
            </a:r>
            <a:r>
              <a:rPr lang="en-US" sz="1600" dirty="0" smtClean="0">
                <a:latin typeface="Arial" charset="0"/>
              </a:rPr>
              <a:t>.</a:t>
            </a:r>
          </a:p>
          <a:p>
            <a:pPr>
              <a:spcBef>
                <a:spcPct val="5000"/>
              </a:spcBef>
              <a:buFontTx/>
              <a:buChar char="•"/>
            </a:pPr>
            <a:endParaRPr lang="en-US" sz="1600" dirty="0" smtClean="0">
              <a:latin typeface="Arial" charset="0"/>
            </a:endParaRPr>
          </a:p>
          <a:p>
            <a:pPr>
              <a:spcBef>
                <a:spcPct val="5000"/>
              </a:spcBef>
              <a:buFontTx/>
              <a:buChar char="•"/>
            </a:pPr>
            <a:r>
              <a:rPr lang="en-US" sz="1600" dirty="0" smtClean="0">
                <a:latin typeface="Arial" charset="0"/>
              </a:rPr>
              <a:t> Purpose of ACCEL Latch relay: Prevent the SECONDARY contactor from opening and closing with the ACCEL pedal (when coasting, for example.)  Instead it will close when the ACCEL pedal is first pressed and open when the BRAKES or CLUTCH are applied.</a:t>
            </a:r>
          </a:p>
          <a:p>
            <a:pPr>
              <a:spcBef>
                <a:spcPct val="5000"/>
              </a:spcBef>
            </a:pPr>
            <a:endParaRPr lang="en-US" sz="1600" dirty="0" smtClean="0">
              <a:latin typeface="Arial" charset="0"/>
            </a:endParaRPr>
          </a:p>
          <a:p>
            <a:pPr>
              <a:spcBef>
                <a:spcPct val="5000"/>
              </a:spcBef>
            </a:pPr>
            <a:endParaRPr lang="en-US" sz="1600" dirty="0" smtClean="0">
              <a:latin typeface="Arial" charset="0"/>
            </a:endParaRPr>
          </a:p>
          <a:p>
            <a:pPr>
              <a:spcBef>
                <a:spcPct val="5000"/>
              </a:spcBef>
            </a:pPr>
            <a:r>
              <a:rPr lang="en-US" sz="1600" dirty="0" smtClean="0">
                <a:latin typeface="Arial" charset="0"/>
              </a:rPr>
              <a:t>Bat Pack = 17 x 4 cells = 68 cells (136 VDC)</a:t>
            </a:r>
          </a:p>
          <a:p>
            <a:pPr>
              <a:spcBef>
                <a:spcPct val="5000"/>
              </a:spcBef>
              <a:buFontTx/>
              <a:buChar char="•"/>
            </a:pPr>
            <a:r>
              <a:rPr lang="en-US" sz="1600" dirty="0" smtClean="0">
                <a:latin typeface="Arial" charset="0"/>
              </a:rPr>
              <a:t> Depleted Bat Pack Voltage (0% SoC) = 	68 x 1.91 V = 130 VDC</a:t>
            </a:r>
          </a:p>
          <a:p>
            <a:pPr>
              <a:spcBef>
                <a:spcPct val="5000"/>
              </a:spcBef>
              <a:buFontTx/>
              <a:buChar char="•"/>
            </a:pPr>
            <a:r>
              <a:rPr lang="en-US" sz="1600" dirty="0" smtClean="0">
                <a:latin typeface="Arial" charset="0"/>
              </a:rPr>
              <a:t> Minimum Bat Pack Voltage (40% SoC) = 	68 x 1.99 V = 135 VDC</a:t>
            </a:r>
          </a:p>
          <a:p>
            <a:pPr>
              <a:spcBef>
                <a:spcPct val="5000"/>
              </a:spcBef>
              <a:buFontTx/>
              <a:buChar char="•"/>
            </a:pPr>
            <a:r>
              <a:rPr lang="en-US" sz="1600" dirty="0" smtClean="0">
                <a:latin typeface="Arial" charset="0"/>
              </a:rPr>
              <a:t> Maximum Bat Pack Voltage (100% SoC) =	68 x 2.12 V = 144 </a:t>
            </a:r>
            <a:r>
              <a:rPr lang="en-US" sz="1600" dirty="0" smtClean="0">
                <a:latin typeface="Arial" charset="0"/>
              </a:rPr>
              <a:t>VDC</a:t>
            </a:r>
            <a:endParaRPr lang="en-US" sz="16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mj-lt"/>
              </a:rPr>
              <a:t>FocusEV Parts List (1 of 2)</a:t>
            </a:r>
            <a:endParaRPr lang="en-US" b="1" dirty="0">
              <a:latin typeface="+mj-lt"/>
            </a:endParaRPr>
          </a:p>
        </p:txBody>
      </p:sp>
      <p:pic>
        <p:nvPicPr>
          <p:cNvPr id="1026" name="Picture 2"/>
          <p:cNvPicPr>
            <a:picLocks noChangeAspect="1" noChangeArrowheads="1"/>
          </p:cNvPicPr>
          <p:nvPr/>
        </p:nvPicPr>
        <p:blipFill>
          <a:blip r:embed="rId2"/>
          <a:srcRect l="20271" t="10975" r="21383" b="13581"/>
          <a:stretch>
            <a:fillRect/>
          </a:stretch>
        </p:blipFill>
        <p:spPr bwMode="auto">
          <a:xfrm>
            <a:off x="702635" y="567891"/>
            <a:ext cx="7613583" cy="598882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mj-lt"/>
              </a:rPr>
              <a:t>FocusEV Parts List (2 of 2)</a:t>
            </a:r>
            <a:endParaRPr lang="en-US" b="1" dirty="0">
              <a:latin typeface="+mj-lt"/>
            </a:endParaRPr>
          </a:p>
        </p:txBody>
      </p:sp>
      <p:pic>
        <p:nvPicPr>
          <p:cNvPr id="2050" name="Picture 2"/>
          <p:cNvPicPr>
            <a:picLocks noChangeAspect="1" noChangeArrowheads="1"/>
          </p:cNvPicPr>
          <p:nvPr/>
        </p:nvPicPr>
        <p:blipFill>
          <a:blip r:embed="rId2"/>
          <a:srcRect l="20391" t="11964" r="21383" b="3891"/>
          <a:stretch>
            <a:fillRect/>
          </a:stretch>
        </p:blipFill>
        <p:spPr bwMode="auto">
          <a:xfrm>
            <a:off x="1029908" y="596766"/>
            <a:ext cx="7122062" cy="626123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Driving an EV</a:t>
            </a:r>
            <a:endParaRPr lang="en-US" b="1" dirty="0">
              <a:latin typeface="+mn-lt"/>
            </a:endParaRPr>
          </a:p>
        </p:txBody>
      </p:sp>
      <p:sp>
        <p:nvSpPr>
          <p:cNvPr id="3" name="Content Placeholder 2"/>
          <p:cNvSpPr>
            <a:spLocks noGrp="1"/>
          </p:cNvSpPr>
          <p:nvPr>
            <p:ph idx="1"/>
          </p:nvPr>
        </p:nvSpPr>
        <p:spPr/>
        <p:txBody>
          <a:bodyPr>
            <a:normAutofit/>
          </a:bodyPr>
          <a:lstStyle/>
          <a:p>
            <a:r>
              <a:rPr lang="en-US" sz="2600" dirty="0" smtClean="0">
                <a:latin typeface="+mn-lt"/>
              </a:rPr>
              <a:t>Lots of torque when starting </a:t>
            </a:r>
            <a:r>
              <a:rPr lang="en-US" sz="2600" dirty="0" smtClean="0">
                <a:latin typeface="+mn-lt"/>
              </a:rPr>
              <a:t>from a stop (at </a:t>
            </a:r>
            <a:r>
              <a:rPr lang="en-US" sz="2600" dirty="0" smtClean="0">
                <a:latin typeface="+mn-lt"/>
              </a:rPr>
              <a:t>the expense of large current draw from the batteries)</a:t>
            </a:r>
          </a:p>
          <a:p>
            <a:pPr lvl="1"/>
            <a:r>
              <a:rPr lang="en-US" sz="1800" dirty="0" smtClean="0"/>
              <a:t>Torque falls off as RPMs increase – the opposite of a modern small engine</a:t>
            </a:r>
          </a:p>
          <a:p>
            <a:r>
              <a:rPr lang="en-US" sz="2200" dirty="0" smtClean="0"/>
              <a:t>The motor stops spinning when you release the accelerator pedal – no wasted energy in stop-and-go traffic</a:t>
            </a:r>
          </a:p>
          <a:p>
            <a:r>
              <a:rPr lang="en-US" sz="2200" dirty="0" smtClean="0"/>
              <a:t>Range is affected </a:t>
            </a:r>
            <a:r>
              <a:rPr lang="en-US" sz="2200" dirty="0" smtClean="0"/>
              <a:t>very much </a:t>
            </a:r>
            <a:r>
              <a:rPr lang="en-US" sz="2200" dirty="0" smtClean="0"/>
              <a:t>by driving style, </a:t>
            </a:r>
            <a:r>
              <a:rPr lang="en-US" sz="2200" dirty="0" smtClean="0"/>
              <a:t>as compared </a:t>
            </a:r>
            <a:r>
              <a:rPr lang="en-US" sz="2200" dirty="0" smtClean="0"/>
              <a:t>to an </a:t>
            </a:r>
            <a:r>
              <a:rPr lang="en-US" sz="2200" dirty="0" smtClean="0"/>
              <a:t>ICE powered car</a:t>
            </a:r>
            <a:endParaRPr lang="en-US" sz="2200" dirty="0" smtClean="0"/>
          </a:p>
          <a:p>
            <a:pPr lvl="1"/>
            <a:r>
              <a:rPr lang="en-US" sz="1800" dirty="0" smtClean="0"/>
              <a:t>Avoid prolonged time on freeways (air resistance is proportional to velocity</a:t>
            </a:r>
            <a:r>
              <a:rPr lang="en-US" baseline="30000" dirty="0" smtClean="0"/>
              <a:t>2</a:t>
            </a:r>
            <a:r>
              <a:rPr lang="en-US" sz="1800" dirty="0" smtClean="0"/>
              <a:t>)</a:t>
            </a:r>
          </a:p>
          <a:p>
            <a:pPr lvl="1"/>
            <a:r>
              <a:rPr lang="en-US" sz="1800" dirty="0" smtClean="0"/>
              <a:t>Avoid quick starts</a:t>
            </a:r>
          </a:p>
          <a:p>
            <a:pPr lvl="1"/>
            <a:r>
              <a:rPr lang="en-US" sz="1800" dirty="0" smtClean="0"/>
              <a:t>Anticipate stoplights and traffic slowing to avoid braking</a:t>
            </a:r>
          </a:p>
          <a:p>
            <a:pPr lvl="1"/>
            <a:r>
              <a:rPr lang="en-US" sz="1800" dirty="0" smtClean="0"/>
              <a:t>Keep the motor RPMs in the most efficient range (~4000 RPM for a series-wound DC  electric motor)</a:t>
            </a:r>
          </a:p>
          <a:p>
            <a:pPr lvl="1"/>
            <a:r>
              <a:rPr lang="en-US" sz="1800" dirty="0" smtClean="0"/>
              <a:t>These are all basic “hypermiling” techniques</a:t>
            </a:r>
            <a:endParaRPr lang="en-US" sz="2200" dirty="0" smtClean="0"/>
          </a:p>
          <a:p>
            <a:endParaRPr lang="en-US" sz="2200" dirty="0" smtClean="0"/>
          </a:p>
          <a:p>
            <a:pPr>
              <a:buNone/>
            </a:pPr>
            <a:endParaRPr lang="en-US" sz="2400" dirty="0">
              <a:latin typeface="+mj-lt"/>
            </a:endParaRPr>
          </a:p>
        </p:txBody>
      </p:sp>
      <p:sp>
        <p:nvSpPr>
          <p:cNvPr id="6"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7"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23</a:t>
            </a:fld>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How Some People Drive an EV</a:t>
            </a:r>
            <a:endParaRPr lang="en-US" b="1" dirty="0">
              <a:latin typeface="+mn-lt"/>
            </a:endParaRPr>
          </a:p>
        </p:txBody>
      </p:sp>
      <p:sp>
        <p:nvSpPr>
          <p:cNvPr id="3" name="Content Placeholder 2"/>
          <p:cNvSpPr>
            <a:spLocks noGrp="1"/>
          </p:cNvSpPr>
          <p:nvPr>
            <p:ph idx="1"/>
          </p:nvPr>
        </p:nvSpPr>
        <p:spPr>
          <a:xfrm>
            <a:off x="603504" y="838200"/>
            <a:ext cx="8229600" cy="5287963"/>
          </a:xfrm>
        </p:spPr>
        <p:txBody>
          <a:bodyPr>
            <a:normAutofit/>
          </a:bodyPr>
          <a:lstStyle/>
          <a:p>
            <a:r>
              <a:rPr lang="en-US" sz="2000" b="1" dirty="0" smtClean="0"/>
              <a:t>Acceleration in an EV is less than with an ICE</a:t>
            </a:r>
          </a:p>
          <a:p>
            <a:pPr lvl="1"/>
            <a:r>
              <a:rPr lang="en-US" sz="1800" b="1" dirty="0" smtClean="0"/>
              <a:t>Unless your required range is ¼ mile   </a:t>
            </a:r>
            <a:r>
              <a:rPr lang="en-US" sz="1200" b="1" dirty="0" smtClean="0">
                <a:hlinkClick r:id="rId2"/>
              </a:rPr>
              <a:t>http://www.plasmaboyracing.com/videos.php</a:t>
            </a:r>
            <a:r>
              <a:rPr lang="en-US" sz="1200" b="1" dirty="0" smtClean="0"/>
              <a:t> </a:t>
            </a:r>
            <a:endParaRPr lang="en-US" sz="1800" b="1" dirty="0" smtClean="0"/>
          </a:p>
          <a:p>
            <a:endParaRPr lang="en-US" sz="2200" b="1" dirty="0" smtClean="0"/>
          </a:p>
          <a:p>
            <a:r>
              <a:rPr lang="en-US" sz="2000" b="1" dirty="0" smtClean="0"/>
              <a:t>Electric 1972 Datsun 1200 vs 2005 Corvette</a:t>
            </a:r>
          </a:p>
          <a:p>
            <a:endParaRPr lang="en-US" sz="2200" b="1" dirty="0" smtClean="0"/>
          </a:p>
          <a:p>
            <a:endParaRPr lang="en-US" sz="2200" dirty="0" smtClean="0"/>
          </a:p>
          <a:p>
            <a:pPr>
              <a:buNone/>
            </a:pPr>
            <a:endParaRPr lang="en-US" sz="2400" dirty="0">
              <a:latin typeface="+mj-lt"/>
            </a:endParaRPr>
          </a:p>
        </p:txBody>
      </p:sp>
      <p:pic>
        <p:nvPicPr>
          <p:cNvPr id="4" name="Picture 3" descr="white_zombie_vette.jpg"/>
          <p:cNvPicPr>
            <a:picLocks noChangeAspect="1"/>
          </p:cNvPicPr>
          <p:nvPr/>
        </p:nvPicPr>
        <p:blipFill>
          <a:blip r:embed="rId3"/>
          <a:stretch>
            <a:fillRect/>
          </a:stretch>
        </p:blipFill>
        <p:spPr>
          <a:xfrm>
            <a:off x="1846834" y="2429838"/>
            <a:ext cx="5175758" cy="3895269"/>
          </a:xfrm>
          <a:prstGeom prst="rect">
            <a:avLst/>
          </a:prstGeom>
        </p:spPr>
      </p:pic>
      <p:sp>
        <p:nvSpPr>
          <p:cNvPr id="7"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8"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24</a:t>
            </a:fld>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FocusEV First Drive</a:t>
            </a:r>
            <a:endParaRPr lang="en-US" b="1" dirty="0">
              <a:latin typeface="+mn-lt"/>
            </a:endParaRPr>
          </a:p>
        </p:txBody>
      </p:sp>
      <p:sp>
        <p:nvSpPr>
          <p:cNvPr id="7"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8"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25</a:t>
            </a:fld>
            <a:endParaRPr lang="en-US" dirty="0"/>
          </a:p>
        </p:txBody>
      </p:sp>
      <p:pic>
        <p:nvPicPr>
          <p:cNvPr id="5" name="FocusEV_first_ride.mpg">
            <a:hlinkClick r:id="" action="ppaction://media"/>
          </p:cNvPr>
          <p:cNvPicPr>
            <a:picLocks noRot="1" noChangeAspect="1"/>
          </p:cNvPicPr>
          <p:nvPr>
            <a:videoFile r:link="rId1"/>
          </p:nvPr>
        </p:nvPicPr>
        <p:blipFill>
          <a:blip r:embed="rId3"/>
          <a:stretch>
            <a:fillRect/>
          </a:stretch>
        </p:blipFill>
        <p:spPr>
          <a:xfrm>
            <a:off x="2027723" y="1520791"/>
            <a:ext cx="4568790" cy="3426593"/>
          </a:xfrm>
          <a:prstGeom prst="rect">
            <a:avLst/>
          </a:prstGeom>
        </p:spPr>
      </p:pic>
      <p:sp>
        <p:nvSpPr>
          <p:cNvPr id="6" name="TextBox 5"/>
          <p:cNvSpPr txBox="1"/>
          <p:nvPr/>
        </p:nvSpPr>
        <p:spPr>
          <a:xfrm>
            <a:off x="1828800" y="6103620"/>
            <a:ext cx="5783580" cy="365760"/>
          </a:xfrm>
          <a:prstGeom prst="rect">
            <a:avLst/>
          </a:prstGeom>
          <a:noFill/>
        </p:spPr>
        <p:txBody>
          <a:bodyPr wrap="square" rtlCol="0">
            <a:spAutoFit/>
          </a:bodyPr>
          <a:lstStyle/>
          <a:p>
            <a:r>
              <a:rPr lang="en-US" dirty="0" smtClean="0">
                <a:hlinkClick r:id="rId4"/>
              </a:rPr>
              <a:t>http://</a:t>
            </a:r>
            <a:r>
              <a:rPr lang="en-US" dirty="0" smtClean="0">
                <a:hlinkClick r:id="rId4"/>
              </a:rPr>
              <a:t>www.youtube.com/watch?v=EcNZ5QoW7Yk</a:t>
            </a:r>
            <a:r>
              <a:rPr lang="en-US" dirty="0" smtClean="0"/>
              <a:t> </a:t>
            </a:r>
            <a:endParaRPr lang="en-US"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Cost for Energy</a:t>
            </a:r>
            <a:br>
              <a:rPr lang="en-US" dirty="0" smtClean="0"/>
            </a:br>
            <a:r>
              <a:rPr lang="en-US" sz="2200" dirty="0" smtClean="0"/>
              <a:t>Internal Combustion Engine vs. Electric Vehicle</a:t>
            </a:r>
            <a:endParaRPr lang="en-US" dirty="0"/>
          </a:p>
        </p:txBody>
      </p:sp>
      <p:sp>
        <p:nvSpPr>
          <p:cNvPr id="3" name="Text Placeholder 2"/>
          <p:cNvSpPr>
            <a:spLocks noGrp="1"/>
          </p:cNvSpPr>
          <p:nvPr>
            <p:ph type="body" idx="1"/>
          </p:nvPr>
        </p:nvSpPr>
        <p:spPr/>
        <p:txBody>
          <a:bodyPr/>
          <a:lstStyle/>
          <a:p>
            <a:pPr algn="ctr"/>
            <a:r>
              <a:rPr lang="en-US" dirty="0" smtClean="0"/>
              <a:t>ICE Powered Car</a:t>
            </a:r>
            <a:endParaRPr lang="en-US" dirty="0"/>
          </a:p>
        </p:txBody>
      </p:sp>
      <p:sp>
        <p:nvSpPr>
          <p:cNvPr id="4" name="Content Placeholder 3"/>
          <p:cNvSpPr>
            <a:spLocks noGrp="1"/>
          </p:cNvSpPr>
          <p:nvPr>
            <p:ph sz="half" idx="2"/>
          </p:nvPr>
        </p:nvSpPr>
        <p:spPr/>
        <p:txBody>
          <a:bodyPr>
            <a:normAutofit/>
          </a:bodyPr>
          <a:lstStyle/>
          <a:p>
            <a:pPr>
              <a:lnSpc>
                <a:spcPct val="110000"/>
              </a:lnSpc>
              <a:spcBef>
                <a:spcPts val="600"/>
              </a:spcBef>
            </a:pPr>
            <a:r>
              <a:rPr lang="en-US" sz="1800" dirty="0" smtClean="0">
                <a:latin typeface="+mn-lt"/>
              </a:rPr>
              <a:t>1 gallon of gas has approximately 36 KW-Hr of energy</a:t>
            </a:r>
          </a:p>
          <a:p>
            <a:pPr>
              <a:lnSpc>
                <a:spcPct val="110000"/>
              </a:lnSpc>
              <a:spcBef>
                <a:spcPts val="600"/>
              </a:spcBef>
            </a:pPr>
            <a:r>
              <a:rPr lang="en-US" sz="1800" dirty="0" smtClean="0">
                <a:latin typeface="+mn-lt"/>
              </a:rPr>
              <a:t>The energy that goes to moving a car down the road is about 20% (~80% is lost as heat)</a:t>
            </a:r>
          </a:p>
          <a:p>
            <a:pPr>
              <a:lnSpc>
                <a:spcPct val="110000"/>
              </a:lnSpc>
              <a:spcBef>
                <a:spcPts val="600"/>
              </a:spcBef>
            </a:pPr>
            <a:r>
              <a:rPr lang="en-US" sz="1800" dirty="0" smtClean="0">
                <a:latin typeface="+mn-lt"/>
              </a:rPr>
              <a:t>For a car that gets 25 MPG and gasoline at $2.00 per gallon, fuel cost is </a:t>
            </a:r>
          </a:p>
          <a:p>
            <a:pPr lvl="1">
              <a:lnSpc>
                <a:spcPct val="110000"/>
              </a:lnSpc>
              <a:spcBef>
                <a:spcPts val="600"/>
              </a:spcBef>
              <a:buNone/>
            </a:pPr>
            <a:r>
              <a:rPr lang="en-US" sz="1800" dirty="0" smtClean="0"/>
              <a:t>$2.00/25 = </a:t>
            </a:r>
            <a:r>
              <a:rPr lang="en-US" sz="1800" b="1" dirty="0" smtClean="0"/>
              <a:t>$0.08 per mile</a:t>
            </a:r>
          </a:p>
        </p:txBody>
      </p:sp>
      <p:sp>
        <p:nvSpPr>
          <p:cNvPr id="5" name="Text Placeholder 4"/>
          <p:cNvSpPr>
            <a:spLocks noGrp="1"/>
          </p:cNvSpPr>
          <p:nvPr>
            <p:ph type="body" sz="quarter" idx="3"/>
          </p:nvPr>
        </p:nvSpPr>
        <p:spPr/>
        <p:txBody>
          <a:bodyPr/>
          <a:lstStyle/>
          <a:p>
            <a:pPr algn="ctr"/>
            <a:r>
              <a:rPr lang="en-US" i="1" dirty="0" smtClean="0">
                <a:solidFill>
                  <a:srgbClr val="0070C0"/>
                </a:solidFill>
              </a:rPr>
              <a:t>FocusEV</a:t>
            </a:r>
            <a:endParaRPr lang="en-US" i="1" dirty="0">
              <a:solidFill>
                <a:srgbClr val="0070C0"/>
              </a:solidFill>
            </a:endParaRPr>
          </a:p>
        </p:txBody>
      </p:sp>
      <p:sp>
        <p:nvSpPr>
          <p:cNvPr id="6" name="Content Placeholder 5"/>
          <p:cNvSpPr>
            <a:spLocks noGrp="1"/>
          </p:cNvSpPr>
          <p:nvPr>
            <p:ph sz="quarter" idx="4"/>
          </p:nvPr>
        </p:nvSpPr>
        <p:spPr/>
        <p:txBody>
          <a:bodyPr>
            <a:noAutofit/>
          </a:bodyPr>
          <a:lstStyle/>
          <a:p>
            <a:pPr>
              <a:lnSpc>
                <a:spcPct val="110000"/>
              </a:lnSpc>
              <a:spcBef>
                <a:spcPts val="600"/>
              </a:spcBef>
            </a:pPr>
            <a:r>
              <a:rPr lang="en-US" sz="1800" dirty="0" smtClean="0">
                <a:latin typeface="+mn-lt"/>
              </a:rPr>
              <a:t>The FocusEV battery pack has approximately 23 KW-Hr of energy, with about 12.5 KW-Hr usable (before degrading batteries)</a:t>
            </a:r>
          </a:p>
          <a:p>
            <a:pPr>
              <a:lnSpc>
                <a:spcPct val="110000"/>
              </a:lnSpc>
              <a:spcBef>
                <a:spcPts val="600"/>
              </a:spcBef>
            </a:pPr>
            <a:r>
              <a:rPr lang="en-US" sz="1800" dirty="0" smtClean="0">
                <a:latin typeface="+mn-lt"/>
              </a:rPr>
              <a:t>That’s ~1/3 of a </a:t>
            </a:r>
            <a:r>
              <a:rPr lang="en-US" sz="1800" dirty="0" smtClean="0">
                <a:latin typeface="+mn-lt"/>
              </a:rPr>
              <a:t>gallon of gas!</a:t>
            </a:r>
            <a:endParaRPr lang="en-US" sz="1800" dirty="0" smtClean="0">
              <a:latin typeface="+mn-lt"/>
            </a:endParaRPr>
          </a:p>
          <a:p>
            <a:pPr>
              <a:lnSpc>
                <a:spcPct val="110000"/>
              </a:lnSpc>
              <a:spcBef>
                <a:spcPts val="600"/>
              </a:spcBef>
            </a:pPr>
            <a:r>
              <a:rPr lang="en-US" sz="1800" dirty="0" smtClean="0">
                <a:latin typeface="+mn-lt"/>
              </a:rPr>
              <a:t>The energy that goes to moving a car down the road is about 80% (~20% is lost as heat)</a:t>
            </a:r>
          </a:p>
          <a:p>
            <a:pPr>
              <a:lnSpc>
                <a:spcPct val="110000"/>
              </a:lnSpc>
              <a:spcBef>
                <a:spcPts val="600"/>
              </a:spcBef>
            </a:pPr>
            <a:r>
              <a:rPr lang="en-US" sz="1800" dirty="0" smtClean="0">
                <a:latin typeface="+mn-lt"/>
              </a:rPr>
              <a:t>For a car that uses 400 Wh per mile and electricity at $0.10 per KW-Hr, fuel cost is </a:t>
            </a:r>
          </a:p>
          <a:p>
            <a:pPr lvl="1">
              <a:lnSpc>
                <a:spcPct val="110000"/>
              </a:lnSpc>
              <a:spcBef>
                <a:spcPts val="600"/>
              </a:spcBef>
              <a:buNone/>
            </a:pPr>
            <a:r>
              <a:rPr lang="en-US" sz="1800" dirty="0" smtClean="0"/>
              <a:t>0.4 x $0.10 = </a:t>
            </a:r>
            <a:r>
              <a:rPr lang="en-US" sz="1800" b="1" dirty="0" smtClean="0"/>
              <a:t>$0.04 per mile</a:t>
            </a:r>
          </a:p>
          <a:p>
            <a:endParaRPr lang="en-US" sz="1800" dirty="0">
              <a:latin typeface="+mn-lt"/>
            </a:endParaRPr>
          </a:p>
        </p:txBody>
      </p:sp>
      <p:sp>
        <p:nvSpPr>
          <p:cNvPr id="9"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10"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26</a:t>
            </a:fld>
            <a:endParaRPr lang="en-US" dirty="0"/>
          </a:p>
        </p:txBody>
      </p:sp>
      <p:sp>
        <p:nvSpPr>
          <p:cNvPr id="11" name="TextBox 10"/>
          <p:cNvSpPr txBox="1"/>
          <p:nvPr/>
        </p:nvSpPr>
        <p:spPr>
          <a:xfrm>
            <a:off x="2261937" y="6128728"/>
            <a:ext cx="4976262" cy="369332"/>
          </a:xfrm>
          <a:prstGeom prst="rect">
            <a:avLst/>
          </a:prstGeom>
          <a:noFill/>
        </p:spPr>
        <p:txBody>
          <a:bodyPr wrap="square" rtlCol="0">
            <a:spAutoFit/>
          </a:bodyPr>
          <a:lstStyle/>
          <a:p>
            <a:pPr algn="ctr"/>
            <a:r>
              <a:rPr lang="en-US" b="1" i="1" dirty="0" smtClean="0">
                <a:solidFill>
                  <a:schemeClr val="tx2"/>
                </a:solidFill>
              </a:rPr>
              <a:t>400 Wh/mile is energy equivalent to ~90 MPG</a:t>
            </a:r>
            <a:endParaRPr lang="en-US" b="1" i="1" dirty="0">
              <a:solidFill>
                <a:schemeClr val="tx2"/>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Greenhouse Gasses</a:t>
            </a:r>
            <a:br>
              <a:rPr lang="en-US" dirty="0" smtClean="0"/>
            </a:br>
            <a:r>
              <a:rPr lang="en-US" sz="2200" dirty="0" smtClean="0"/>
              <a:t>Internal Combustion Engine vs. Electric Vehicle</a:t>
            </a:r>
            <a:endParaRPr lang="en-US" dirty="0"/>
          </a:p>
        </p:txBody>
      </p:sp>
      <p:sp>
        <p:nvSpPr>
          <p:cNvPr id="3" name="Text Placeholder 2"/>
          <p:cNvSpPr>
            <a:spLocks noGrp="1"/>
          </p:cNvSpPr>
          <p:nvPr>
            <p:ph type="body" idx="1"/>
          </p:nvPr>
        </p:nvSpPr>
        <p:spPr/>
        <p:txBody>
          <a:bodyPr/>
          <a:lstStyle/>
          <a:p>
            <a:pPr algn="ctr"/>
            <a:r>
              <a:rPr lang="en-US" dirty="0" smtClean="0"/>
              <a:t>ICE Powered Car</a:t>
            </a:r>
            <a:endParaRPr lang="en-US" dirty="0"/>
          </a:p>
        </p:txBody>
      </p:sp>
      <p:sp>
        <p:nvSpPr>
          <p:cNvPr id="4" name="Content Placeholder 3"/>
          <p:cNvSpPr>
            <a:spLocks noGrp="1"/>
          </p:cNvSpPr>
          <p:nvPr>
            <p:ph sz="half" idx="2"/>
          </p:nvPr>
        </p:nvSpPr>
        <p:spPr/>
        <p:txBody>
          <a:bodyPr>
            <a:normAutofit/>
          </a:bodyPr>
          <a:lstStyle/>
          <a:p>
            <a:pPr>
              <a:lnSpc>
                <a:spcPct val="110000"/>
              </a:lnSpc>
              <a:spcBef>
                <a:spcPts val="600"/>
              </a:spcBef>
            </a:pPr>
            <a:r>
              <a:rPr lang="en-US" sz="1800" dirty="0" smtClean="0">
                <a:latin typeface="+mn-lt"/>
              </a:rPr>
              <a:t>19.5 lbs of CO2 for every gallon of gas consumed in an ICE</a:t>
            </a:r>
          </a:p>
          <a:p>
            <a:pPr>
              <a:lnSpc>
                <a:spcPct val="110000"/>
              </a:lnSpc>
              <a:spcBef>
                <a:spcPts val="600"/>
              </a:spcBef>
            </a:pPr>
            <a:r>
              <a:rPr lang="en-US" sz="1800" dirty="0" smtClean="0">
                <a:latin typeface="+mn-lt"/>
              </a:rPr>
              <a:t>Assume 800 miles per month at 25 MPG (32 gallons)</a:t>
            </a:r>
          </a:p>
          <a:p>
            <a:pPr>
              <a:lnSpc>
                <a:spcPct val="110000"/>
              </a:lnSpc>
              <a:spcBef>
                <a:spcPts val="600"/>
              </a:spcBef>
            </a:pPr>
            <a:r>
              <a:rPr lang="en-US" sz="1800" dirty="0" smtClean="0">
                <a:latin typeface="+mn-lt"/>
              </a:rPr>
              <a:t>CO2 released into the atmosphere:</a:t>
            </a:r>
          </a:p>
          <a:p>
            <a:pPr lvl="2">
              <a:lnSpc>
                <a:spcPct val="110000"/>
              </a:lnSpc>
              <a:buNone/>
            </a:pPr>
            <a:r>
              <a:rPr lang="en-US" dirty="0" smtClean="0">
                <a:cs typeface="Arial" pitchFamily="34" charset="0"/>
              </a:rPr>
              <a:t>19.5 lbs/gallon x 32 gallons</a:t>
            </a:r>
          </a:p>
          <a:p>
            <a:pPr lvl="2">
              <a:lnSpc>
                <a:spcPct val="110000"/>
              </a:lnSpc>
              <a:buNone/>
            </a:pPr>
            <a:r>
              <a:rPr lang="en-US" dirty="0" smtClean="0">
                <a:cs typeface="Arial" pitchFamily="34" charset="0"/>
              </a:rPr>
              <a:t> = </a:t>
            </a:r>
            <a:r>
              <a:rPr lang="en-US" b="1" dirty="0" smtClean="0">
                <a:cs typeface="Arial" pitchFamily="34" charset="0"/>
              </a:rPr>
              <a:t>624 lbs </a:t>
            </a:r>
            <a:r>
              <a:rPr lang="en-US" dirty="0" smtClean="0">
                <a:cs typeface="Arial" pitchFamily="34" charset="0"/>
              </a:rPr>
              <a:t>CO2 per month</a:t>
            </a:r>
          </a:p>
          <a:p>
            <a:pPr>
              <a:lnSpc>
                <a:spcPct val="110000"/>
              </a:lnSpc>
            </a:pPr>
            <a:r>
              <a:rPr lang="en-US" sz="1800" dirty="0" smtClean="0">
                <a:latin typeface="+mn-lt"/>
              </a:rPr>
              <a:t>Additional CO2 is released in the extraction and refinement of crude oil</a:t>
            </a:r>
          </a:p>
          <a:p>
            <a:pPr lvl="1">
              <a:lnSpc>
                <a:spcPct val="110000"/>
              </a:lnSpc>
            </a:pPr>
            <a:r>
              <a:rPr lang="en-US" sz="1800" dirty="0" smtClean="0">
                <a:cs typeface="Arial" pitchFamily="34" charset="0"/>
              </a:rPr>
              <a:t>CO2 per gallon is increasing as oil is recovered from undesirable sources such as oil sands </a:t>
            </a:r>
          </a:p>
        </p:txBody>
      </p:sp>
      <p:sp>
        <p:nvSpPr>
          <p:cNvPr id="5" name="Text Placeholder 4"/>
          <p:cNvSpPr>
            <a:spLocks noGrp="1"/>
          </p:cNvSpPr>
          <p:nvPr>
            <p:ph type="body" sz="quarter" idx="3"/>
          </p:nvPr>
        </p:nvSpPr>
        <p:spPr/>
        <p:txBody>
          <a:bodyPr/>
          <a:lstStyle/>
          <a:p>
            <a:pPr algn="ctr"/>
            <a:r>
              <a:rPr lang="en-US" i="1" dirty="0" smtClean="0">
                <a:solidFill>
                  <a:srgbClr val="0070C0"/>
                </a:solidFill>
              </a:rPr>
              <a:t>FocusEV</a:t>
            </a:r>
            <a:endParaRPr lang="en-US" i="1" dirty="0">
              <a:solidFill>
                <a:srgbClr val="0070C0"/>
              </a:solidFill>
            </a:endParaRPr>
          </a:p>
        </p:txBody>
      </p:sp>
      <p:sp>
        <p:nvSpPr>
          <p:cNvPr id="6" name="Content Placeholder 5"/>
          <p:cNvSpPr>
            <a:spLocks noGrp="1"/>
          </p:cNvSpPr>
          <p:nvPr>
            <p:ph sz="quarter" idx="4"/>
          </p:nvPr>
        </p:nvSpPr>
        <p:spPr>
          <a:xfrm>
            <a:off x="4645025" y="1676400"/>
            <a:ext cx="4041775" cy="4743651"/>
          </a:xfrm>
        </p:spPr>
        <p:txBody>
          <a:bodyPr>
            <a:normAutofit/>
          </a:bodyPr>
          <a:lstStyle/>
          <a:p>
            <a:pPr>
              <a:lnSpc>
                <a:spcPct val="120000"/>
              </a:lnSpc>
              <a:spcBef>
                <a:spcPts val="600"/>
              </a:spcBef>
            </a:pPr>
            <a:r>
              <a:rPr lang="en-US" sz="1800" dirty="0" smtClean="0">
                <a:latin typeface="+mn-lt"/>
              </a:rPr>
              <a:t>1.4 lbs*of CO2 for every kW-hr of electricity generated in the US</a:t>
            </a:r>
          </a:p>
          <a:p>
            <a:pPr>
              <a:lnSpc>
                <a:spcPct val="120000"/>
              </a:lnSpc>
              <a:spcBef>
                <a:spcPts val="600"/>
              </a:spcBef>
            </a:pPr>
            <a:r>
              <a:rPr lang="en-US" sz="1800" dirty="0" smtClean="0">
                <a:latin typeface="+mn-lt"/>
              </a:rPr>
              <a:t>Assume 800 miles per month at 400 W-hr/mile (320 KW-Hr)</a:t>
            </a:r>
          </a:p>
          <a:p>
            <a:pPr>
              <a:lnSpc>
                <a:spcPct val="120000"/>
              </a:lnSpc>
              <a:spcBef>
                <a:spcPts val="600"/>
              </a:spcBef>
            </a:pPr>
            <a:r>
              <a:rPr lang="en-US" sz="1800" dirty="0" smtClean="0">
                <a:latin typeface="+mn-lt"/>
              </a:rPr>
              <a:t>CO2 released into the atmosphere:</a:t>
            </a:r>
          </a:p>
          <a:p>
            <a:pPr marL="1200150" lvl="3" indent="-342900">
              <a:lnSpc>
                <a:spcPct val="120000"/>
              </a:lnSpc>
              <a:spcBef>
                <a:spcPts val="600"/>
              </a:spcBef>
              <a:buNone/>
            </a:pPr>
            <a:r>
              <a:rPr lang="en-US" sz="1800" dirty="0" smtClean="0">
                <a:cs typeface="Arial" pitchFamily="34" charset="0"/>
              </a:rPr>
              <a:t>1.4 lbs/kW-Hr x 320 kW-Hr</a:t>
            </a:r>
          </a:p>
          <a:p>
            <a:pPr marL="1200150" lvl="3" indent="-342900">
              <a:lnSpc>
                <a:spcPct val="120000"/>
              </a:lnSpc>
              <a:spcBef>
                <a:spcPts val="600"/>
              </a:spcBef>
              <a:buNone/>
            </a:pPr>
            <a:r>
              <a:rPr lang="en-US" sz="1800" dirty="0" smtClean="0">
                <a:cs typeface="Arial" pitchFamily="34" charset="0"/>
              </a:rPr>
              <a:t> </a:t>
            </a:r>
            <a:r>
              <a:rPr lang="en-US" sz="1800" b="1" dirty="0" smtClean="0">
                <a:cs typeface="Arial" pitchFamily="34" charset="0"/>
              </a:rPr>
              <a:t>= 448 lbs </a:t>
            </a:r>
            <a:r>
              <a:rPr lang="en-US" sz="1800" dirty="0" smtClean="0">
                <a:cs typeface="Arial" pitchFamily="34" charset="0"/>
              </a:rPr>
              <a:t>CO2 per month</a:t>
            </a:r>
          </a:p>
          <a:p>
            <a:pPr>
              <a:lnSpc>
                <a:spcPct val="120000"/>
              </a:lnSpc>
            </a:pPr>
            <a:r>
              <a:rPr lang="en-US" sz="1800" dirty="0" smtClean="0">
                <a:latin typeface="+mn-lt"/>
              </a:rPr>
              <a:t>This will improve as we generate more electricity from solar, wind, and geothermal sources.</a:t>
            </a:r>
          </a:p>
          <a:p>
            <a:pPr>
              <a:lnSpc>
                <a:spcPct val="120000"/>
              </a:lnSpc>
            </a:pPr>
            <a:endParaRPr lang="en-US" sz="1800" dirty="0" smtClean="0">
              <a:latin typeface="+mn-lt"/>
            </a:endParaRPr>
          </a:p>
          <a:p>
            <a:pPr>
              <a:lnSpc>
                <a:spcPct val="110000"/>
              </a:lnSpc>
              <a:buNone/>
            </a:pPr>
            <a:r>
              <a:rPr lang="en-US" sz="1600" i="1" dirty="0" smtClean="0">
                <a:latin typeface="+mn-lt"/>
              </a:rPr>
              <a:t>* U.S. Environmental Protection Agency estimate, November, 2004</a:t>
            </a:r>
          </a:p>
          <a:p>
            <a:endParaRPr lang="en-US" sz="1800" dirty="0">
              <a:latin typeface="+mn-lt"/>
            </a:endParaRPr>
          </a:p>
        </p:txBody>
      </p:sp>
      <p:sp>
        <p:nvSpPr>
          <p:cNvPr id="9"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10"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27</a:t>
            </a:fld>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Considerations for an EV Conversion</a:t>
            </a:r>
            <a:endParaRPr lang="en-US" b="1" dirty="0">
              <a:latin typeface="+mn-lt"/>
            </a:endParaRPr>
          </a:p>
        </p:txBody>
      </p:sp>
      <p:sp>
        <p:nvSpPr>
          <p:cNvPr id="3" name="Content Placeholder 2"/>
          <p:cNvSpPr>
            <a:spLocks noGrp="1"/>
          </p:cNvSpPr>
          <p:nvPr>
            <p:ph idx="1"/>
          </p:nvPr>
        </p:nvSpPr>
        <p:spPr>
          <a:xfrm>
            <a:off x="582325" y="838200"/>
            <a:ext cx="8229600" cy="5287963"/>
          </a:xfrm>
        </p:spPr>
        <p:txBody>
          <a:bodyPr>
            <a:normAutofit fontScale="62500" lnSpcReduction="20000"/>
          </a:bodyPr>
          <a:lstStyle/>
          <a:p>
            <a:pPr>
              <a:buNone/>
            </a:pPr>
            <a:r>
              <a:rPr lang="en-US" b="1" dirty="0" smtClean="0">
                <a:latin typeface="+mn-lt"/>
              </a:rPr>
              <a:t>Were the goals met?</a:t>
            </a:r>
          </a:p>
          <a:p>
            <a:pPr>
              <a:buNone/>
            </a:pPr>
            <a:endParaRPr lang="en-US" b="1" dirty="0" smtClean="0">
              <a:latin typeface="+mn-lt"/>
            </a:endParaRPr>
          </a:p>
          <a:p>
            <a:r>
              <a:rPr lang="en-US" sz="2600" dirty="0" smtClean="0">
                <a:latin typeface="+mn-lt"/>
              </a:rPr>
              <a:t>Range that allows for my daily commute (Greater than 35 miles at 40 MPH, even in winter)</a:t>
            </a:r>
          </a:p>
          <a:p>
            <a:r>
              <a:rPr lang="en-US" sz="2600" dirty="0" smtClean="0">
                <a:latin typeface="+mn-lt"/>
              </a:rPr>
              <a:t>Use of an American donor car</a:t>
            </a:r>
          </a:p>
          <a:p>
            <a:r>
              <a:rPr lang="en-US" sz="2600" dirty="0" smtClean="0">
                <a:latin typeface="+mn-lt"/>
              </a:rPr>
              <a:t>A donor car with a manual transmission</a:t>
            </a:r>
          </a:p>
          <a:p>
            <a:r>
              <a:rPr lang="en-US" sz="2600" dirty="0" smtClean="0">
                <a:latin typeface="+mn-lt"/>
              </a:rPr>
              <a:t>Maximize the life of the batteries, which is the largest ongoing expense with an EV.</a:t>
            </a:r>
          </a:p>
          <a:p>
            <a:r>
              <a:rPr lang="en-US" sz="2600" dirty="0" smtClean="0">
                <a:latin typeface="+mn-lt"/>
              </a:rPr>
              <a:t>Ease of use (A vehicle that anyone can drive, with self-management of battery charging)</a:t>
            </a:r>
          </a:p>
          <a:p>
            <a:r>
              <a:rPr lang="en-US" sz="2600" dirty="0" smtClean="0">
                <a:latin typeface="+mn-lt"/>
              </a:rPr>
              <a:t>All components extendable to higher range and performance when better batteries become available)</a:t>
            </a:r>
          </a:p>
          <a:p>
            <a:r>
              <a:rPr lang="en-US" sz="2600" dirty="0" smtClean="0">
                <a:latin typeface="+mn-lt"/>
              </a:rPr>
              <a:t>Parts that are "Made in USA" where possible (Easier to deal with the suppliers if there's a problem.)</a:t>
            </a:r>
          </a:p>
          <a:p>
            <a:r>
              <a:rPr lang="en-US" sz="2600" dirty="0" smtClean="0">
                <a:latin typeface="+mn-lt"/>
              </a:rPr>
              <a:t>A design that prioritizes higher range over faster acceleration.</a:t>
            </a:r>
          </a:p>
          <a:p>
            <a:r>
              <a:rPr lang="en-US" sz="2600" dirty="0" smtClean="0">
                <a:latin typeface="+mn-lt"/>
              </a:rPr>
              <a:t>Quiet operation</a:t>
            </a:r>
          </a:p>
          <a:p>
            <a:r>
              <a:rPr lang="en-US" sz="2600" dirty="0" smtClean="0">
                <a:latin typeface="+mn-lt"/>
              </a:rPr>
              <a:t>Keep the weight down – stay close to the GVWR (Gross Vehicle Weight Rating)</a:t>
            </a:r>
          </a:p>
          <a:p>
            <a:r>
              <a:rPr lang="en-US" sz="2600" dirty="0" smtClean="0">
                <a:latin typeface="+mn-lt"/>
              </a:rPr>
              <a:t>Top speed of at least 65 MPH</a:t>
            </a:r>
          </a:p>
          <a:p>
            <a:r>
              <a:rPr lang="en-US" sz="2600" dirty="0" smtClean="0">
                <a:latin typeface="+mn-lt"/>
              </a:rPr>
              <a:t>Minimize initial cost of battery pack</a:t>
            </a:r>
          </a:p>
          <a:p>
            <a:r>
              <a:rPr lang="en-US" sz="2600" dirty="0" smtClean="0">
                <a:latin typeface="+mn-lt"/>
              </a:rPr>
              <a:t>Total conversion project cost less than $10,000 (not counting donor car)</a:t>
            </a:r>
          </a:p>
          <a:p>
            <a:r>
              <a:rPr lang="en-US" sz="2600" dirty="0" smtClean="0">
                <a:latin typeface="+mn-lt"/>
              </a:rPr>
              <a:t>Include heater and defroster for comfort through the Minnesota winter.</a:t>
            </a:r>
          </a:p>
          <a:p>
            <a:r>
              <a:rPr lang="en-US" sz="2600" dirty="0" smtClean="0">
                <a:latin typeface="+mn-lt"/>
              </a:rPr>
              <a:t>Flexible battery layout (not size specific) to allow an upgrade at a later date.</a:t>
            </a:r>
          </a:p>
          <a:p>
            <a:r>
              <a:rPr lang="en-US" sz="2600" dirty="0" smtClean="0">
                <a:latin typeface="+mn-lt"/>
              </a:rPr>
              <a:t>Suspension modified to compensate for additional weight of the batteries.</a:t>
            </a:r>
          </a:p>
          <a:p>
            <a:r>
              <a:rPr lang="en-US" sz="2600" dirty="0" smtClean="0">
                <a:latin typeface="+mn-lt"/>
              </a:rPr>
              <a:t>Brakes must operate as before conversion using a quiet vacuum pump.</a:t>
            </a:r>
          </a:p>
          <a:p>
            <a:pPr>
              <a:buNone/>
            </a:pPr>
            <a:endParaRPr lang="en-US" sz="2400" dirty="0">
              <a:latin typeface="+mj-lt"/>
            </a:endParaRPr>
          </a:p>
        </p:txBody>
      </p:sp>
      <p:sp>
        <p:nvSpPr>
          <p:cNvPr id="4" name="TextBox 3"/>
          <p:cNvSpPr txBox="1"/>
          <p:nvPr/>
        </p:nvSpPr>
        <p:spPr>
          <a:xfrm>
            <a:off x="-71228" y="1121664"/>
            <a:ext cx="780288" cy="5262979"/>
          </a:xfrm>
          <a:prstGeom prst="rect">
            <a:avLst/>
          </a:prstGeom>
          <a:noFill/>
        </p:spPr>
        <p:txBody>
          <a:bodyPr wrap="square" rtlCol="0">
            <a:spAutoFit/>
          </a:bodyPr>
          <a:lstStyle/>
          <a:p>
            <a:pPr algn="ctr"/>
            <a:r>
              <a:rPr lang="en-US" sz="1600" b="1" u="sng" dirty="0" smtClean="0">
                <a:solidFill>
                  <a:srgbClr val="0070C0"/>
                </a:solidFill>
              </a:rPr>
              <a:t>1 -&gt; 10</a:t>
            </a:r>
          </a:p>
          <a:p>
            <a:pPr algn="ctr"/>
            <a:r>
              <a:rPr lang="en-US" sz="1600" b="1" dirty="0" smtClean="0">
                <a:solidFill>
                  <a:srgbClr val="0070C0"/>
                </a:solidFill>
              </a:rPr>
              <a:t>6</a:t>
            </a:r>
          </a:p>
          <a:p>
            <a:pPr algn="ctr"/>
            <a:r>
              <a:rPr lang="en-US" sz="1600" b="1" dirty="0" smtClean="0">
                <a:solidFill>
                  <a:srgbClr val="0070C0"/>
                </a:solidFill>
              </a:rPr>
              <a:t>10</a:t>
            </a:r>
          </a:p>
          <a:p>
            <a:pPr algn="ctr"/>
            <a:r>
              <a:rPr lang="en-US" sz="1600" b="1" dirty="0" smtClean="0">
                <a:solidFill>
                  <a:srgbClr val="0070C0"/>
                </a:solidFill>
              </a:rPr>
              <a:t>10</a:t>
            </a:r>
          </a:p>
          <a:p>
            <a:pPr algn="ctr"/>
            <a:r>
              <a:rPr lang="en-US" sz="1600" b="1" dirty="0" smtClean="0">
                <a:solidFill>
                  <a:srgbClr val="0070C0"/>
                </a:solidFill>
              </a:rPr>
              <a:t>8</a:t>
            </a:r>
          </a:p>
          <a:p>
            <a:pPr algn="ctr"/>
            <a:r>
              <a:rPr lang="en-US" sz="1600" b="1" dirty="0" smtClean="0">
                <a:solidFill>
                  <a:srgbClr val="0070C0"/>
                </a:solidFill>
              </a:rPr>
              <a:t>6-&gt;9</a:t>
            </a:r>
          </a:p>
          <a:p>
            <a:pPr algn="ctr"/>
            <a:r>
              <a:rPr lang="en-US" sz="1600" b="1" dirty="0" smtClean="0">
                <a:solidFill>
                  <a:srgbClr val="0070C0"/>
                </a:solidFill>
              </a:rPr>
              <a:t>8</a:t>
            </a:r>
          </a:p>
          <a:p>
            <a:pPr algn="ctr"/>
            <a:endParaRPr lang="en-US" sz="1400" b="1" dirty="0" smtClean="0">
              <a:solidFill>
                <a:srgbClr val="0070C0"/>
              </a:solidFill>
            </a:endParaRPr>
          </a:p>
          <a:p>
            <a:pPr algn="ctr"/>
            <a:r>
              <a:rPr lang="en-US" sz="1600" b="1" dirty="0" smtClean="0">
                <a:solidFill>
                  <a:srgbClr val="0070C0"/>
                </a:solidFill>
              </a:rPr>
              <a:t>9</a:t>
            </a:r>
          </a:p>
          <a:p>
            <a:pPr algn="ctr"/>
            <a:endParaRPr lang="en-US" sz="1100" b="1" dirty="0" smtClean="0">
              <a:solidFill>
                <a:srgbClr val="0070C0"/>
              </a:solidFill>
            </a:endParaRPr>
          </a:p>
          <a:p>
            <a:pPr algn="ctr"/>
            <a:r>
              <a:rPr lang="en-US" sz="1600" b="1" dirty="0" smtClean="0">
                <a:solidFill>
                  <a:srgbClr val="0070C0"/>
                </a:solidFill>
              </a:rPr>
              <a:t>8</a:t>
            </a:r>
          </a:p>
          <a:p>
            <a:pPr algn="ctr"/>
            <a:r>
              <a:rPr lang="en-US" sz="1600" b="1" dirty="0" smtClean="0">
                <a:solidFill>
                  <a:srgbClr val="0070C0"/>
                </a:solidFill>
              </a:rPr>
              <a:t>8</a:t>
            </a:r>
          </a:p>
          <a:p>
            <a:pPr algn="ctr"/>
            <a:r>
              <a:rPr lang="en-US" sz="1600" b="1" dirty="0" smtClean="0">
                <a:solidFill>
                  <a:srgbClr val="0070C0"/>
                </a:solidFill>
              </a:rPr>
              <a:t>4</a:t>
            </a:r>
          </a:p>
          <a:p>
            <a:pPr algn="ctr"/>
            <a:r>
              <a:rPr lang="en-US" sz="1600" b="1" dirty="0" smtClean="0">
                <a:solidFill>
                  <a:srgbClr val="0070C0"/>
                </a:solidFill>
              </a:rPr>
              <a:t>10</a:t>
            </a:r>
          </a:p>
          <a:p>
            <a:pPr algn="ctr"/>
            <a:r>
              <a:rPr lang="en-US" sz="1600" b="1" dirty="0" smtClean="0">
                <a:solidFill>
                  <a:srgbClr val="0070C0"/>
                </a:solidFill>
              </a:rPr>
              <a:t>9</a:t>
            </a:r>
          </a:p>
          <a:p>
            <a:pPr algn="ctr"/>
            <a:r>
              <a:rPr lang="en-US" sz="1600" b="1" dirty="0" smtClean="0">
                <a:solidFill>
                  <a:srgbClr val="0070C0"/>
                </a:solidFill>
              </a:rPr>
              <a:t>7</a:t>
            </a:r>
          </a:p>
          <a:p>
            <a:pPr algn="ctr"/>
            <a:r>
              <a:rPr lang="en-US" sz="1600" b="1" dirty="0" smtClean="0">
                <a:solidFill>
                  <a:srgbClr val="0070C0"/>
                </a:solidFill>
              </a:rPr>
              <a:t>6</a:t>
            </a:r>
          </a:p>
          <a:p>
            <a:pPr algn="ctr"/>
            <a:r>
              <a:rPr lang="en-US" sz="1600" b="1" dirty="0" smtClean="0">
                <a:solidFill>
                  <a:srgbClr val="0070C0"/>
                </a:solidFill>
              </a:rPr>
              <a:t>7</a:t>
            </a:r>
          </a:p>
          <a:p>
            <a:pPr algn="ctr"/>
            <a:r>
              <a:rPr lang="en-US" sz="1600" b="1" dirty="0" smtClean="0">
                <a:solidFill>
                  <a:srgbClr val="0070C0"/>
                </a:solidFill>
              </a:rPr>
              <a:t>5 -&gt; 9</a:t>
            </a:r>
          </a:p>
          <a:p>
            <a:pPr algn="ctr"/>
            <a:r>
              <a:rPr lang="en-US" sz="1600" b="1" dirty="0" smtClean="0">
                <a:solidFill>
                  <a:srgbClr val="0070C0"/>
                </a:solidFill>
              </a:rPr>
              <a:t>9</a:t>
            </a:r>
          </a:p>
          <a:p>
            <a:pPr algn="ctr"/>
            <a:endParaRPr lang="en-US" sz="1600" b="1" dirty="0">
              <a:solidFill>
                <a:srgbClr val="0070C0"/>
              </a:solidFill>
            </a:endParaRPr>
          </a:p>
        </p:txBody>
      </p:sp>
      <p:sp>
        <p:nvSpPr>
          <p:cNvPr id="7"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8"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28</a:t>
            </a:fld>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14"/>
            <a:ext cx="8229600" cy="960120"/>
          </a:xfrm>
        </p:spPr>
        <p:txBody>
          <a:bodyPr>
            <a:noAutofit/>
          </a:bodyPr>
          <a:lstStyle/>
          <a:p>
            <a:r>
              <a:rPr lang="en-US" sz="4400" b="1" dirty="0" smtClean="0">
                <a:latin typeface="Calibri" pitchFamily="34" charset="0"/>
              </a:rPr>
              <a:t>FocusEV vs. “the Competition”</a:t>
            </a:r>
            <a:r>
              <a:rPr lang="en-US" b="1" dirty="0" smtClean="0">
                <a:latin typeface="Calibri" pitchFamily="34" charset="0"/>
              </a:rPr>
              <a:t/>
            </a:r>
            <a:br>
              <a:rPr lang="en-US" b="1" dirty="0" smtClean="0">
                <a:latin typeface="Calibri" pitchFamily="34" charset="0"/>
              </a:rPr>
            </a:br>
            <a:r>
              <a:rPr lang="en-US" sz="2400" b="1" dirty="0" smtClean="0">
                <a:latin typeface="Calibri" pitchFamily="34" charset="0"/>
              </a:rPr>
              <a:t>Which car would you drive for your daily commute?</a:t>
            </a:r>
            <a:endParaRPr lang="en-US" sz="1800" dirty="0">
              <a:latin typeface="Calibri" pitchFamily="34" charset="0"/>
            </a:endParaRPr>
          </a:p>
        </p:txBody>
      </p:sp>
      <p:sp>
        <p:nvSpPr>
          <p:cNvPr id="4" name="TextBox 5"/>
          <p:cNvSpPr txBox="1">
            <a:spLocks noChangeArrowheads="1"/>
          </p:cNvSpPr>
          <p:nvPr/>
        </p:nvSpPr>
        <p:spPr bwMode="auto">
          <a:xfrm>
            <a:off x="1828800" y="6365500"/>
            <a:ext cx="6172200" cy="461963"/>
          </a:xfrm>
          <a:prstGeom prst="rect">
            <a:avLst/>
          </a:prstGeom>
          <a:noFill/>
          <a:ln w="9525">
            <a:noFill/>
            <a:miter lim="800000"/>
            <a:headEnd/>
            <a:tailEnd/>
          </a:ln>
        </p:spPr>
        <p:txBody>
          <a:bodyPr>
            <a:spAutoFit/>
          </a:bodyPr>
          <a:lstStyle/>
          <a:p>
            <a:r>
              <a:rPr lang="en-US" sz="1200" dirty="0">
                <a:latin typeface="Arial" charset="0"/>
                <a:cs typeface="Arial" charset="0"/>
              </a:rPr>
              <a:t>Tesla    http://www.teslamotors.com/performance/tech_specs.php</a:t>
            </a:r>
          </a:p>
          <a:p>
            <a:r>
              <a:rPr lang="en-US" sz="1200" dirty="0">
                <a:latin typeface="Arial" charset="0"/>
                <a:cs typeface="Arial" charset="0"/>
              </a:rPr>
              <a:t>Zenn    http://www.zenncarsabq.com/pdf/zenn_2008specs.pdf</a:t>
            </a:r>
          </a:p>
        </p:txBody>
      </p:sp>
      <p:pic>
        <p:nvPicPr>
          <p:cNvPr id="2050" name="Picture 2"/>
          <p:cNvPicPr>
            <a:picLocks noChangeAspect="1" noChangeArrowheads="1"/>
          </p:cNvPicPr>
          <p:nvPr/>
        </p:nvPicPr>
        <p:blipFill>
          <a:blip r:embed="rId2"/>
          <a:srcRect l="10496" t="38741" r="7145" b="12929"/>
          <a:stretch>
            <a:fillRect/>
          </a:stretch>
        </p:blipFill>
        <p:spPr bwMode="auto">
          <a:xfrm>
            <a:off x="3253341" y="1383638"/>
            <a:ext cx="2410948" cy="1135779"/>
          </a:xfrm>
          <a:prstGeom prst="rect">
            <a:avLst/>
          </a:prstGeom>
          <a:noFill/>
          <a:ln w="9525">
            <a:noFill/>
            <a:miter lim="800000"/>
            <a:headEnd/>
            <a:tailEnd/>
          </a:ln>
          <a:effectLst/>
        </p:spPr>
      </p:pic>
      <p:pic>
        <p:nvPicPr>
          <p:cNvPr id="6" name="Picture 5" descr="FocusEV_done2.jpg"/>
          <p:cNvPicPr>
            <a:picLocks noChangeAspect="1"/>
          </p:cNvPicPr>
          <p:nvPr/>
        </p:nvPicPr>
        <p:blipFill>
          <a:blip r:embed="rId3"/>
          <a:srcRect l="2526" t="37588" r="8105" b="14814"/>
          <a:stretch>
            <a:fillRect/>
          </a:stretch>
        </p:blipFill>
        <p:spPr>
          <a:xfrm>
            <a:off x="5650028" y="1118942"/>
            <a:ext cx="3493971" cy="1395663"/>
          </a:xfrm>
          <a:prstGeom prst="rect">
            <a:avLst/>
          </a:prstGeom>
        </p:spPr>
      </p:pic>
      <p:pic>
        <p:nvPicPr>
          <p:cNvPr id="7" name="Picture 6" descr="tesla.jpg"/>
          <p:cNvPicPr>
            <a:picLocks noChangeAspect="1"/>
          </p:cNvPicPr>
          <p:nvPr/>
        </p:nvPicPr>
        <p:blipFill>
          <a:blip r:embed="rId4"/>
          <a:srcRect l="4544" t="42100" r="4400" b="6994"/>
          <a:stretch>
            <a:fillRect/>
          </a:stretch>
        </p:blipFill>
        <p:spPr>
          <a:xfrm>
            <a:off x="0" y="1164663"/>
            <a:ext cx="3259709" cy="1366781"/>
          </a:xfrm>
          <a:prstGeom prst="rect">
            <a:avLst/>
          </a:prstGeom>
        </p:spPr>
      </p:pic>
      <p:graphicFrame>
        <p:nvGraphicFramePr>
          <p:cNvPr id="3" name="Table 2"/>
          <p:cNvGraphicFramePr>
            <a:graphicFrameLocks noGrp="1"/>
          </p:cNvGraphicFramePr>
          <p:nvPr/>
        </p:nvGraphicFramePr>
        <p:xfrm>
          <a:off x="3810" y="2497100"/>
          <a:ext cx="9140190" cy="3815080"/>
        </p:xfrm>
        <a:graphic>
          <a:graphicData uri="http://schemas.openxmlformats.org/drawingml/2006/table">
            <a:tbl>
              <a:tblPr firstRow="1" bandRow="1">
                <a:tableStyleId>{6E25E649-3F16-4E02-A733-19D2CDBF48F0}</a:tableStyleId>
              </a:tblPr>
              <a:tblGrid>
                <a:gridCol w="1607067"/>
                <a:gridCol w="2511041"/>
                <a:gridCol w="2511041"/>
                <a:gridCol w="2511041"/>
              </a:tblGrid>
              <a:tr h="370840">
                <a:tc>
                  <a:txBody>
                    <a:bodyPr/>
                    <a:lstStyle/>
                    <a:p>
                      <a:endParaRPr lang="en-US" sz="1800" b="1" dirty="0">
                        <a:latin typeface="Arial" pitchFamily="34" charset="0"/>
                        <a:cs typeface="Arial" pitchFamily="34" charset="0"/>
                      </a:endParaRPr>
                    </a:p>
                  </a:txBody>
                  <a:tcPr/>
                </a:tc>
                <a:tc>
                  <a:txBody>
                    <a:bodyPr/>
                    <a:lstStyle/>
                    <a:p>
                      <a:pPr algn="ctr"/>
                      <a:r>
                        <a:rPr lang="en-US" sz="1800" b="1" dirty="0" smtClean="0"/>
                        <a:t>Tesla Roadster</a:t>
                      </a:r>
                      <a:endParaRPr lang="en-US" sz="1800" b="1" dirty="0">
                        <a:latin typeface="Arial Black" pitchFamily="34" charset="0"/>
                        <a:cs typeface="Arial" pitchFamily="34" charset="0"/>
                      </a:endParaRPr>
                    </a:p>
                  </a:txBody>
                  <a:tcPr/>
                </a:tc>
                <a:tc>
                  <a:txBody>
                    <a:bodyPr/>
                    <a:lstStyle/>
                    <a:p>
                      <a:pPr algn="ctr"/>
                      <a:r>
                        <a:rPr lang="en-US" sz="1800" b="1" dirty="0" smtClean="0"/>
                        <a:t>Zenn</a:t>
                      </a:r>
                    </a:p>
                    <a:p>
                      <a:pPr algn="ctr"/>
                      <a:r>
                        <a:rPr lang="en-US" sz="1800" b="1" dirty="0" smtClean="0"/>
                        <a:t>NEV</a:t>
                      </a:r>
                      <a:endParaRPr lang="en-US" sz="1800" b="1" dirty="0">
                        <a:latin typeface="Arial Black" pitchFamily="34" charset="0"/>
                        <a:cs typeface="Arial" pitchFamily="34" charset="0"/>
                      </a:endParaRPr>
                    </a:p>
                  </a:txBody>
                  <a:tcPr/>
                </a:tc>
                <a:tc>
                  <a:txBody>
                    <a:bodyPr/>
                    <a:lstStyle/>
                    <a:p>
                      <a:pPr algn="ctr"/>
                      <a:r>
                        <a:rPr lang="en-US" sz="1800" b="1" dirty="0" smtClean="0"/>
                        <a:t>FocusEV</a:t>
                      </a:r>
                    </a:p>
                    <a:p>
                      <a:pPr algn="ctr"/>
                      <a:r>
                        <a:rPr lang="en-US" sz="1800" b="1" dirty="0" smtClean="0"/>
                        <a:t>Home-built</a:t>
                      </a:r>
                      <a:endParaRPr lang="en-US" sz="1800" b="1" dirty="0">
                        <a:latin typeface="Arial Black" pitchFamily="34" charset="0"/>
                        <a:cs typeface="Arial" pitchFamily="34" charset="0"/>
                      </a:endParaRPr>
                    </a:p>
                  </a:txBody>
                  <a:tcPr/>
                </a:tc>
              </a:tr>
              <a:tr h="370840">
                <a:tc>
                  <a:txBody>
                    <a:bodyPr/>
                    <a:lstStyle/>
                    <a:p>
                      <a:pPr algn="r"/>
                      <a:r>
                        <a:rPr lang="en-US" sz="1600" b="1" dirty="0" smtClean="0"/>
                        <a:t>Drive Motor</a:t>
                      </a:r>
                      <a:endParaRPr lang="en-US" sz="1600" b="1" dirty="0">
                        <a:latin typeface="Arial Black" pitchFamily="34" charset="0"/>
                        <a:cs typeface="Arial" pitchFamily="34" charset="0"/>
                      </a:endParaRPr>
                    </a:p>
                  </a:txBody>
                  <a:tcPr/>
                </a:tc>
                <a:tc>
                  <a:txBody>
                    <a:bodyPr/>
                    <a:lstStyle/>
                    <a:p>
                      <a:pPr algn="ctr"/>
                      <a:r>
                        <a:rPr lang="en-US" sz="1600" dirty="0" smtClean="0"/>
                        <a:t>185 KW AC Induction</a:t>
                      </a:r>
                      <a:endParaRPr lang="en-US" sz="1600" dirty="0">
                        <a:latin typeface="Arial" pitchFamily="34" charset="0"/>
                        <a:cs typeface="Arial" pitchFamily="34" charset="0"/>
                      </a:endParaRPr>
                    </a:p>
                  </a:txBody>
                  <a:tcPr/>
                </a:tc>
                <a:tc>
                  <a:txBody>
                    <a:bodyPr/>
                    <a:lstStyle/>
                    <a:p>
                      <a:pPr algn="ctr"/>
                      <a:r>
                        <a:rPr lang="en-US" sz="1600" dirty="0" smtClean="0"/>
                        <a:t>5.7 KW 3-phase AC </a:t>
                      </a:r>
                      <a:endParaRPr lang="en-US" sz="1600" dirty="0">
                        <a:latin typeface="Arial" pitchFamily="34" charset="0"/>
                        <a:cs typeface="Arial" pitchFamily="34" charset="0"/>
                      </a:endParaRPr>
                    </a:p>
                  </a:txBody>
                  <a:tcPr/>
                </a:tc>
                <a:tc>
                  <a:txBody>
                    <a:bodyPr/>
                    <a:lstStyle/>
                    <a:p>
                      <a:pPr algn="ctr"/>
                      <a:r>
                        <a:rPr lang="en-US" sz="1600" dirty="0" smtClean="0"/>
                        <a:t>50 KW Series Wound DC</a:t>
                      </a:r>
                      <a:endParaRPr lang="en-US" sz="1600" dirty="0">
                        <a:latin typeface="Arial" pitchFamily="34" charset="0"/>
                        <a:cs typeface="Arial" pitchFamily="34" charset="0"/>
                      </a:endParaRPr>
                    </a:p>
                  </a:txBody>
                  <a:tcPr/>
                </a:tc>
              </a:tr>
              <a:tr h="370840">
                <a:tc>
                  <a:txBody>
                    <a:bodyPr/>
                    <a:lstStyle/>
                    <a:p>
                      <a:pPr algn="r"/>
                      <a:r>
                        <a:rPr lang="en-US" sz="1600" b="1" dirty="0" smtClean="0"/>
                        <a:t>Battery Pack</a:t>
                      </a:r>
                      <a:endParaRPr lang="en-US" sz="1600" b="1" dirty="0">
                        <a:latin typeface="Arial Black" pitchFamily="34" charset="0"/>
                        <a:cs typeface="Arial" pitchFamily="34" charset="0"/>
                      </a:endParaRPr>
                    </a:p>
                  </a:txBody>
                  <a:tcPr/>
                </a:tc>
                <a:tc>
                  <a:txBody>
                    <a:bodyPr/>
                    <a:lstStyle/>
                    <a:p>
                      <a:pPr algn="ctr"/>
                      <a:r>
                        <a:rPr lang="en-US" sz="1600" dirty="0" smtClean="0"/>
                        <a:t>53 KW-Hr Li-Ion</a:t>
                      </a:r>
                    </a:p>
                    <a:p>
                      <a:pPr algn="ctr"/>
                      <a:r>
                        <a:rPr lang="en-US" sz="1600" dirty="0" smtClean="0"/>
                        <a:t>375V</a:t>
                      </a:r>
                      <a:endParaRPr lang="en-US" sz="1600" dirty="0">
                        <a:latin typeface="Arial" pitchFamily="34" charset="0"/>
                        <a:cs typeface="Arial" pitchFamily="34" charset="0"/>
                      </a:endParaRPr>
                    </a:p>
                  </a:txBody>
                  <a:tcPr/>
                </a:tc>
                <a:tc>
                  <a:txBody>
                    <a:bodyPr/>
                    <a:lstStyle/>
                    <a:p>
                      <a:pPr algn="ctr"/>
                      <a:r>
                        <a:rPr lang="en-US" sz="1600" dirty="0" smtClean="0"/>
                        <a:t>5 KW-Hr Lead-Acid</a:t>
                      </a:r>
                    </a:p>
                    <a:p>
                      <a:pPr algn="ctr"/>
                      <a:r>
                        <a:rPr lang="en-US" sz="1600" dirty="0" smtClean="0"/>
                        <a:t>72V - Gel</a:t>
                      </a:r>
                      <a:endParaRPr lang="en-US" sz="1600" dirty="0">
                        <a:latin typeface="Arial" pitchFamily="34" charset="0"/>
                        <a:cs typeface="Arial" pitchFamily="34" charset="0"/>
                      </a:endParaRPr>
                    </a:p>
                  </a:txBody>
                  <a:tcPr/>
                </a:tc>
                <a:tc>
                  <a:txBody>
                    <a:bodyPr/>
                    <a:lstStyle/>
                    <a:p>
                      <a:pPr algn="ctr"/>
                      <a:r>
                        <a:rPr lang="en-US" sz="1600" dirty="0" smtClean="0"/>
                        <a:t>12.5 KW-Hr Lead-Acid</a:t>
                      </a:r>
                    </a:p>
                    <a:p>
                      <a:pPr algn="ctr"/>
                      <a:r>
                        <a:rPr lang="en-US" sz="1600" dirty="0" smtClean="0"/>
                        <a:t>136V – Wet Cell</a:t>
                      </a:r>
                      <a:endParaRPr lang="en-US" sz="1600" dirty="0">
                        <a:latin typeface="Arial" pitchFamily="34" charset="0"/>
                        <a:cs typeface="Arial" pitchFamily="34" charset="0"/>
                      </a:endParaRPr>
                    </a:p>
                  </a:txBody>
                  <a:tcPr/>
                </a:tc>
              </a:tr>
              <a:tr h="370840">
                <a:tc>
                  <a:txBody>
                    <a:bodyPr/>
                    <a:lstStyle/>
                    <a:p>
                      <a:pPr algn="r"/>
                      <a:r>
                        <a:rPr lang="en-US" sz="1600" b="1" dirty="0" smtClean="0"/>
                        <a:t>Top Speed</a:t>
                      </a:r>
                      <a:endParaRPr lang="en-US" sz="1600" b="1" dirty="0">
                        <a:latin typeface="Arial Black" pitchFamily="34" charset="0"/>
                        <a:cs typeface="Arial" pitchFamily="34" charset="0"/>
                      </a:endParaRPr>
                    </a:p>
                  </a:txBody>
                  <a:tcPr/>
                </a:tc>
                <a:tc>
                  <a:txBody>
                    <a:bodyPr/>
                    <a:lstStyle/>
                    <a:p>
                      <a:pPr algn="ctr"/>
                      <a:r>
                        <a:rPr lang="en-US" sz="1600" dirty="0" smtClean="0"/>
                        <a:t>125 MPH</a:t>
                      </a:r>
                      <a:endParaRPr lang="en-US" sz="1600" dirty="0">
                        <a:latin typeface="Arial" pitchFamily="34" charset="0"/>
                        <a:cs typeface="Arial" pitchFamily="34" charset="0"/>
                      </a:endParaRPr>
                    </a:p>
                  </a:txBody>
                  <a:tcPr/>
                </a:tc>
                <a:tc>
                  <a:txBody>
                    <a:bodyPr/>
                    <a:lstStyle/>
                    <a:p>
                      <a:pPr algn="ctr"/>
                      <a:r>
                        <a:rPr lang="en-US" sz="1600" dirty="0" smtClean="0"/>
                        <a:t>25 MPH</a:t>
                      </a:r>
                      <a:endParaRPr lang="en-US" sz="1600" dirty="0">
                        <a:latin typeface="Arial" pitchFamily="34" charset="0"/>
                        <a:cs typeface="Arial" pitchFamily="34" charset="0"/>
                      </a:endParaRPr>
                    </a:p>
                  </a:txBody>
                  <a:tcPr/>
                </a:tc>
                <a:tc>
                  <a:txBody>
                    <a:bodyPr/>
                    <a:lstStyle/>
                    <a:p>
                      <a:pPr algn="ctr"/>
                      <a:r>
                        <a:rPr lang="en-US" sz="1600" dirty="0" smtClean="0"/>
                        <a:t>70 MPH</a:t>
                      </a:r>
                      <a:endParaRPr lang="en-US" sz="1600" dirty="0">
                        <a:latin typeface="Arial" pitchFamily="34" charset="0"/>
                        <a:cs typeface="Arial" pitchFamily="34" charset="0"/>
                      </a:endParaRPr>
                    </a:p>
                  </a:txBody>
                  <a:tcPr/>
                </a:tc>
              </a:tr>
              <a:tr h="370840">
                <a:tc>
                  <a:txBody>
                    <a:bodyPr/>
                    <a:lstStyle/>
                    <a:p>
                      <a:pPr algn="r"/>
                      <a:r>
                        <a:rPr lang="en-US" sz="1600" b="1" dirty="0" smtClean="0"/>
                        <a:t>Acceleration</a:t>
                      </a:r>
                      <a:endParaRPr lang="en-US" sz="1600" b="1" dirty="0">
                        <a:latin typeface="Arial Black" pitchFamily="34" charset="0"/>
                        <a:cs typeface="Arial" pitchFamily="34" charset="0"/>
                      </a:endParaRPr>
                    </a:p>
                  </a:txBody>
                  <a:tcPr/>
                </a:tc>
                <a:tc>
                  <a:txBody>
                    <a:bodyPr/>
                    <a:lstStyle/>
                    <a:p>
                      <a:pPr algn="ctr"/>
                      <a:r>
                        <a:rPr lang="en-US" sz="1600" dirty="0" smtClean="0"/>
                        <a:t>3.9 seconds (0 to 60)</a:t>
                      </a:r>
                      <a:endParaRPr lang="en-US" sz="1600" dirty="0">
                        <a:latin typeface="Arial" pitchFamily="34" charset="0"/>
                        <a:cs typeface="Arial" pitchFamily="34" charset="0"/>
                      </a:endParaRPr>
                    </a:p>
                  </a:txBody>
                  <a:tcPr/>
                </a:tc>
                <a:tc>
                  <a:txBody>
                    <a:bodyPr/>
                    <a:lstStyle/>
                    <a:p>
                      <a:pPr algn="ctr"/>
                      <a:r>
                        <a:rPr lang="en-US" sz="1600" dirty="0" smtClean="0"/>
                        <a:t>Never (0 to 60)</a:t>
                      </a:r>
                      <a:endParaRPr lang="en-US" sz="1600" dirty="0">
                        <a:latin typeface="Arial" pitchFamily="34" charset="0"/>
                        <a:cs typeface="Arial" pitchFamily="34" charset="0"/>
                      </a:endParaRPr>
                    </a:p>
                  </a:txBody>
                  <a:tcPr/>
                </a:tc>
                <a:tc>
                  <a:txBody>
                    <a:bodyPr/>
                    <a:lstStyle/>
                    <a:p>
                      <a:pPr algn="ctr"/>
                      <a:r>
                        <a:rPr lang="en-US" sz="1600" dirty="0" smtClean="0"/>
                        <a:t>~22 seconds (0 to 60)</a:t>
                      </a:r>
                      <a:endParaRPr lang="en-US" sz="1600" dirty="0">
                        <a:latin typeface="Arial" pitchFamily="34" charset="0"/>
                        <a:cs typeface="Arial" pitchFamily="34" charset="0"/>
                      </a:endParaRPr>
                    </a:p>
                  </a:txBody>
                  <a:tcPr/>
                </a:tc>
              </a:tr>
              <a:tr h="370840">
                <a:tc>
                  <a:txBody>
                    <a:bodyPr/>
                    <a:lstStyle/>
                    <a:p>
                      <a:pPr algn="r"/>
                      <a:r>
                        <a:rPr lang="en-US" sz="1600" b="1" dirty="0" smtClean="0"/>
                        <a:t>Range</a:t>
                      </a:r>
                      <a:endParaRPr lang="en-US" sz="1600" b="1" dirty="0">
                        <a:latin typeface="Arial Black" pitchFamily="34" charset="0"/>
                        <a:cs typeface="Arial" pitchFamily="34" charset="0"/>
                      </a:endParaRPr>
                    </a:p>
                  </a:txBody>
                  <a:tcPr/>
                </a:tc>
                <a:tc>
                  <a:txBody>
                    <a:bodyPr/>
                    <a:lstStyle/>
                    <a:p>
                      <a:pPr algn="ctr"/>
                      <a:r>
                        <a:rPr lang="en-US" sz="1600" dirty="0" smtClean="0"/>
                        <a:t>220 miles</a:t>
                      </a:r>
                      <a:endParaRPr lang="en-US" sz="1600" dirty="0">
                        <a:latin typeface="Arial" pitchFamily="34" charset="0"/>
                        <a:cs typeface="Arial" pitchFamily="34" charset="0"/>
                      </a:endParaRPr>
                    </a:p>
                  </a:txBody>
                  <a:tcPr/>
                </a:tc>
                <a:tc>
                  <a:txBody>
                    <a:bodyPr/>
                    <a:lstStyle/>
                    <a:p>
                      <a:pPr algn="ctr"/>
                      <a:r>
                        <a:rPr lang="en-US" sz="1600" dirty="0" smtClean="0"/>
                        <a:t>35 miles</a:t>
                      </a:r>
                      <a:endParaRPr lang="en-US" sz="1600" dirty="0">
                        <a:latin typeface="Arial" pitchFamily="34" charset="0"/>
                        <a:cs typeface="Arial" pitchFamily="34" charset="0"/>
                      </a:endParaRPr>
                    </a:p>
                  </a:txBody>
                  <a:tcPr/>
                </a:tc>
                <a:tc>
                  <a:txBody>
                    <a:bodyPr/>
                    <a:lstStyle/>
                    <a:p>
                      <a:pPr algn="ctr"/>
                      <a:r>
                        <a:rPr lang="en-US" sz="1600" dirty="0" smtClean="0"/>
                        <a:t>35 miles</a:t>
                      </a:r>
                      <a:endParaRPr lang="en-US" sz="1600" dirty="0">
                        <a:latin typeface="Arial" pitchFamily="34" charset="0"/>
                        <a:cs typeface="Arial" pitchFamily="34" charset="0"/>
                      </a:endParaRPr>
                    </a:p>
                  </a:txBody>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600" b="1" dirty="0" smtClean="0"/>
                        <a:t>Seats</a:t>
                      </a:r>
                      <a:endParaRPr lang="en-US" sz="1600" b="1" dirty="0" smtClean="0">
                        <a:latin typeface="Arial Black" pitchFamily="34" charset="0"/>
                        <a:cs typeface="Arial" pitchFamily="34" charset="0"/>
                      </a:endParaRPr>
                    </a:p>
                  </a:txBody>
                  <a:tcPr/>
                </a:tc>
                <a:tc>
                  <a:txBody>
                    <a:bodyPr/>
                    <a:lstStyle/>
                    <a:p>
                      <a:pPr algn="ctr"/>
                      <a:r>
                        <a:rPr lang="en-US" sz="1600" dirty="0" smtClean="0"/>
                        <a:t>2</a:t>
                      </a:r>
                      <a:endParaRPr lang="en-US" sz="1600" dirty="0">
                        <a:latin typeface="Arial" pitchFamily="34" charset="0"/>
                        <a:cs typeface="Arial" pitchFamily="34" charset="0"/>
                      </a:endParaRPr>
                    </a:p>
                  </a:txBody>
                  <a:tcPr/>
                </a:tc>
                <a:tc>
                  <a:txBody>
                    <a:bodyPr/>
                    <a:lstStyle/>
                    <a:p>
                      <a:pPr algn="ctr"/>
                      <a:r>
                        <a:rPr lang="en-US" sz="1600" dirty="0" smtClean="0"/>
                        <a:t>2</a:t>
                      </a:r>
                      <a:endParaRPr lang="en-US" sz="1600" dirty="0">
                        <a:latin typeface="Arial" pitchFamily="34" charset="0"/>
                        <a:cs typeface="Arial" pitchFamily="34" charset="0"/>
                      </a:endParaRPr>
                    </a:p>
                  </a:txBody>
                  <a:tcPr/>
                </a:tc>
                <a:tc>
                  <a:txBody>
                    <a:bodyPr/>
                    <a:lstStyle/>
                    <a:p>
                      <a:pPr algn="ctr"/>
                      <a:r>
                        <a:rPr lang="en-US" sz="1600" dirty="0" smtClean="0"/>
                        <a:t>5</a:t>
                      </a:r>
                      <a:endParaRPr lang="en-US" sz="1600" dirty="0">
                        <a:latin typeface="Arial" pitchFamily="34" charset="0"/>
                        <a:cs typeface="Arial" pitchFamily="34" charset="0"/>
                      </a:endParaRPr>
                    </a:p>
                  </a:txBody>
                  <a:tcPr/>
                </a:tc>
              </a:tr>
              <a:tr h="370840">
                <a:tc>
                  <a:txBody>
                    <a:bodyPr/>
                    <a:lstStyle/>
                    <a:p>
                      <a:pPr algn="r"/>
                      <a:endParaRPr lang="en-US" sz="1600" b="1" dirty="0">
                        <a:solidFill>
                          <a:schemeClr val="tx1"/>
                        </a:solidFill>
                        <a:latin typeface="Arial Black" pitchFamily="34" charset="0"/>
                        <a:cs typeface="Arial" pitchFamily="34" charset="0"/>
                      </a:endParaRPr>
                    </a:p>
                  </a:txBody>
                  <a:tcPr/>
                </a:tc>
                <a:tc>
                  <a:txBody>
                    <a:bodyPr/>
                    <a:lstStyle/>
                    <a:p>
                      <a:pPr algn="ctr"/>
                      <a:endParaRPr lang="en-US" sz="1600" dirty="0">
                        <a:solidFill>
                          <a:schemeClr val="tx1"/>
                        </a:solidFill>
                        <a:latin typeface="Arial" pitchFamily="34" charset="0"/>
                        <a:cs typeface="Arial" pitchFamily="34" charset="0"/>
                      </a:endParaRPr>
                    </a:p>
                  </a:txBody>
                  <a:tcPr/>
                </a:tc>
                <a:tc>
                  <a:txBody>
                    <a:bodyPr/>
                    <a:lstStyle/>
                    <a:p>
                      <a:pPr algn="ctr"/>
                      <a:endParaRPr lang="en-US" sz="1600" dirty="0">
                        <a:solidFill>
                          <a:schemeClr val="tx1"/>
                        </a:solidFill>
                        <a:latin typeface="Arial" pitchFamily="34" charset="0"/>
                        <a:cs typeface="Arial" pitchFamily="34" charset="0"/>
                      </a:endParaRPr>
                    </a:p>
                  </a:txBody>
                  <a:tcPr/>
                </a:tc>
                <a:tc>
                  <a:txBody>
                    <a:bodyPr/>
                    <a:lstStyle/>
                    <a:p>
                      <a:pPr algn="ctr"/>
                      <a:endParaRPr lang="en-US" sz="1600" dirty="0">
                        <a:solidFill>
                          <a:schemeClr val="tx1"/>
                        </a:solidFill>
                        <a:latin typeface="Arial" pitchFamily="34" charset="0"/>
                        <a:cs typeface="Arial" pitchFamily="34" charset="0"/>
                      </a:endParaRPr>
                    </a:p>
                  </a:txBody>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endParaRPr lang="en-US" sz="1600" b="1" kern="1200" dirty="0">
                        <a:solidFill>
                          <a:schemeClr val="dk1"/>
                        </a:solidFill>
                        <a:latin typeface="+mn-lt"/>
                        <a:ea typeface="+mn-ea"/>
                        <a:cs typeface="+mn-cs"/>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kern="1200" dirty="0">
                        <a:solidFill>
                          <a:schemeClr val="tx1"/>
                        </a:solidFill>
                        <a:latin typeface="+mn-lt"/>
                        <a:ea typeface="+mn-ea"/>
                        <a:cs typeface="+mn-cs"/>
                      </a:endParaRPr>
                    </a:p>
                  </a:txBody>
                  <a:tcPr/>
                </a:tc>
                <a:tc>
                  <a:txBody>
                    <a:bodyPr/>
                    <a:lstStyle/>
                    <a:p>
                      <a:pPr algn="ctr"/>
                      <a:endParaRPr lang="en-US" sz="1600" kern="1200" dirty="0">
                        <a:solidFill>
                          <a:schemeClr val="tx1"/>
                        </a:solidFill>
                        <a:latin typeface="+mn-lt"/>
                        <a:ea typeface="+mn-ea"/>
                        <a:cs typeface="+mn-cs"/>
                      </a:endParaRPr>
                    </a:p>
                  </a:txBody>
                  <a:tcPr/>
                </a:tc>
                <a:tc>
                  <a:txBody>
                    <a:bodyPr/>
                    <a:lstStyle/>
                    <a:p>
                      <a:pPr algn="ctr"/>
                      <a:endParaRPr lang="en-US" sz="1600" kern="1200" dirty="0">
                        <a:solidFill>
                          <a:schemeClr val="tx1"/>
                        </a:solidFill>
                        <a:latin typeface="+mn-lt"/>
                        <a:ea typeface="+mn-ea"/>
                        <a:cs typeface="+mn-cs"/>
                      </a:endParaRPr>
                    </a:p>
                  </a:txBody>
                  <a:tcPr/>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14"/>
            <a:ext cx="8229600" cy="960120"/>
          </a:xfrm>
        </p:spPr>
        <p:txBody>
          <a:bodyPr>
            <a:noAutofit/>
          </a:bodyPr>
          <a:lstStyle/>
          <a:p>
            <a:r>
              <a:rPr lang="en-US" sz="4400" b="1" dirty="0" smtClean="0">
                <a:latin typeface="Calibri" pitchFamily="34" charset="0"/>
              </a:rPr>
              <a:t>FocusEV vs. “the Competition”</a:t>
            </a:r>
            <a:r>
              <a:rPr lang="en-US" b="1" dirty="0" smtClean="0">
                <a:latin typeface="Calibri" pitchFamily="34" charset="0"/>
              </a:rPr>
              <a:t/>
            </a:r>
            <a:br>
              <a:rPr lang="en-US" b="1" dirty="0" smtClean="0">
                <a:latin typeface="Calibri" pitchFamily="34" charset="0"/>
              </a:rPr>
            </a:br>
            <a:r>
              <a:rPr lang="en-US" sz="2400" b="1" dirty="0" smtClean="0">
                <a:latin typeface="Calibri" pitchFamily="34" charset="0"/>
              </a:rPr>
              <a:t>Which car would you drive for your daily commute?</a:t>
            </a:r>
            <a:endParaRPr lang="en-US" sz="1800" dirty="0">
              <a:latin typeface="Calibri" pitchFamily="34" charset="0"/>
            </a:endParaRPr>
          </a:p>
        </p:txBody>
      </p:sp>
      <p:sp>
        <p:nvSpPr>
          <p:cNvPr id="4" name="TextBox 5"/>
          <p:cNvSpPr txBox="1">
            <a:spLocks noChangeArrowheads="1"/>
          </p:cNvSpPr>
          <p:nvPr/>
        </p:nvSpPr>
        <p:spPr bwMode="auto">
          <a:xfrm>
            <a:off x="1828800" y="6365500"/>
            <a:ext cx="6172200" cy="461963"/>
          </a:xfrm>
          <a:prstGeom prst="rect">
            <a:avLst/>
          </a:prstGeom>
          <a:noFill/>
          <a:ln w="9525">
            <a:noFill/>
            <a:miter lim="800000"/>
            <a:headEnd/>
            <a:tailEnd/>
          </a:ln>
        </p:spPr>
        <p:txBody>
          <a:bodyPr>
            <a:spAutoFit/>
          </a:bodyPr>
          <a:lstStyle/>
          <a:p>
            <a:r>
              <a:rPr lang="en-US" sz="1200" dirty="0">
                <a:latin typeface="Arial" charset="0"/>
                <a:cs typeface="Arial" charset="0"/>
              </a:rPr>
              <a:t>Tesla    http://www.teslamotors.com/performance/tech_specs.php</a:t>
            </a:r>
          </a:p>
          <a:p>
            <a:r>
              <a:rPr lang="en-US" sz="1200" dirty="0">
                <a:latin typeface="Arial" charset="0"/>
                <a:cs typeface="Arial" charset="0"/>
              </a:rPr>
              <a:t>Zenn    http://www.zenncarsabq.com/pdf/zenn_2008specs.pdf</a:t>
            </a:r>
          </a:p>
        </p:txBody>
      </p:sp>
      <p:pic>
        <p:nvPicPr>
          <p:cNvPr id="2050" name="Picture 2"/>
          <p:cNvPicPr>
            <a:picLocks noChangeAspect="1" noChangeArrowheads="1"/>
          </p:cNvPicPr>
          <p:nvPr/>
        </p:nvPicPr>
        <p:blipFill>
          <a:blip r:embed="rId2"/>
          <a:srcRect l="10496" t="38741" r="7145" b="12929"/>
          <a:stretch>
            <a:fillRect/>
          </a:stretch>
        </p:blipFill>
        <p:spPr bwMode="auto">
          <a:xfrm>
            <a:off x="3253341" y="1383638"/>
            <a:ext cx="2410948" cy="1135779"/>
          </a:xfrm>
          <a:prstGeom prst="rect">
            <a:avLst/>
          </a:prstGeom>
          <a:noFill/>
          <a:ln w="9525">
            <a:noFill/>
            <a:miter lim="800000"/>
            <a:headEnd/>
            <a:tailEnd/>
          </a:ln>
          <a:effectLst/>
        </p:spPr>
      </p:pic>
      <p:pic>
        <p:nvPicPr>
          <p:cNvPr id="6" name="Picture 5" descr="FocusEV_done2.jpg"/>
          <p:cNvPicPr>
            <a:picLocks noChangeAspect="1"/>
          </p:cNvPicPr>
          <p:nvPr/>
        </p:nvPicPr>
        <p:blipFill>
          <a:blip r:embed="rId3"/>
          <a:srcRect l="2526" t="37588" r="8105" b="14814"/>
          <a:stretch>
            <a:fillRect/>
          </a:stretch>
        </p:blipFill>
        <p:spPr>
          <a:xfrm>
            <a:off x="5650028" y="1118942"/>
            <a:ext cx="3493971" cy="1395663"/>
          </a:xfrm>
          <a:prstGeom prst="rect">
            <a:avLst/>
          </a:prstGeom>
        </p:spPr>
      </p:pic>
      <p:pic>
        <p:nvPicPr>
          <p:cNvPr id="7" name="Picture 6" descr="tesla.jpg"/>
          <p:cNvPicPr>
            <a:picLocks noChangeAspect="1"/>
          </p:cNvPicPr>
          <p:nvPr/>
        </p:nvPicPr>
        <p:blipFill>
          <a:blip r:embed="rId4"/>
          <a:srcRect l="4544" t="42100" r="4400" b="6994"/>
          <a:stretch>
            <a:fillRect/>
          </a:stretch>
        </p:blipFill>
        <p:spPr>
          <a:xfrm>
            <a:off x="0" y="1164663"/>
            <a:ext cx="3259709" cy="1366781"/>
          </a:xfrm>
          <a:prstGeom prst="rect">
            <a:avLst/>
          </a:prstGeom>
        </p:spPr>
      </p:pic>
      <p:graphicFrame>
        <p:nvGraphicFramePr>
          <p:cNvPr id="3" name="Table 2"/>
          <p:cNvGraphicFramePr>
            <a:graphicFrameLocks noGrp="1"/>
          </p:cNvGraphicFramePr>
          <p:nvPr/>
        </p:nvGraphicFramePr>
        <p:xfrm>
          <a:off x="3810" y="2497100"/>
          <a:ext cx="9140190" cy="3815080"/>
        </p:xfrm>
        <a:graphic>
          <a:graphicData uri="http://schemas.openxmlformats.org/drawingml/2006/table">
            <a:tbl>
              <a:tblPr firstRow="1" bandRow="1">
                <a:tableStyleId>{6E25E649-3F16-4E02-A733-19D2CDBF48F0}</a:tableStyleId>
              </a:tblPr>
              <a:tblGrid>
                <a:gridCol w="1607067"/>
                <a:gridCol w="2511041"/>
                <a:gridCol w="2511041"/>
                <a:gridCol w="2511041"/>
              </a:tblGrid>
              <a:tr h="370840">
                <a:tc>
                  <a:txBody>
                    <a:bodyPr/>
                    <a:lstStyle/>
                    <a:p>
                      <a:endParaRPr lang="en-US" sz="1800" b="1" dirty="0">
                        <a:latin typeface="Arial" pitchFamily="34" charset="0"/>
                        <a:cs typeface="Arial" pitchFamily="34" charset="0"/>
                      </a:endParaRPr>
                    </a:p>
                  </a:txBody>
                  <a:tcPr/>
                </a:tc>
                <a:tc>
                  <a:txBody>
                    <a:bodyPr/>
                    <a:lstStyle/>
                    <a:p>
                      <a:pPr algn="ctr"/>
                      <a:r>
                        <a:rPr lang="en-US" sz="1800" b="1" dirty="0" smtClean="0"/>
                        <a:t>Tesla Roadster</a:t>
                      </a:r>
                      <a:endParaRPr lang="en-US" sz="1800" b="1" dirty="0">
                        <a:latin typeface="Arial Black" pitchFamily="34" charset="0"/>
                        <a:cs typeface="Arial" pitchFamily="34" charset="0"/>
                      </a:endParaRPr>
                    </a:p>
                  </a:txBody>
                  <a:tcPr/>
                </a:tc>
                <a:tc>
                  <a:txBody>
                    <a:bodyPr/>
                    <a:lstStyle/>
                    <a:p>
                      <a:pPr algn="ctr"/>
                      <a:r>
                        <a:rPr lang="en-US" sz="1800" b="1" dirty="0" smtClean="0"/>
                        <a:t>Zenn</a:t>
                      </a:r>
                    </a:p>
                    <a:p>
                      <a:pPr algn="ctr"/>
                      <a:r>
                        <a:rPr lang="en-US" sz="1800" b="1" dirty="0" smtClean="0"/>
                        <a:t>NEV</a:t>
                      </a:r>
                      <a:endParaRPr lang="en-US" sz="1800" b="1" dirty="0">
                        <a:latin typeface="Arial Black" pitchFamily="34" charset="0"/>
                        <a:cs typeface="Arial" pitchFamily="34" charset="0"/>
                      </a:endParaRPr>
                    </a:p>
                  </a:txBody>
                  <a:tcPr/>
                </a:tc>
                <a:tc>
                  <a:txBody>
                    <a:bodyPr/>
                    <a:lstStyle/>
                    <a:p>
                      <a:pPr algn="ctr"/>
                      <a:r>
                        <a:rPr lang="en-US" sz="1800" b="1" dirty="0" smtClean="0"/>
                        <a:t>FocusEV</a:t>
                      </a:r>
                    </a:p>
                    <a:p>
                      <a:pPr algn="ctr"/>
                      <a:r>
                        <a:rPr lang="en-US" sz="1800" b="1" dirty="0" smtClean="0"/>
                        <a:t>Home-built</a:t>
                      </a:r>
                      <a:endParaRPr lang="en-US" sz="1800" b="1" dirty="0">
                        <a:latin typeface="Arial Black" pitchFamily="34" charset="0"/>
                        <a:cs typeface="Arial" pitchFamily="34" charset="0"/>
                      </a:endParaRPr>
                    </a:p>
                  </a:txBody>
                  <a:tcPr/>
                </a:tc>
              </a:tr>
              <a:tr h="370840">
                <a:tc>
                  <a:txBody>
                    <a:bodyPr/>
                    <a:lstStyle/>
                    <a:p>
                      <a:pPr algn="r"/>
                      <a:r>
                        <a:rPr lang="en-US" sz="1600" b="1" dirty="0" smtClean="0"/>
                        <a:t>Drive Motor</a:t>
                      </a:r>
                      <a:endParaRPr lang="en-US" sz="1600" b="1" dirty="0">
                        <a:latin typeface="Arial Black" pitchFamily="34" charset="0"/>
                        <a:cs typeface="Arial" pitchFamily="34" charset="0"/>
                      </a:endParaRPr>
                    </a:p>
                  </a:txBody>
                  <a:tcPr/>
                </a:tc>
                <a:tc>
                  <a:txBody>
                    <a:bodyPr/>
                    <a:lstStyle/>
                    <a:p>
                      <a:pPr algn="ctr"/>
                      <a:r>
                        <a:rPr lang="en-US" sz="1600" dirty="0" smtClean="0"/>
                        <a:t>185 KW AC Induction</a:t>
                      </a:r>
                      <a:endParaRPr lang="en-US" sz="1600" dirty="0">
                        <a:latin typeface="Arial" pitchFamily="34" charset="0"/>
                        <a:cs typeface="Arial" pitchFamily="34" charset="0"/>
                      </a:endParaRPr>
                    </a:p>
                  </a:txBody>
                  <a:tcPr/>
                </a:tc>
                <a:tc>
                  <a:txBody>
                    <a:bodyPr/>
                    <a:lstStyle/>
                    <a:p>
                      <a:pPr algn="ctr"/>
                      <a:r>
                        <a:rPr lang="en-US" sz="1600" dirty="0" smtClean="0"/>
                        <a:t>5.7 KW 3-phase AC </a:t>
                      </a:r>
                      <a:endParaRPr lang="en-US" sz="1600" dirty="0">
                        <a:latin typeface="Arial" pitchFamily="34" charset="0"/>
                        <a:cs typeface="Arial" pitchFamily="34" charset="0"/>
                      </a:endParaRPr>
                    </a:p>
                  </a:txBody>
                  <a:tcPr/>
                </a:tc>
                <a:tc>
                  <a:txBody>
                    <a:bodyPr/>
                    <a:lstStyle/>
                    <a:p>
                      <a:pPr algn="ctr"/>
                      <a:r>
                        <a:rPr lang="en-US" sz="1600" dirty="0" smtClean="0"/>
                        <a:t>50 KW Series Wound DC</a:t>
                      </a:r>
                      <a:endParaRPr lang="en-US" sz="1600" dirty="0">
                        <a:latin typeface="Arial" pitchFamily="34" charset="0"/>
                        <a:cs typeface="Arial" pitchFamily="34" charset="0"/>
                      </a:endParaRPr>
                    </a:p>
                  </a:txBody>
                  <a:tcPr/>
                </a:tc>
              </a:tr>
              <a:tr h="370840">
                <a:tc>
                  <a:txBody>
                    <a:bodyPr/>
                    <a:lstStyle/>
                    <a:p>
                      <a:pPr algn="r"/>
                      <a:r>
                        <a:rPr lang="en-US" sz="1600" b="1" dirty="0" smtClean="0"/>
                        <a:t>Battery Pack</a:t>
                      </a:r>
                      <a:endParaRPr lang="en-US" sz="1600" b="1" dirty="0">
                        <a:latin typeface="Arial Black" pitchFamily="34" charset="0"/>
                        <a:cs typeface="Arial" pitchFamily="34" charset="0"/>
                      </a:endParaRPr>
                    </a:p>
                  </a:txBody>
                  <a:tcPr/>
                </a:tc>
                <a:tc>
                  <a:txBody>
                    <a:bodyPr/>
                    <a:lstStyle/>
                    <a:p>
                      <a:pPr algn="ctr"/>
                      <a:r>
                        <a:rPr lang="en-US" sz="1600" dirty="0" smtClean="0"/>
                        <a:t>53 KW-Hr Li-Ion</a:t>
                      </a:r>
                    </a:p>
                    <a:p>
                      <a:pPr algn="ctr"/>
                      <a:r>
                        <a:rPr lang="en-US" sz="1600" dirty="0" smtClean="0"/>
                        <a:t>375V</a:t>
                      </a:r>
                      <a:endParaRPr lang="en-US" sz="1600" dirty="0">
                        <a:latin typeface="Arial" pitchFamily="34" charset="0"/>
                        <a:cs typeface="Arial" pitchFamily="34" charset="0"/>
                      </a:endParaRPr>
                    </a:p>
                  </a:txBody>
                  <a:tcPr/>
                </a:tc>
                <a:tc>
                  <a:txBody>
                    <a:bodyPr/>
                    <a:lstStyle/>
                    <a:p>
                      <a:pPr algn="ctr"/>
                      <a:r>
                        <a:rPr lang="en-US" sz="1600" dirty="0" smtClean="0"/>
                        <a:t>5 KW-Hr Lead-Acid</a:t>
                      </a:r>
                    </a:p>
                    <a:p>
                      <a:pPr algn="ctr"/>
                      <a:r>
                        <a:rPr lang="en-US" sz="1600" dirty="0" smtClean="0"/>
                        <a:t>72V - Gel</a:t>
                      </a:r>
                      <a:endParaRPr lang="en-US" sz="1600" dirty="0">
                        <a:latin typeface="Arial" pitchFamily="34" charset="0"/>
                        <a:cs typeface="Arial" pitchFamily="34" charset="0"/>
                      </a:endParaRPr>
                    </a:p>
                  </a:txBody>
                  <a:tcPr/>
                </a:tc>
                <a:tc>
                  <a:txBody>
                    <a:bodyPr/>
                    <a:lstStyle/>
                    <a:p>
                      <a:pPr algn="ctr"/>
                      <a:r>
                        <a:rPr lang="en-US" sz="1600" dirty="0" smtClean="0"/>
                        <a:t>12.5 KW-Hr Lead-Acid</a:t>
                      </a:r>
                    </a:p>
                    <a:p>
                      <a:pPr algn="ctr"/>
                      <a:r>
                        <a:rPr lang="en-US" sz="1600" dirty="0" smtClean="0"/>
                        <a:t>136V – Wet Cell</a:t>
                      </a:r>
                      <a:endParaRPr lang="en-US" sz="1600" dirty="0">
                        <a:latin typeface="Arial" pitchFamily="34" charset="0"/>
                        <a:cs typeface="Arial" pitchFamily="34" charset="0"/>
                      </a:endParaRPr>
                    </a:p>
                  </a:txBody>
                  <a:tcPr/>
                </a:tc>
              </a:tr>
              <a:tr h="370840">
                <a:tc>
                  <a:txBody>
                    <a:bodyPr/>
                    <a:lstStyle/>
                    <a:p>
                      <a:pPr algn="r"/>
                      <a:r>
                        <a:rPr lang="en-US" sz="1600" b="1" dirty="0" smtClean="0"/>
                        <a:t>Top Speed</a:t>
                      </a:r>
                      <a:endParaRPr lang="en-US" sz="1600" b="1" dirty="0">
                        <a:latin typeface="Arial Black" pitchFamily="34" charset="0"/>
                        <a:cs typeface="Arial" pitchFamily="34" charset="0"/>
                      </a:endParaRPr>
                    </a:p>
                  </a:txBody>
                  <a:tcPr/>
                </a:tc>
                <a:tc>
                  <a:txBody>
                    <a:bodyPr/>
                    <a:lstStyle/>
                    <a:p>
                      <a:pPr algn="ctr"/>
                      <a:r>
                        <a:rPr lang="en-US" sz="1600" dirty="0" smtClean="0"/>
                        <a:t>125 MPH</a:t>
                      </a:r>
                      <a:endParaRPr lang="en-US" sz="1600" dirty="0">
                        <a:latin typeface="Arial" pitchFamily="34" charset="0"/>
                        <a:cs typeface="Arial" pitchFamily="34" charset="0"/>
                      </a:endParaRPr>
                    </a:p>
                  </a:txBody>
                  <a:tcPr/>
                </a:tc>
                <a:tc>
                  <a:txBody>
                    <a:bodyPr/>
                    <a:lstStyle/>
                    <a:p>
                      <a:pPr algn="ctr"/>
                      <a:r>
                        <a:rPr lang="en-US" sz="1600" dirty="0" smtClean="0"/>
                        <a:t>25 MPH</a:t>
                      </a:r>
                      <a:endParaRPr lang="en-US" sz="1600" dirty="0">
                        <a:latin typeface="Arial" pitchFamily="34" charset="0"/>
                        <a:cs typeface="Arial" pitchFamily="34" charset="0"/>
                      </a:endParaRPr>
                    </a:p>
                  </a:txBody>
                  <a:tcPr/>
                </a:tc>
                <a:tc>
                  <a:txBody>
                    <a:bodyPr/>
                    <a:lstStyle/>
                    <a:p>
                      <a:pPr algn="ctr"/>
                      <a:r>
                        <a:rPr lang="en-US" sz="1600" dirty="0" smtClean="0"/>
                        <a:t>70 MPH</a:t>
                      </a:r>
                      <a:endParaRPr lang="en-US" sz="1600" dirty="0">
                        <a:latin typeface="Arial" pitchFamily="34" charset="0"/>
                        <a:cs typeface="Arial" pitchFamily="34" charset="0"/>
                      </a:endParaRPr>
                    </a:p>
                  </a:txBody>
                  <a:tcPr/>
                </a:tc>
              </a:tr>
              <a:tr h="370840">
                <a:tc>
                  <a:txBody>
                    <a:bodyPr/>
                    <a:lstStyle/>
                    <a:p>
                      <a:pPr algn="r"/>
                      <a:r>
                        <a:rPr lang="en-US" sz="1600" b="1" dirty="0" smtClean="0"/>
                        <a:t>Acceleration</a:t>
                      </a:r>
                      <a:endParaRPr lang="en-US" sz="1600" b="1" dirty="0">
                        <a:latin typeface="Arial Black" pitchFamily="34" charset="0"/>
                        <a:cs typeface="Arial" pitchFamily="34" charset="0"/>
                      </a:endParaRPr>
                    </a:p>
                  </a:txBody>
                  <a:tcPr/>
                </a:tc>
                <a:tc>
                  <a:txBody>
                    <a:bodyPr/>
                    <a:lstStyle/>
                    <a:p>
                      <a:pPr algn="ctr"/>
                      <a:r>
                        <a:rPr lang="en-US" sz="1600" dirty="0" smtClean="0"/>
                        <a:t>3.9 seconds (0 to 60)</a:t>
                      </a:r>
                      <a:endParaRPr lang="en-US" sz="1600" dirty="0">
                        <a:latin typeface="Arial" pitchFamily="34" charset="0"/>
                        <a:cs typeface="Arial" pitchFamily="34" charset="0"/>
                      </a:endParaRPr>
                    </a:p>
                  </a:txBody>
                  <a:tcPr/>
                </a:tc>
                <a:tc>
                  <a:txBody>
                    <a:bodyPr/>
                    <a:lstStyle/>
                    <a:p>
                      <a:pPr algn="ctr"/>
                      <a:r>
                        <a:rPr lang="en-US" sz="1600" dirty="0" smtClean="0"/>
                        <a:t>Never (0 to 60)</a:t>
                      </a:r>
                      <a:endParaRPr lang="en-US" sz="1600" dirty="0">
                        <a:latin typeface="Arial" pitchFamily="34" charset="0"/>
                        <a:cs typeface="Arial" pitchFamily="34" charset="0"/>
                      </a:endParaRPr>
                    </a:p>
                  </a:txBody>
                  <a:tcPr/>
                </a:tc>
                <a:tc>
                  <a:txBody>
                    <a:bodyPr/>
                    <a:lstStyle/>
                    <a:p>
                      <a:pPr algn="ctr"/>
                      <a:r>
                        <a:rPr lang="en-US" sz="1600" dirty="0" smtClean="0"/>
                        <a:t>~22 seconds (0 to 60)</a:t>
                      </a:r>
                      <a:endParaRPr lang="en-US" sz="1600" dirty="0">
                        <a:latin typeface="Arial" pitchFamily="34" charset="0"/>
                        <a:cs typeface="Arial" pitchFamily="34" charset="0"/>
                      </a:endParaRPr>
                    </a:p>
                  </a:txBody>
                  <a:tcPr/>
                </a:tc>
              </a:tr>
              <a:tr h="370840">
                <a:tc>
                  <a:txBody>
                    <a:bodyPr/>
                    <a:lstStyle/>
                    <a:p>
                      <a:pPr algn="r"/>
                      <a:r>
                        <a:rPr lang="en-US" sz="1600" b="1" dirty="0" smtClean="0"/>
                        <a:t>Range</a:t>
                      </a:r>
                      <a:endParaRPr lang="en-US" sz="1600" b="1" dirty="0">
                        <a:latin typeface="Arial Black" pitchFamily="34" charset="0"/>
                        <a:cs typeface="Arial" pitchFamily="34" charset="0"/>
                      </a:endParaRPr>
                    </a:p>
                  </a:txBody>
                  <a:tcPr/>
                </a:tc>
                <a:tc>
                  <a:txBody>
                    <a:bodyPr/>
                    <a:lstStyle/>
                    <a:p>
                      <a:pPr algn="ctr"/>
                      <a:r>
                        <a:rPr lang="en-US" sz="1600" dirty="0" smtClean="0"/>
                        <a:t>220 miles</a:t>
                      </a:r>
                      <a:endParaRPr lang="en-US" sz="1600" dirty="0">
                        <a:latin typeface="Arial" pitchFamily="34" charset="0"/>
                        <a:cs typeface="Arial" pitchFamily="34" charset="0"/>
                      </a:endParaRPr>
                    </a:p>
                  </a:txBody>
                  <a:tcPr/>
                </a:tc>
                <a:tc>
                  <a:txBody>
                    <a:bodyPr/>
                    <a:lstStyle/>
                    <a:p>
                      <a:pPr algn="ctr"/>
                      <a:r>
                        <a:rPr lang="en-US" sz="1600" dirty="0" smtClean="0"/>
                        <a:t>35 miles</a:t>
                      </a:r>
                      <a:endParaRPr lang="en-US" sz="1600" dirty="0">
                        <a:latin typeface="Arial" pitchFamily="34" charset="0"/>
                        <a:cs typeface="Arial" pitchFamily="34" charset="0"/>
                      </a:endParaRPr>
                    </a:p>
                  </a:txBody>
                  <a:tcPr/>
                </a:tc>
                <a:tc>
                  <a:txBody>
                    <a:bodyPr/>
                    <a:lstStyle/>
                    <a:p>
                      <a:pPr algn="ctr"/>
                      <a:r>
                        <a:rPr lang="en-US" sz="1600" dirty="0" smtClean="0"/>
                        <a:t>35 miles</a:t>
                      </a:r>
                      <a:endParaRPr lang="en-US" sz="1600" dirty="0">
                        <a:latin typeface="Arial" pitchFamily="34" charset="0"/>
                        <a:cs typeface="Arial" pitchFamily="34" charset="0"/>
                      </a:endParaRPr>
                    </a:p>
                  </a:txBody>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600" b="1" dirty="0" smtClean="0"/>
                        <a:t>Seats</a:t>
                      </a:r>
                      <a:endParaRPr lang="en-US" sz="1600" b="1" dirty="0" smtClean="0">
                        <a:latin typeface="Arial Black" pitchFamily="34" charset="0"/>
                        <a:cs typeface="Arial" pitchFamily="34" charset="0"/>
                      </a:endParaRPr>
                    </a:p>
                  </a:txBody>
                  <a:tcPr/>
                </a:tc>
                <a:tc>
                  <a:txBody>
                    <a:bodyPr/>
                    <a:lstStyle/>
                    <a:p>
                      <a:pPr algn="ctr"/>
                      <a:r>
                        <a:rPr lang="en-US" sz="1600" dirty="0" smtClean="0"/>
                        <a:t>2</a:t>
                      </a:r>
                      <a:endParaRPr lang="en-US" sz="1600" dirty="0">
                        <a:latin typeface="Arial" pitchFamily="34" charset="0"/>
                        <a:cs typeface="Arial" pitchFamily="34" charset="0"/>
                      </a:endParaRPr>
                    </a:p>
                  </a:txBody>
                  <a:tcPr/>
                </a:tc>
                <a:tc>
                  <a:txBody>
                    <a:bodyPr/>
                    <a:lstStyle/>
                    <a:p>
                      <a:pPr algn="ctr"/>
                      <a:r>
                        <a:rPr lang="en-US" sz="1600" dirty="0" smtClean="0"/>
                        <a:t>2</a:t>
                      </a:r>
                      <a:endParaRPr lang="en-US" sz="1600" dirty="0">
                        <a:latin typeface="Arial" pitchFamily="34" charset="0"/>
                        <a:cs typeface="Arial" pitchFamily="34" charset="0"/>
                      </a:endParaRPr>
                    </a:p>
                  </a:txBody>
                  <a:tcPr/>
                </a:tc>
                <a:tc>
                  <a:txBody>
                    <a:bodyPr/>
                    <a:lstStyle/>
                    <a:p>
                      <a:pPr algn="ctr"/>
                      <a:r>
                        <a:rPr lang="en-US" sz="1600" dirty="0" smtClean="0"/>
                        <a:t>5</a:t>
                      </a:r>
                      <a:endParaRPr lang="en-US" sz="1600" dirty="0">
                        <a:latin typeface="Arial" pitchFamily="34" charset="0"/>
                        <a:cs typeface="Arial" pitchFamily="34" charset="0"/>
                      </a:endParaRPr>
                    </a:p>
                  </a:txBody>
                  <a:tcPr/>
                </a:tc>
              </a:tr>
              <a:tr h="370840">
                <a:tc>
                  <a:txBody>
                    <a:bodyPr/>
                    <a:lstStyle/>
                    <a:p>
                      <a:pPr algn="r"/>
                      <a:r>
                        <a:rPr lang="en-US" sz="1600" b="1" dirty="0" smtClean="0">
                          <a:solidFill>
                            <a:schemeClr val="tx1"/>
                          </a:solidFill>
                        </a:rPr>
                        <a:t>Cost</a:t>
                      </a:r>
                      <a:endParaRPr lang="en-US" sz="1600" b="1" dirty="0">
                        <a:solidFill>
                          <a:schemeClr val="tx1"/>
                        </a:solidFill>
                        <a:latin typeface="Arial Black" pitchFamily="34" charset="0"/>
                        <a:cs typeface="Arial" pitchFamily="34" charset="0"/>
                      </a:endParaRPr>
                    </a:p>
                  </a:txBody>
                  <a:tcPr/>
                </a:tc>
                <a:tc>
                  <a:txBody>
                    <a:bodyPr/>
                    <a:lstStyle/>
                    <a:p>
                      <a:pPr algn="ctr"/>
                      <a:r>
                        <a:rPr lang="en-US" sz="1600" dirty="0" smtClean="0">
                          <a:solidFill>
                            <a:schemeClr val="tx1"/>
                          </a:solidFill>
                        </a:rPr>
                        <a:t>$109,000</a:t>
                      </a:r>
                      <a:endParaRPr lang="en-US" sz="1600" dirty="0">
                        <a:solidFill>
                          <a:schemeClr val="tx1"/>
                        </a:solidFill>
                        <a:latin typeface="Arial" pitchFamily="34" charset="0"/>
                        <a:cs typeface="Arial" pitchFamily="34" charset="0"/>
                      </a:endParaRPr>
                    </a:p>
                  </a:txBody>
                  <a:tcPr/>
                </a:tc>
                <a:tc>
                  <a:txBody>
                    <a:bodyPr/>
                    <a:lstStyle/>
                    <a:p>
                      <a:pPr algn="ctr"/>
                      <a:r>
                        <a:rPr lang="en-US" sz="1600" dirty="0" smtClean="0">
                          <a:solidFill>
                            <a:schemeClr val="tx1"/>
                          </a:solidFill>
                        </a:rPr>
                        <a:t>$15,995</a:t>
                      </a:r>
                      <a:endParaRPr lang="en-US" sz="1600" dirty="0">
                        <a:solidFill>
                          <a:schemeClr val="tx1"/>
                        </a:solidFill>
                        <a:latin typeface="Arial" pitchFamily="34" charset="0"/>
                        <a:cs typeface="Arial" pitchFamily="34" charset="0"/>
                      </a:endParaRPr>
                    </a:p>
                  </a:txBody>
                  <a:tcPr/>
                </a:tc>
                <a:tc>
                  <a:txBody>
                    <a:bodyPr/>
                    <a:lstStyle/>
                    <a:p>
                      <a:pPr algn="ctr"/>
                      <a:r>
                        <a:rPr lang="en-US" sz="1600" dirty="0" smtClean="0">
                          <a:solidFill>
                            <a:schemeClr val="tx1"/>
                          </a:solidFill>
                        </a:rPr>
                        <a:t>~ $16,000</a:t>
                      </a:r>
                      <a:endParaRPr lang="en-US" sz="1600" dirty="0">
                        <a:solidFill>
                          <a:schemeClr val="tx1"/>
                        </a:solidFill>
                        <a:latin typeface="Arial" pitchFamily="34" charset="0"/>
                        <a:cs typeface="Arial" pitchFamily="34" charset="0"/>
                      </a:endParaRPr>
                    </a:p>
                  </a:txBody>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dk1"/>
                          </a:solidFill>
                          <a:latin typeface="+mn-lt"/>
                          <a:ea typeface="+mn-ea"/>
                          <a:cs typeface="+mn-cs"/>
                        </a:rPr>
                        <a:t>Hours of labor</a:t>
                      </a:r>
                      <a:endParaRPr lang="en-US" sz="1600" b="1" kern="1200" dirty="0">
                        <a:solidFill>
                          <a:schemeClr val="dk1"/>
                        </a:solidFill>
                        <a:latin typeface="+mn-lt"/>
                        <a:ea typeface="+mn-ea"/>
                        <a:cs typeface="+mn-cs"/>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kern="1200" dirty="0" smtClean="0">
                          <a:solidFill>
                            <a:schemeClr val="tx1"/>
                          </a:solidFill>
                          <a:latin typeface="+mn-lt"/>
                          <a:ea typeface="+mn-ea"/>
                          <a:cs typeface="+mn-cs"/>
                        </a:rPr>
                        <a:t>None</a:t>
                      </a:r>
                      <a:endParaRPr lang="en-US" sz="1600" kern="1200" dirty="0">
                        <a:solidFill>
                          <a:schemeClr val="tx1"/>
                        </a:solidFill>
                        <a:latin typeface="+mn-lt"/>
                        <a:ea typeface="+mn-ea"/>
                        <a:cs typeface="+mn-cs"/>
                      </a:endParaRPr>
                    </a:p>
                  </a:txBody>
                  <a:tcPr/>
                </a:tc>
                <a:tc>
                  <a:txBody>
                    <a:bodyPr/>
                    <a:lstStyle/>
                    <a:p>
                      <a:pPr algn="ctr"/>
                      <a:r>
                        <a:rPr lang="en-US" sz="1600" kern="1200" dirty="0" smtClean="0">
                          <a:solidFill>
                            <a:schemeClr val="tx1"/>
                          </a:solidFill>
                          <a:latin typeface="+mn-lt"/>
                          <a:ea typeface="+mn-ea"/>
                          <a:cs typeface="+mn-cs"/>
                        </a:rPr>
                        <a:t>None</a:t>
                      </a:r>
                      <a:endParaRPr lang="en-US" sz="1600" kern="1200" dirty="0">
                        <a:solidFill>
                          <a:schemeClr val="tx1"/>
                        </a:solidFill>
                        <a:latin typeface="+mn-lt"/>
                        <a:ea typeface="+mn-ea"/>
                        <a:cs typeface="+mn-cs"/>
                      </a:endParaRPr>
                    </a:p>
                  </a:txBody>
                  <a:tcPr/>
                </a:tc>
                <a:tc>
                  <a:txBody>
                    <a:bodyPr/>
                    <a:lstStyle/>
                    <a:p>
                      <a:pPr algn="ctr"/>
                      <a:r>
                        <a:rPr lang="en-US" sz="1600" kern="1200" dirty="0" smtClean="0">
                          <a:solidFill>
                            <a:schemeClr val="tx1"/>
                          </a:solidFill>
                          <a:latin typeface="+mn-lt"/>
                          <a:ea typeface="+mn-ea"/>
                          <a:cs typeface="+mn-cs"/>
                        </a:rPr>
                        <a:t>You don’t want to know</a:t>
                      </a:r>
                      <a:endParaRPr lang="en-US" sz="1600" kern="1200" dirty="0">
                        <a:solidFill>
                          <a:schemeClr val="tx1"/>
                        </a:solidFill>
                        <a:latin typeface="+mn-lt"/>
                        <a:ea typeface="+mn-ea"/>
                        <a:cs typeface="+mn-cs"/>
                      </a:endParaRPr>
                    </a:p>
                  </a:txBody>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Resources</a:t>
            </a:r>
            <a:endParaRPr lang="en-US" dirty="0"/>
          </a:p>
        </p:txBody>
      </p:sp>
      <p:sp>
        <p:nvSpPr>
          <p:cNvPr id="3" name="Content Placeholder 2"/>
          <p:cNvSpPr>
            <a:spLocks noGrp="1"/>
          </p:cNvSpPr>
          <p:nvPr>
            <p:ph idx="1"/>
          </p:nvPr>
        </p:nvSpPr>
        <p:spPr/>
        <p:txBody>
          <a:bodyPr>
            <a:normAutofit/>
          </a:bodyPr>
          <a:lstStyle/>
          <a:p>
            <a:r>
              <a:rPr lang="en-US" sz="2400" dirty="0" smtClean="0"/>
              <a:t>The FocusEV Website (includes FAQs) </a:t>
            </a:r>
            <a:r>
              <a:rPr lang="en-US" sz="2400" dirty="0" smtClean="0">
                <a:hlinkClick r:id="rId2"/>
              </a:rPr>
              <a:t>http://www.simonfamily.us/FocusEV</a:t>
            </a:r>
            <a:r>
              <a:rPr lang="en-US" sz="2400" dirty="0" smtClean="0"/>
              <a:t> </a:t>
            </a:r>
          </a:p>
          <a:p>
            <a:endParaRPr lang="en-US" sz="2400" dirty="0" smtClean="0"/>
          </a:p>
          <a:p>
            <a:r>
              <a:rPr lang="en-US" sz="2400" dirty="0" smtClean="0"/>
              <a:t>The Electric Auto Association (with links to local chapters) </a:t>
            </a:r>
            <a:r>
              <a:rPr lang="en-US" sz="2400" dirty="0" smtClean="0">
                <a:hlinkClick r:id="rId3"/>
              </a:rPr>
              <a:t>http://www.eaaev.org</a:t>
            </a:r>
            <a:r>
              <a:rPr lang="en-US" sz="2400" dirty="0" smtClean="0"/>
              <a:t> </a:t>
            </a:r>
          </a:p>
          <a:p>
            <a:endParaRPr lang="en-US" sz="2400" dirty="0" smtClean="0"/>
          </a:p>
          <a:p>
            <a:r>
              <a:rPr lang="en-US" sz="2400" dirty="0" smtClean="0"/>
              <a:t>The EV Album – over 2,000 examples of vehicle conversions (skateboards, bikes, Porches, a </a:t>
            </a:r>
            <a:r>
              <a:rPr lang="en-US" sz="2400" dirty="0" smtClean="0"/>
              <a:t>Delorean</a:t>
            </a:r>
            <a:r>
              <a:rPr lang="en-US" sz="2400" dirty="0" smtClean="0"/>
              <a:t>, a Land Rover, etc.) </a:t>
            </a:r>
            <a:r>
              <a:rPr lang="en-US" sz="2400" dirty="0" smtClean="0">
                <a:hlinkClick r:id="rId4"/>
              </a:rPr>
              <a:t>http://www.evalbum.com/</a:t>
            </a:r>
            <a:r>
              <a:rPr lang="en-US" sz="2400" dirty="0" smtClean="0"/>
              <a:t> </a:t>
            </a:r>
          </a:p>
          <a:p>
            <a:endParaRPr lang="en-US" sz="2400" dirty="0" smtClean="0"/>
          </a:p>
          <a:p>
            <a:endParaRPr lang="en-US" sz="2400" dirty="0"/>
          </a:p>
        </p:txBody>
      </p:sp>
      <p:sp>
        <p:nvSpPr>
          <p:cNvPr id="4" name="Date Placeholder 3"/>
          <p:cNvSpPr>
            <a:spLocks noGrp="1"/>
          </p:cNvSpPr>
          <p:nvPr>
            <p:ph type="dt" sz="half" idx="10"/>
          </p:nvPr>
        </p:nvSpPr>
        <p:spPr/>
        <p:txBody>
          <a:bodyPr/>
          <a:lstStyle/>
          <a:p>
            <a:fld id="{CDF21B6E-8274-4523-B2EF-FEE45B22255D}" type="datetime1">
              <a:rPr lang="en-US" smtClean="0"/>
              <a:pPr/>
              <a:t>4/21/2009</a:t>
            </a:fld>
            <a:endParaRPr lang="en-US" dirty="0"/>
          </a:p>
        </p:txBody>
      </p:sp>
      <p:sp>
        <p:nvSpPr>
          <p:cNvPr id="5" name="Slide Number Placeholder 4"/>
          <p:cNvSpPr>
            <a:spLocks noGrp="1"/>
          </p:cNvSpPr>
          <p:nvPr>
            <p:ph type="sldNum" sz="quarter" idx="12"/>
          </p:nvPr>
        </p:nvSpPr>
        <p:spPr/>
        <p:txBody>
          <a:bodyPr/>
          <a:lstStyle/>
          <a:p>
            <a:r>
              <a:rPr lang="en-US" dirty="0" smtClean="0"/>
              <a:t>Page </a:t>
            </a:r>
            <a:fld id="{B6F15528-21DE-4FAA-801E-634DDDAF4B2B}" type="slidenum">
              <a:rPr lang="en-US" smtClean="0"/>
              <a:pPr/>
              <a:t>31</a:t>
            </a:fld>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502</TotalTime>
  <Words>2625</Words>
  <Application>Microsoft Office PowerPoint</Application>
  <PresentationFormat>On-screen Show (4:3)</PresentationFormat>
  <Paragraphs>560</Paragraphs>
  <Slides>31</Slides>
  <Notes>0</Notes>
  <HiddenSlides>0</HiddenSlides>
  <MMClips>1</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FocusEV</vt:lpstr>
      <vt:lpstr>Slide 2</vt:lpstr>
      <vt:lpstr>Fossil Fuel Timeline</vt:lpstr>
      <vt:lpstr>Fossil Fuel Timeline</vt:lpstr>
      <vt:lpstr>Considerations for an EV Conversion</vt:lpstr>
      <vt:lpstr>Considerations for an EV Conversion</vt:lpstr>
      <vt:lpstr>My Choices</vt:lpstr>
      <vt:lpstr>Removal and Installation</vt:lpstr>
      <vt:lpstr>The Internal Combustion Engine (ICE) Comes Out</vt:lpstr>
      <vt:lpstr>Adapter Design</vt:lpstr>
      <vt:lpstr>Flywheel Hub Design</vt:lpstr>
      <vt:lpstr>The Electric Motor Goes In</vt:lpstr>
      <vt:lpstr>Battery Layout</vt:lpstr>
      <vt:lpstr>Before and After</vt:lpstr>
      <vt:lpstr>Battery Connections</vt:lpstr>
      <vt:lpstr>Battery Heaters</vt:lpstr>
      <vt:lpstr>Wiring (Simplified)</vt:lpstr>
      <vt:lpstr>Slide 18</vt:lpstr>
      <vt:lpstr>Wiring as Implemented</vt:lpstr>
      <vt:lpstr>EV Control</vt:lpstr>
      <vt:lpstr>FocusEV Parts List (1 of 2)</vt:lpstr>
      <vt:lpstr>FocusEV Parts List (2 of 2)</vt:lpstr>
      <vt:lpstr>Driving an EV</vt:lpstr>
      <vt:lpstr>How Some People Drive an EV</vt:lpstr>
      <vt:lpstr>FocusEV First Drive</vt:lpstr>
      <vt:lpstr>Cost for Energy Internal Combustion Engine vs. Electric Vehicle</vt:lpstr>
      <vt:lpstr>Greenhouse Gasses Internal Combustion Engine vs. Electric Vehicle</vt:lpstr>
      <vt:lpstr>Considerations for an EV Conversion</vt:lpstr>
      <vt:lpstr>FocusEV vs. “the Competition” Which car would you drive for your daily commute?</vt:lpstr>
      <vt:lpstr>FocusEV vs. “the Competition” Which car would you drive for your daily commute?</vt:lpstr>
      <vt:lpstr>Resources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FocusEV</dc:title>
  <dc:creator/>
  <cp:lastModifiedBy>Chris and Judy</cp:lastModifiedBy>
  <cp:revision>73</cp:revision>
  <dcterms:created xsi:type="dcterms:W3CDTF">2006-08-16T00:00:00Z</dcterms:created>
  <dcterms:modified xsi:type="dcterms:W3CDTF">2009-04-22T04:31:42Z</dcterms:modified>
</cp:coreProperties>
</file>